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6"/>
  </p:notesMasterIdLst>
  <p:handoutMasterIdLst>
    <p:handoutMasterId r:id="rId197"/>
  </p:handoutMasterIdLst>
  <p:sldIdLst>
    <p:sldId id="261" r:id="rId2"/>
    <p:sldId id="498" r:id="rId3"/>
    <p:sldId id="485" r:id="rId4"/>
    <p:sldId id="486" r:id="rId5"/>
    <p:sldId id="487" r:id="rId6"/>
    <p:sldId id="289" r:id="rId7"/>
    <p:sldId id="290" r:id="rId8"/>
    <p:sldId id="336"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478" r:id="rId39"/>
    <p:sldId id="321" r:id="rId40"/>
    <p:sldId id="322" r:id="rId41"/>
    <p:sldId id="323" r:id="rId42"/>
    <p:sldId id="324"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479" r:id="rId56"/>
    <p:sldId id="350" r:id="rId57"/>
    <p:sldId id="480" r:id="rId58"/>
    <p:sldId id="351" r:id="rId59"/>
    <p:sldId id="352" r:id="rId60"/>
    <p:sldId id="353" r:id="rId61"/>
    <p:sldId id="354" r:id="rId62"/>
    <p:sldId id="355" r:id="rId63"/>
    <p:sldId id="356" r:id="rId64"/>
    <p:sldId id="357" r:id="rId65"/>
    <p:sldId id="358" r:id="rId66"/>
    <p:sldId id="359"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7" r:id="rId83"/>
    <p:sldId id="390" r:id="rId84"/>
    <p:sldId id="391" r:id="rId85"/>
    <p:sldId id="392" r:id="rId86"/>
    <p:sldId id="393" r:id="rId87"/>
    <p:sldId id="394" r:id="rId88"/>
    <p:sldId id="395" r:id="rId89"/>
    <p:sldId id="396" r:id="rId90"/>
    <p:sldId id="397" r:id="rId91"/>
    <p:sldId id="398" r:id="rId92"/>
    <p:sldId id="399" r:id="rId93"/>
    <p:sldId id="400" r:id="rId94"/>
    <p:sldId id="401" r:id="rId95"/>
    <p:sldId id="402" r:id="rId96"/>
    <p:sldId id="403" r:id="rId97"/>
    <p:sldId id="481" r:id="rId98"/>
    <p:sldId id="404" r:id="rId99"/>
    <p:sldId id="405" r:id="rId100"/>
    <p:sldId id="482" r:id="rId101"/>
    <p:sldId id="406" r:id="rId102"/>
    <p:sldId id="407" r:id="rId103"/>
    <p:sldId id="408" r:id="rId104"/>
    <p:sldId id="409" r:id="rId105"/>
    <p:sldId id="411" r:id="rId106"/>
    <p:sldId id="412" r:id="rId107"/>
    <p:sldId id="413" r:id="rId108"/>
    <p:sldId id="414" r:id="rId109"/>
    <p:sldId id="415" r:id="rId110"/>
    <p:sldId id="416" r:id="rId111"/>
    <p:sldId id="417" r:id="rId112"/>
    <p:sldId id="418" r:id="rId113"/>
    <p:sldId id="419" r:id="rId114"/>
    <p:sldId id="420" r:id="rId115"/>
    <p:sldId id="410" r:id="rId116"/>
    <p:sldId id="388" r:id="rId117"/>
    <p:sldId id="389" r:id="rId118"/>
    <p:sldId id="360" r:id="rId119"/>
    <p:sldId id="361" r:id="rId120"/>
    <p:sldId id="362" r:id="rId121"/>
    <p:sldId id="363" r:id="rId122"/>
    <p:sldId id="364" r:id="rId123"/>
    <p:sldId id="365" r:id="rId124"/>
    <p:sldId id="366" r:id="rId125"/>
    <p:sldId id="368" r:id="rId126"/>
    <p:sldId id="369" r:id="rId127"/>
    <p:sldId id="325" r:id="rId128"/>
    <p:sldId id="326" r:id="rId129"/>
    <p:sldId id="327" r:id="rId130"/>
    <p:sldId id="421" r:id="rId131"/>
    <p:sldId id="422" r:id="rId132"/>
    <p:sldId id="423" r:id="rId133"/>
    <p:sldId id="451" r:id="rId134"/>
    <p:sldId id="424" r:id="rId135"/>
    <p:sldId id="425" r:id="rId136"/>
    <p:sldId id="426" r:id="rId137"/>
    <p:sldId id="427" r:id="rId138"/>
    <p:sldId id="428" r:id="rId139"/>
    <p:sldId id="429" r:id="rId140"/>
    <p:sldId id="430" r:id="rId141"/>
    <p:sldId id="431" r:id="rId142"/>
    <p:sldId id="432" r:id="rId143"/>
    <p:sldId id="433" r:id="rId144"/>
    <p:sldId id="434" r:id="rId145"/>
    <p:sldId id="435" r:id="rId146"/>
    <p:sldId id="436" r:id="rId147"/>
    <p:sldId id="437" r:id="rId148"/>
    <p:sldId id="438" r:id="rId149"/>
    <p:sldId id="439" r:id="rId150"/>
    <p:sldId id="440" r:id="rId151"/>
    <p:sldId id="441" r:id="rId152"/>
    <p:sldId id="442" r:id="rId153"/>
    <p:sldId id="452" r:id="rId154"/>
    <p:sldId id="453" r:id="rId155"/>
    <p:sldId id="454" r:id="rId156"/>
    <p:sldId id="455" r:id="rId157"/>
    <p:sldId id="456" r:id="rId158"/>
    <p:sldId id="457" r:id="rId159"/>
    <p:sldId id="467" r:id="rId160"/>
    <p:sldId id="468" r:id="rId161"/>
    <p:sldId id="469" r:id="rId162"/>
    <p:sldId id="470" r:id="rId163"/>
    <p:sldId id="471" r:id="rId164"/>
    <p:sldId id="472" r:id="rId165"/>
    <p:sldId id="473" r:id="rId166"/>
    <p:sldId id="474" r:id="rId167"/>
    <p:sldId id="475" r:id="rId168"/>
    <p:sldId id="476" r:id="rId169"/>
    <p:sldId id="477" r:id="rId170"/>
    <p:sldId id="458" r:id="rId171"/>
    <p:sldId id="459" r:id="rId172"/>
    <p:sldId id="460" r:id="rId173"/>
    <p:sldId id="461" r:id="rId174"/>
    <p:sldId id="462" r:id="rId175"/>
    <p:sldId id="463" r:id="rId176"/>
    <p:sldId id="464" r:id="rId177"/>
    <p:sldId id="465" r:id="rId178"/>
    <p:sldId id="466" r:id="rId179"/>
    <p:sldId id="443" r:id="rId180"/>
    <p:sldId id="444" r:id="rId181"/>
    <p:sldId id="445" r:id="rId182"/>
    <p:sldId id="446" r:id="rId183"/>
    <p:sldId id="447" r:id="rId184"/>
    <p:sldId id="484" r:id="rId185"/>
    <p:sldId id="449" r:id="rId186"/>
    <p:sldId id="450" r:id="rId187"/>
    <p:sldId id="328" r:id="rId188"/>
    <p:sldId id="489" r:id="rId189"/>
    <p:sldId id="490" r:id="rId190"/>
    <p:sldId id="491" r:id="rId191"/>
    <p:sldId id="492" r:id="rId192"/>
    <p:sldId id="493" r:id="rId193"/>
    <p:sldId id="494" r:id="rId194"/>
    <p:sldId id="495" r:id="rId195"/>
  </p:sldIdLst>
  <p:sldSz cx="12192000" cy="6858000"/>
  <p:notesSz cx="6808788" cy="9940925"/>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340" userDrawn="1">
          <p15:clr>
            <a:srgbClr val="A4A3A4"/>
          </p15:clr>
        </p15:guide>
        <p15:guide id="2" pos="219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4" clrIdx="0">
    <p:extLst>
      <p:ext uri="{19B8F6BF-5375-455C-9EA6-DF929625EA0E}">
        <p15:presenceInfo xmlns:p15="http://schemas.microsoft.com/office/powerpoint/2012/main" userId="b296f78776671c15" providerId="Windows Live"/>
      </p:ext>
    </p:extLst>
  </p:cmAuthor>
  <p:cmAuthor id="2" name="Emanuele Brito" initials="EB" lastIdx="1" clrIdx="1">
    <p:extLst>
      <p:ext uri="{19B8F6BF-5375-455C-9EA6-DF929625EA0E}">
        <p15:presenceInfo xmlns:p15="http://schemas.microsoft.com/office/powerpoint/2012/main" userId="8d2a4f77ad6596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D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7" autoAdjust="0"/>
    <p:restoredTop sz="94173" autoAdjust="0"/>
  </p:normalViewPr>
  <p:slideViewPr>
    <p:cSldViewPr snapToGrid="0" showGuides="1">
      <p:cViewPr>
        <p:scale>
          <a:sx n="78" d="100"/>
          <a:sy n="78" d="100"/>
        </p:scale>
        <p:origin x="66" y="-354"/>
      </p:cViewPr>
      <p:guideLst>
        <p:guide orient="horz" pos="2160"/>
        <p:guide pos="3840"/>
      </p:guideLst>
    </p:cSldViewPr>
  </p:slideViewPr>
  <p:outlineViewPr>
    <p:cViewPr>
      <p:scale>
        <a:sx n="33" d="100"/>
        <a:sy n="33" d="100"/>
      </p:scale>
      <p:origin x="0" y="-544"/>
    </p:cViewPr>
  </p:outlineViewPr>
  <p:notesTextViewPr>
    <p:cViewPr>
      <p:scale>
        <a:sx n="100" d="100"/>
        <a:sy n="100" d="100"/>
      </p:scale>
      <p:origin x="0" y="0"/>
    </p:cViewPr>
  </p:notesTextViewPr>
  <p:sorterViewPr>
    <p:cViewPr varScale="1">
      <p:scale>
        <a:sx n="100" d="100"/>
        <a:sy n="100" d="100"/>
      </p:scale>
      <p:origin x="0" y="-15042"/>
    </p:cViewPr>
  </p:sorterViewPr>
  <p:notesViewPr>
    <p:cSldViewPr snapToGrid="0" showGuides="1">
      <p:cViewPr varScale="1">
        <p:scale>
          <a:sx n="108" d="100"/>
          <a:sy n="108" d="100"/>
        </p:scale>
        <p:origin x="1208" y="216"/>
      </p:cViewPr>
      <p:guideLst>
        <p:guide orient="horz" pos="3340"/>
        <p:guide pos="219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handoutMaster" Target="handoutMasters/handoutMaster1.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commentAuthors" Target="commentAuthors.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08-26T12:37:17.237" idx="1">
    <p:pos x="2477" y="346"/>
    <p:text>Tema 1: Contestando a negação da capacidade legal em saúde mental
Tema 2: Tomada de decisão substituta versus apoiada
Tema 3: Tomada de decisão apoiada na prática 
Tema 4: Nomear uma pessoa para comunicar a melhor interpretação da vontade e das preferências
Tema 5: Passos positivos para adotar uma abordagem de tomada de decisão apoiada 
Tema 6: O que é o planejamento antecipado?
Tema 7: Elaboração de documentos de planejamento antecipado</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15206-BE56-47CA-94E7-8B9DC142213E}"/>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B18621-5637-4025-9FE8-422D29E871C0}"/>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99614A97-504F-4CE0-BE77-BA7201C053F8}" type="datetimeFigureOut">
              <a:rPr lang="en-US" smtClean="0"/>
              <a:t>8/30/2025</a:t>
            </a:fld>
            <a:endParaRPr lang="en-US"/>
          </a:p>
        </p:txBody>
      </p:sp>
      <p:sp>
        <p:nvSpPr>
          <p:cNvPr id="4" name="Footer Placeholder 3">
            <a:extLst>
              <a:ext uri="{FF2B5EF4-FFF2-40B4-BE49-F238E27FC236}">
                <a16:creationId xmlns:a16="http://schemas.microsoft.com/office/drawing/2014/main" id="{C276EC36-5982-4965-990C-ABA4506E6D66}"/>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8F5790-B56C-4496-8D17-FFDCABEC57D3}"/>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6894D720-6B9D-4A0F-9741-12DE634AB6E1}" type="slidenum">
              <a:rPr lang="en-US" smtClean="0"/>
              <a:t>‹nº›</a:t>
            </a:fld>
            <a:endParaRPr lang="en-US"/>
          </a:p>
        </p:txBody>
      </p:sp>
    </p:spTree>
    <p:extLst>
      <p:ext uri="{BB962C8B-B14F-4D97-AF65-F5344CB8AC3E}">
        <p14:creationId xmlns:p14="http://schemas.microsoft.com/office/powerpoint/2010/main" val="328749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DCF139D-CC12-4388-9E3F-521B12C746C1}" type="datetimeFigureOut">
              <a:rPr lang="en-CH" smtClean="0"/>
              <a:t>08/30/2025</a:t>
            </a:fld>
            <a:endParaRPr lang="en-CH"/>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H"/>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56D4481-A8A4-4ADB-B768-6DF1FE3A744C}" type="slidenum">
              <a:rPr lang="en-CH" smtClean="0"/>
              <a:t>‹nº›</a:t>
            </a:fld>
            <a:endParaRPr lang="en-CH"/>
          </a:p>
        </p:txBody>
      </p:sp>
    </p:spTree>
    <p:extLst>
      <p:ext uri="{BB962C8B-B14F-4D97-AF65-F5344CB8AC3E}">
        <p14:creationId xmlns:p14="http://schemas.microsoft.com/office/powerpoint/2010/main" val="122251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image" Target="../media/image16.emf"/></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83.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93.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syjEN3peCJ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_ENREF_5"/></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image" Target="../media/image9.emf"/></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_ENREF_9"/><Relationship Id="rId4" Type="http://schemas.openxmlformats.org/officeDocument/2006/relationships/hyperlink" Target="#_ENREF_8"/></Relationships>
</file>

<file path=ppt/notesSlides/_rels/notesSlide6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image" Target="../media/image11.png"/></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79.xml"/><Relationship Id="rId1" Type="http://schemas.openxmlformats.org/officeDocument/2006/relationships/notesMaster" Target="../notesMasters/notesMaster1.xml"/><Relationship Id="rId5" Type="http://schemas.openxmlformats.org/officeDocument/2006/relationships/image" Target="../media/image12.emf"/><Relationship Id="rId4" Type="http://schemas.openxmlformats.org/officeDocument/2006/relationships/package" Target="../embeddings/Microsoft_Word_Document1.docx"/></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image" Target="../media/image13.emf"/></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_ENREF_18"/><Relationship Id="rId7" Type="http://schemas.openxmlformats.org/officeDocument/2006/relationships/hyperlink" Target="https://www.youtube.com/watch?v=HDVhZHJagfQ" TargetMode="External"/><Relationship Id="rId2" Type="http://schemas.openxmlformats.org/officeDocument/2006/relationships/slide" Target="../slides/slide95.xml"/><Relationship Id="rId1" Type="http://schemas.openxmlformats.org/officeDocument/2006/relationships/notesMaster" Target="../notesMasters/notesMaster1.xml"/><Relationship Id="rId6" Type="http://schemas.openxmlformats.org/officeDocument/2006/relationships/image" Target="../media/image15.emf"/><Relationship Id="rId5" Type="http://schemas.openxmlformats.org/officeDocument/2006/relationships/hyperlink" Target="#_ENREF_20"/><Relationship Id="rId4" Type="http://schemas.openxmlformats.org/officeDocument/2006/relationships/hyperlink" Target="#_ENREF_19"/></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D4481-A8A4-4ADB-B768-6DF1FE3A744C}" type="slidenum">
              <a:rPr lang="en-CH" smtClean="0"/>
              <a:t>1</a:t>
            </a:fld>
            <a:endParaRPr lang="en-CH"/>
          </a:p>
        </p:txBody>
      </p:sp>
    </p:spTree>
    <p:extLst>
      <p:ext uri="{BB962C8B-B14F-4D97-AF65-F5344CB8AC3E}">
        <p14:creationId xmlns:p14="http://schemas.microsoft.com/office/powerpoint/2010/main" val="284269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9350" y="184150"/>
            <a:ext cx="1970088" cy="1109663"/>
          </a:xfrm>
        </p:spPr>
      </p:sp>
      <p:sp>
        <p:nvSpPr>
          <p:cNvPr id="3" name="Notes Placeholder 2"/>
          <p:cNvSpPr>
            <a:spLocks noGrp="1"/>
          </p:cNvSpPr>
          <p:nvPr>
            <p:ph type="body" idx="1"/>
          </p:nvPr>
        </p:nvSpPr>
        <p:spPr>
          <a:xfrm>
            <a:off x="499310" y="1342644"/>
            <a:ext cx="5964119" cy="8099510"/>
          </a:xfrm>
        </p:spPr>
        <p:txBody>
          <a:bodyPr/>
          <a:lstStyle/>
          <a:p>
            <a:r>
              <a:rPr lang="pt-BR" sz="1200" kern="1200" dirty="0">
                <a:solidFill>
                  <a:schemeClr val="tx1"/>
                </a:solidFill>
                <a:effectLst/>
                <a:latin typeface="+mn-lt"/>
                <a:ea typeface="+mn-ea"/>
                <a:cs typeface="+mn-cs"/>
              </a:rPr>
              <a:t>Logo, indique ao grupo: </a:t>
            </a:r>
          </a:p>
          <a:p>
            <a:pPr marL="171450" lvl="0" indent="-171450" algn="just">
              <a:spcAft>
                <a:spcPts val="600"/>
              </a:spcAft>
              <a:buFont typeface="Arial" panose="020B0604020202020204" pitchFamily="34" charset="0"/>
              <a:buChar char="•"/>
              <a:defRPr>
                <a:solidFill>
                  <a:prstClr val="black"/>
                </a:solidFill>
                <a:latin typeface="Calibri" panose="020F0502020204030204" pitchFamily="34" charset="0"/>
                <a:ea typeface="SimSun" panose="02010600030101010101" pitchFamily="2" charset="-122"/>
                <a:cs typeface="Calibri" panose="020F0502020204030204" pitchFamily="34" charset="0"/>
              </a:defRPr>
            </a:pPr>
            <a:r>
              <a:rPr lang="pt-BR" dirty="0"/>
              <a:t>Você acha que as pessoas com deficiências psicossociais, intelectuais ou cognitivas devem tomar decisões por si mesmas (por exemplo, decisões sobre tratamento, moradia, questões financeiras, atividades diárias)? </a:t>
            </a:r>
          </a:p>
          <a:p>
            <a:pPr marL="171450" lvl="0" indent="-171450" algn="just">
              <a:spcAft>
                <a:spcPts val="600"/>
              </a:spcAft>
              <a:buFont typeface="Arial" panose="020B0604020202020204" pitchFamily="34" charset="0"/>
              <a:buChar char="•"/>
              <a:defRPr>
                <a:solidFill>
                  <a:prstClr val="black"/>
                </a:solidFill>
                <a:latin typeface="Calibri" panose="020F0502020204030204" pitchFamily="34" charset="0"/>
                <a:ea typeface="SimSun" panose="02010600030101010101" pitchFamily="2" charset="-122"/>
                <a:cs typeface="Calibri" panose="020F0502020204030204" pitchFamily="34" charset="0"/>
              </a:defRPr>
            </a:pPr>
            <a:r>
              <a:rPr lang="pt-BR" dirty="0"/>
              <a:t>Por que você acha que pessoas com deficiências psicossociais, intelectuais ou cognitivas, bem como outras pessoas que utilizam os serviços de saúde mental e serviços sociais, são frequentemente privadas da possibilidade de tomar decisões? </a:t>
            </a:r>
          </a:p>
          <a:p>
            <a:pPr marL="171450" lvl="0" indent="-171450" algn="just">
              <a:spcAft>
                <a:spcPts val="600"/>
              </a:spcAft>
              <a:buFont typeface="Arial" panose="020B0604020202020204" pitchFamily="34" charset="0"/>
              <a:buChar char="•"/>
              <a:defRPr>
                <a:solidFill>
                  <a:prstClr val="black"/>
                </a:solidFill>
                <a:latin typeface="Calibri" panose="020F0502020204030204" pitchFamily="34" charset="0"/>
                <a:ea typeface="SimSun" panose="02010600030101010101" pitchFamily="2" charset="-122"/>
                <a:cs typeface="Calibri" panose="020F0502020204030204" pitchFamily="34" charset="0"/>
              </a:defRPr>
            </a:pPr>
            <a:endParaRPr lang="en-CH"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lvl="0"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Ao responder a essas perguntas, os participantes provavelmente apresentarão uma série de equívocos comuns e estereótipos negativos. O facilitador precisa estar ciente disso, e deve abordá-los durante o treinamento. Esses equívocos e estereótipos negativos podem ser sustentados não apenas por profissionais de saúde mental e outros profissionais, mas também, às vezes, pelas próprias pessoas com deficiências psicossociais, intelectuais ou cognitivas, porque podem ter internalizado a discriminação que sofreram e, portanto, se consideram incapazes de exercer plenamente o direito à capacidade legal. O objetivo desta parte do exercício é desafiar esses equívocos e estereótipos. </a:t>
            </a:r>
          </a:p>
          <a:p>
            <a:pPr lvl="0"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Faça uma lista dos equívocos e estereótipos negativos levantados pelos participantes no painel </a:t>
            </a:r>
            <a:r>
              <a:rPr lang="pt-BR" dirty="0" err="1"/>
              <a:t>flipchart</a:t>
            </a:r>
            <a:r>
              <a:rPr lang="pt-BR" dirty="0"/>
              <a:t>. </a:t>
            </a:r>
          </a:p>
          <a:p>
            <a:pPr lvl="0"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Possíveis equívocos e estereótipos negativos levantados pelos participantes podem incluir: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As pessoas com deficiências psicossociais, intelectuais ou cognitivas não têm a capacidade de decidir por si mesmas.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Elas não podem tomar boas decisões porque sua condição atrapalha o pensamento lógico. Elas são imprevisíveis.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Elas são perigosas para si mesmas e para os outros.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Elas sempre recusariam o tratamento se tivessem escolha, e isso seria ruim para elas. Elas não devem ter o direito de tomar decisões sobre questões financeiras.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Elas não têm a capacidade de formar uma família e cuidar de seus filhos.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Elas desconhecem ou carecem de percepção sobre sua condição e, portanto, não podem tomar decisões por si mesmas.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Se alguém está delirando e quer fazer algo irracional como, por exemplo, dar todo o seu dinheiro para os pobres, claramente não pode tomar decisões sobre suas finanças.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Elas precisam ser protegidas de pessoas da comunidade que possam prejudicá-las ou tirar vantagem delas.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Os profissionais de saúde mental e outros profissionais sabem melhor o que é bom para elas.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Algumas pessoas têm ideias confusas sobre a realidade, o que levará a más decisões.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Elas sofrem de “doenças mentais” que prejudicam seu julgamento </a:t>
            </a:r>
          </a:p>
          <a:p>
            <a:pPr marL="171450" lvl="0" indent="-171450">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Algumas pessoas ouvem vozes que podem influenciar suas ações com consequências prejudiciais. </a:t>
            </a:r>
          </a:p>
          <a:p>
            <a:pPr marL="0" lvl="0" indent="0">
              <a:buFont typeface="Symbol" panose="05050102010706020507" pitchFamily="18" charset="2"/>
              <a:buNone/>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É importante dar tempo às pessoas que discordam desses equívocos e estereótipos negativos, a fim de permitir que o facilitador e outros desafiem tais crenças. </a:t>
            </a:r>
          </a:p>
          <a:p>
            <a:pPr lvl="0"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11</a:t>
            </a:fld>
            <a:endParaRPr lang="en-CH"/>
          </a:p>
        </p:txBody>
      </p:sp>
    </p:spTree>
    <p:extLst>
      <p:ext uri="{BB962C8B-B14F-4D97-AF65-F5344CB8AC3E}">
        <p14:creationId xmlns:p14="http://schemas.microsoft.com/office/powerpoint/2010/main" val="31650362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Apoio</a:t>
            </a:r>
            <a:r>
              <a:rPr dirty="0"/>
              <a:t> informal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Rede de </a:t>
            </a:r>
            <a:r>
              <a:rPr dirty="0" err="1"/>
              <a:t>Apoio</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defRPr b="1">
                <a:latin typeface="Calibri" panose="020F0502020204030204" pitchFamily="34" charset="0"/>
                <a:ea typeface="SimSun" panose="02010600030101010101" pitchFamily="2" charset="-122"/>
                <a:cs typeface="Arial" panose="020B0604020202020204" pitchFamily="34" charset="0"/>
              </a:defRPr>
            </a:pPr>
            <a:r>
              <a:rPr dirty="0"/>
              <a:t> </a:t>
            </a:r>
            <a:endParaRPr lang="en-CH" sz="105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Por </a:t>
            </a:r>
            <a:r>
              <a:rPr dirty="0" err="1"/>
              <a:t>exemplo</a:t>
            </a:r>
            <a:r>
              <a:rPr dirty="0"/>
              <a:t>, </a:t>
            </a:r>
            <a:r>
              <a:rPr dirty="0" err="1"/>
              <a:t>Círculo</a:t>
            </a:r>
            <a:r>
              <a:rPr dirty="0"/>
              <a:t> de </a:t>
            </a:r>
            <a:r>
              <a:rPr dirty="0" err="1"/>
              <a:t>apoio</a:t>
            </a:r>
            <a:r>
              <a:rPr dirty="0"/>
              <a:t> (Reino </a:t>
            </a:r>
            <a:r>
              <a:rPr dirty="0" err="1"/>
              <a:t>Unido</a:t>
            </a:r>
            <a:r>
              <a:rPr dirty="0"/>
              <a:t>, </a:t>
            </a:r>
            <a:r>
              <a:rPr dirty="0" err="1"/>
              <a:t>Austrália</a:t>
            </a:r>
            <a:r>
              <a:rPr dirty="0"/>
              <a:t>) (</a:t>
            </a:r>
            <a:r>
              <a:rPr dirty="0">
                <a:hlinkClick r:id="rId3" action="ppaction://hlinkfile" tooltip=", 2017 #90">
                  <a:extLst>
                    <a:ext uri="{A12FA001-AC4F-418D-AE19-62706E023703}">
                      <ahyp:hlinkClr xmlns:ahyp="http://schemas.microsoft.com/office/drawing/2018/hyperlinkcolor" val="tx"/>
                    </a:ext>
                  </a:extLst>
                </a:hlinkClick>
              </a:rPr>
              <a:t>22</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101</a:t>
            </a:fld>
            <a:endParaRPr lang="en-CH"/>
          </a:p>
        </p:txBody>
      </p:sp>
      <p:pic>
        <p:nvPicPr>
          <p:cNvPr id="5" name="Picture 4">
            <a:extLst>
              <a:ext uri="{FF2B5EF4-FFF2-40B4-BE49-F238E27FC236}">
                <a16:creationId xmlns:a16="http://schemas.microsoft.com/office/drawing/2014/main" id="{147C9A64-D482-4F2B-9C47-C2ACA10BD1C4}"/>
              </a:ext>
            </a:extLst>
          </p:cNvPr>
          <p:cNvPicPr>
            <a:picLocks noChangeAspect="1"/>
          </p:cNvPicPr>
          <p:nvPr/>
        </p:nvPicPr>
        <p:blipFill>
          <a:blip r:embed="rId4"/>
          <a:stretch>
            <a:fillRect/>
          </a:stretch>
        </p:blipFill>
        <p:spPr>
          <a:xfrm>
            <a:off x="558098" y="6195373"/>
            <a:ext cx="5692592" cy="706422"/>
          </a:xfrm>
          <a:prstGeom prst="rect">
            <a:avLst/>
          </a:prstGeom>
        </p:spPr>
      </p:pic>
    </p:spTree>
    <p:extLst>
      <p:ext uri="{BB962C8B-B14F-4D97-AF65-F5344CB8AC3E}">
        <p14:creationId xmlns:p14="http://schemas.microsoft.com/office/powerpoint/2010/main" val="9133534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O </a:t>
            </a:r>
            <a:r>
              <a:rPr dirty="0" err="1"/>
              <a:t>Círculo</a:t>
            </a:r>
            <a:r>
              <a:rPr dirty="0"/>
              <a:t> de </a:t>
            </a:r>
            <a:r>
              <a:rPr dirty="0" err="1"/>
              <a:t>Apoio</a:t>
            </a:r>
            <a:r>
              <a:rPr dirty="0"/>
              <a:t> (</a:t>
            </a:r>
            <a:r>
              <a:rPr dirty="0" err="1"/>
              <a:t>às</a:t>
            </a:r>
            <a:r>
              <a:rPr dirty="0"/>
              <a:t> </a:t>
            </a:r>
            <a:r>
              <a:rPr dirty="0" err="1"/>
              <a:t>vezes</a:t>
            </a:r>
            <a:r>
              <a:rPr dirty="0"/>
              <a:t> </a:t>
            </a:r>
            <a:r>
              <a:rPr dirty="0" err="1"/>
              <a:t>chamado</a:t>
            </a:r>
            <a:r>
              <a:rPr dirty="0"/>
              <a:t> de </a:t>
            </a:r>
            <a:r>
              <a:rPr dirty="0" err="1"/>
              <a:t>Círculo</a:t>
            </a:r>
            <a:r>
              <a:rPr dirty="0"/>
              <a:t> de Amigos) </a:t>
            </a:r>
            <a:r>
              <a:rPr dirty="0" err="1"/>
              <a:t>é</a:t>
            </a:r>
            <a:r>
              <a:rPr dirty="0"/>
              <a:t> um </a:t>
            </a:r>
            <a:r>
              <a:rPr dirty="0" err="1"/>
              <a:t>grupo</a:t>
            </a:r>
            <a:r>
              <a:rPr dirty="0"/>
              <a:t> de </a:t>
            </a:r>
            <a:r>
              <a:rPr dirty="0" err="1"/>
              <a:t>pessoas</a:t>
            </a:r>
            <a:r>
              <a:rPr dirty="0"/>
              <a:t> que se </a:t>
            </a:r>
            <a:r>
              <a:rPr dirty="0" err="1"/>
              <a:t>reúnem</a:t>
            </a:r>
            <a:r>
              <a:rPr dirty="0"/>
              <a:t> </a:t>
            </a:r>
            <a:r>
              <a:rPr dirty="0" err="1"/>
              <a:t>regularmente</a:t>
            </a:r>
            <a:r>
              <a:rPr dirty="0"/>
              <a:t> para </a:t>
            </a:r>
            <a:r>
              <a:rPr dirty="0" err="1"/>
              <a:t>ajudar</a:t>
            </a:r>
            <a:r>
              <a:rPr dirty="0"/>
              <a:t> </a:t>
            </a:r>
            <a:r>
              <a:rPr dirty="0" err="1"/>
              <a:t>uma</a:t>
            </a:r>
            <a:r>
              <a:rPr dirty="0"/>
              <a:t> </a:t>
            </a:r>
            <a:r>
              <a:rPr dirty="0" err="1"/>
              <a:t>pessoa</a:t>
            </a:r>
            <a:r>
              <a:rPr dirty="0"/>
              <a:t> (a </a:t>
            </a:r>
            <a:r>
              <a:rPr dirty="0" err="1"/>
              <a:t>pessoa</a:t>
            </a:r>
            <a:r>
              <a:rPr dirty="0"/>
              <a:t> </a:t>
            </a:r>
            <a:r>
              <a:rPr dirty="0" err="1"/>
              <a:t>em</a:t>
            </a:r>
            <a:r>
              <a:rPr dirty="0"/>
              <a:t> </a:t>
            </a:r>
            <a:r>
              <a:rPr dirty="0" err="1"/>
              <a:t>foco</a:t>
            </a:r>
            <a:r>
              <a:rPr dirty="0"/>
              <a:t>) a </a:t>
            </a:r>
            <a:r>
              <a:rPr dirty="0" err="1"/>
              <a:t>atingir</a:t>
            </a:r>
            <a:r>
              <a:rPr dirty="0"/>
              <a:t> </a:t>
            </a:r>
            <a:r>
              <a:rPr dirty="0" err="1"/>
              <a:t>seus</a:t>
            </a:r>
            <a:r>
              <a:rPr dirty="0"/>
              <a:t> </a:t>
            </a:r>
            <a:r>
              <a:rPr dirty="0" err="1"/>
              <a:t>objetivos</a:t>
            </a:r>
            <a:r>
              <a:rPr dirty="0"/>
              <a:t> </a:t>
            </a:r>
            <a:r>
              <a:rPr dirty="0" err="1"/>
              <a:t>pessoais</a:t>
            </a:r>
            <a:r>
              <a:rPr dirty="0"/>
              <a:t> </a:t>
            </a:r>
            <a:r>
              <a:rPr dirty="0" err="1"/>
              <a:t>na</a:t>
            </a:r>
            <a:r>
              <a:rPr dirty="0"/>
              <a:t> </a:t>
            </a:r>
            <a:r>
              <a:rPr dirty="0" err="1"/>
              <a:t>vida</a:t>
            </a:r>
            <a:r>
              <a:rPr dirty="0"/>
              <a:t>. </a:t>
            </a:r>
          </a:p>
          <a:p>
            <a:pPr marL="628650" lvl="1" indent="-171450" algn="just">
              <a:spcAft>
                <a:spcPts val="600"/>
              </a:spcAf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O </a:t>
            </a:r>
            <a:r>
              <a:rPr dirty="0" err="1"/>
              <a:t>círculo</a:t>
            </a:r>
            <a:r>
              <a:rPr dirty="0"/>
              <a:t> atua </a:t>
            </a:r>
            <a:r>
              <a:rPr dirty="0" err="1"/>
              <a:t>como</a:t>
            </a:r>
            <a:r>
              <a:rPr dirty="0"/>
              <a:t> </a:t>
            </a:r>
            <a:r>
              <a:rPr dirty="0" err="1"/>
              <a:t>uma</a:t>
            </a:r>
            <a:r>
              <a:rPr dirty="0"/>
              <a:t> </a:t>
            </a:r>
            <a:r>
              <a:rPr dirty="0" err="1"/>
              <a:t>comunidade</a:t>
            </a:r>
            <a:r>
              <a:rPr dirty="0"/>
              <a:t> </a:t>
            </a:r>
            <a:r>
              <a:rPr dirty="0" err="1"/>
              <a:t>em</a:t>
            </a:r>
            <a:r>
              <a:rPr dirty="0"/>
              <a:t> </a:t>
            </a:r>
            <a:r>
              <a:rPr dirty="0" err="1"/>
              <a:t>torno</a:t>
            </a:r>
            <a:r>
              <a:rPr dirty="0"/>
              <a:t> da </a:t>
            </a:r>
            <a:r>
              <a:rPr dirty="0" err="1"/>
              <a:t>pessoa</a:t>
            </a:r>
            <a:r>
              <a:rPr dirty="0"/>
              <a:t> </a:t>
            </a:r>
            <a:r>
              <a:rPr dirty="0" err="1"/>
              <a:t>em</a:t>
            </a:r>
            <a:r>
              <a:rPr dirty="0"/>
              <a:t> </a:t>
            </a:r>
            <a:r>
              <a:rPr dirty="0" err="1"/>
              <a:t>questão</a:t>
            </a:r>
            <a:r>
              <a:rPr dirty="0"/>
              <a:t>, </a:t>
            </a:r>
            <a:r>
              <a:rPr dirty="0" err="1"/>
              <a:t>fornecendo-lhe</a:t>
            </a:r>
            <a:r>
              <a:rPr dirty="0"/>
              <a:t> </a:t>
            </a:r>
            <a:r>
              <a:rPr dirty="0" err="1"/>
              <a:t>apoio</a:t>
            </a:r>
            <a:r>
              <a:rPr dirty="0"/>
              <a:t> para </a:t>
            </a:r>
            <a:r>
              <a:rPr dirty="0" err="1"/>
              <a:t>alcançar</a:t>
            </a:r>
            <a:r>
              <a:rPr dirty="0"/>
              <a:t> o que </a:t>
            </a:r>
            <a:r>
              <a:rPr dirty="0" err="1"/>
              <a:t>deseja</a:t>
            </a:r>
            <a:r>
              <a:rPr dirty="0"/>
              <a:t> </a:t>
            </a:r>
            <a:r>
              <a:rPr dirty="0" err="1"/>
              <a:t>na</a:t>
            </a:r>
            <a:r>
              <a:rPr dirty="0"/>
              <a:t> </a:t>
            </a:r>
            <a:r>
              <a:rPr dirty="0" err="1"/>
              <a:t>vida</a:t>
            </a:r>
            <a:r>
              <a:rPr dirty="0"/>
              <a:t>, se </a:t>
            </a:r>
            <a:r>
              <a:rPr dirty="0" err="1"/>
              <a:t>desejado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A </a:t>
            </a:r>
            <a:r>
              <a:rPr dirty="0" err="1"/>
              <a:t>pessoa</a:t>
            </a:r>
            <a:r>
              <a:rPr dirty="0"/>
              <a:t> que </a:t>
            </a:r>
            <a:r>
              <a:rPr dirty="0" err="1"/>
              <a:t>está</a:t>
            </a:r>
            <a:r>
              <a:rPr dirty="0"/>
              <a:t> </a:t>
            </a:r>
            <a:r>
              <a:rPr dirty="0" err="1"/>
              <a:t>sendo</a:t>
            </a:r>
            <a:r>
              <a:rPr dirty="0"/>
              <a:t> </a:t>
            </a:r>
            <a:r>
              <a:rPr lang="pt-BR" dirty="0"/>
              <a:t>é responsável, tanto em decidir quem convidar para fazer parte do círculo, quanto da direção em que os esforços do círculo devem ser empregados, embora um facilitador seja normalmente escolhido dentro do círculo para cuidar do trabalho necessário para mantê-lo em funcionamento.</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membros</a:t>
            </a:r>
            <a:r>
              <a:rPr dirty="0"/>
              <a:t> do </a:t>
            </a:r>
            <a:r>
              <a:rPr dirty="0" err="1"/>
              <a:t>Círculo</a:t>
            </a:r>
            <a:r>
              <a:rPr dirty="0"/>
              <a:t> de </a:t>
            </a:r>
            <a:r>
              <a:rPr dirty="0" err="1"/>
              <a:t>Apoio</a:t>
            </a:r>
            <a:r>
              <a:rPr dirty="0"/>
              <a:t> </a:t>
            </a:r>
            <a:r>
              <a:rPr dirty="0" err="1"/>
              <a:t>podem</a:t>
            </a:r>
            <a:r>
              <a:rPr dirty="0"/>
              <a:t> </a:t>
            </a:r>
            <a:r>
              <a:rPr dirty="0" err="1"/>
              <a:t>incluir</a:t>
            </a:r>
            <a:r>
              <a:rPr dirty="0"/>
              <a:t> </a:t>
            </a:r>
            <a:r>
              <a:rPr dirty="0" err="1"/>
              <a:t>familiares</a:t>
            </a:r>
            <a:r>
              <a:rPr dirty="0"/>
              <a:t>, amigos e outros </a:t>
            </a:r>
            <a:r>
              <a:rPr dirty="0" err="1"/>
              <a:t>membros</a:t>
            </a:r>
            <a:r>
              <a:rPr dirty="0"/>
              <a:t> da </a:t>
            </a:r>
            <a:r>
              <a:rPr dirty="0" err="1"/>
              <a:t>comunidade</a:t>
            </a:r>
            <a:r>
              <a:rPr dirty="0"/>
              <a:t> e </a:t>
            </a:r>
            <a:r>
              <a:rPr dirty="0" err="1"/>
              <a:t>estão</a:t>
            </a:r>
            <a:r>
              <a:rPr dirty="0"/>
              <a:t> </a:t>
            </a:r>
            <a:r>
              <a:rPr dirty="0" err="1"/>
              <a:t>envolvidos</a:t>
            </a:r>
            <a:r>
              <a:rPr dirty="0"/>
              <a:t> </a:t>
            </a:r>
            <a:r>
              <a:rPr dirty="0" err="1"/>
              <a:t>porque</a:t>
            </a:r>
            <a:r>
              <a:rPr dirty="0"/>
              <a:t> se </a:t>
            </a:r>
            <a:r>
              <a:rPr dirty="0" err="1"/>
              <a:t>preocupam</a:t>
            </a:r>
            <a:r>
              <a:rPr dirty="0"/>
              <a:t> com a </a:t>
            </a:r>
            <a:r>
              <a:rPr dirty="0" err="1"/>
              <a:t>pessoa</a:t>
            </a:r>
            <a:r>
              <a:rPr dirty="0"/>
              <a:t> e </a:t>
            </a:r>
            <a:r>
              <a:rPr dirty="0" err="1"/>
              <a:t>estão</a:t>
            </a:r>
            <a:r>
              <a:rPr dirty="0"/>
              <a:t> </a:t>
            </a:r>
            <a:r>
              <a:rPr dirty="0" err="1"/>
              <a:t>dispostos</a:t>
            </a:r>
            <a:r>
              <a:rPr dirty="0"/>
              <a:t> a </a:t>
            </a:r>
            <a:r>
              <a:rPr dirty="0" err="1"/>
              <a:t>dar</a:t>
            </a:r>
            <a:r>
              <a:rPr dirty="0"/>
              <a:t> tempo e </a:t>
            </a:r>
            <a:r>
              <a:rPr dirty="0" err="1"/>
              <a:t>energia</a:t>
            </a:r>
            <a:r>
              <a:rPr dirty="0"/>
              <a:t> para </a:t>
            </a:r>
            <a:r>
              <a:rPr dirty="0" err="1"/>
              <a:t>apoiá</a:t>
            </a:r>
            <a:r>
              <a:rPr dirty="0"/>
              <a:t>-la.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Ninguém</a:t>
            </a:r>
            <a:r>
              <a:rPr dirty="0"/>
              <a:t> </a:t>
            </a:r>
            <a:r>
              <a:rPr dirty="0" err="1"/>
              <a:t>é</a:t>
            </a:r>
            <a:r>
              <a:rPr dirty="0"/>
              <a:t> </a:t>
            </a:r>
            <a:r>
              <a:rPr dirty="0" err="1"/>
              <a:t>pago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102</a:t>
            </a:fld>
            <a:endParaRPr lang="en-CH"/>
          </a:p>
        </p:txBody>
      </p:sp>
    </p:spTree>
    <p:extLst>
      <p:ext uri="{BB962C8B-B14F-4D97-AF65-F5344CB8AC3E}">
        <p14:creationId xmlns:p14="http://schemas.microsoft.com/office/powerpoint/2010/main" val="40467767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Assistência</a:t>
            </a:r>
            <a:r>
              <a:rPr dirty="0"/>
              <a:t> </a:t>
            </a:r>
            <a:r>
              <a:rPr dirty="0" err="1"/>
              <a:t>Pessoal</a:t>
            </a:r>
            <a:r>
              <a:rPr dirty="0"/>
              <a:t> (</a:t>
            </a:r>
            <a:r>
              <a:rPr dirty="0">
                <a:hlinkClick r:id="rId3" action="ppaction://hlinkfile" tooltip="Committee on the Rights of Persons with Disabilities, 2017 #390">
                  <a:extLst>
                    <a:ext uri="{A12FA001-AC4F-418D-AE19-62706E023703}">
                      <ahyp:hlinkClr xmlns:ahyp="http://schemas.microsoft.com/office/drawing/2018/hyperlinkcolor" val="tx"/>
                    </a:ext>
                  </a:extLst>
                </a:hlinkClick>
              </a:rPr>
              <a:t>23</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Refere</a:t>
            </a:r>
            <a:r>
              <a:rPr dirty="0"/>
              <a:t>-se </a:t>
            </a:r>
            <a:r>
              <a:rPr dirty="0" err="1"/>
              <a:t>ao</a:t>
            </a:r>
            <a:r>
              <a:rPr dirty="0"/>
              <a:t> </a:t>
            </a:r>
            <a:r>
              <a:rPr dirty="0" err="1"/>
              <a:t>apoio</a:t>
            </a:r>
            <a:r>
              <a:rPr dirty="0"/>
              <a:t> </a:t>
            </a:r>
            <a:r>
              <a:rPr dirty="0" err="1"/>
              <a:t>humano</a:t>
            </a:r>
            <a:r>
              <a:rPr dirty="0"/>
              <a:t> </a:t>
            </a:r>
            <a:r>
              <a:rPr dirty="0" err="1"/>
              <a:t>direcionado</a:t>
            </a:r>
            <a:r>
              <a:rPr dirty="0"/>
              <a:t>/</a:t>
            </a:r>
            <a:r>
              <a:rPr dirty="0" err="1"/>
              <a:t>liderado</a:t>
            </a:r>
            <a:r>
              <a:rPr dirty="0"/>
              <a:t> </a:t>
            </a:r>
            <a:r>
              <a:rPr dirty="0" err="1"/>
              <a:t>pelo</a:t>
            </a:r>
            <a:r>
              <a:rPr dirty="0"/>
              <a:t> </a:t>
            </a:r>
            <a:r>
              <a:rPr dirty="0" err="1"/>
              <a:t>usuário</a:t>
            </a:r>
            <a:r>
              <a:rPr dirty="0"/>
              <a:t> </a:t>
            </a:r>
            <a:r>
              <a:rPr dirty="0" err="1"/>
              <a:t>entregue</a:t>
            </a:r>
            <a:r>
              <a:rPr dirty="0"/>
              <a:t> a </a:t>
            </a:r>
            <a:r>
              <a:rPr dirty="0" err="1"/>
              <a:t>uma</a:t>
            </a:r>
            <a:r>
              <a:rPr dirty="0"/>
              <a:t> </a:t>
            </a:r>
            <a:r>
              <a:rPr dirty="0" err="1"/>
              <a:t>pessoa</a:t>
            </a:r>
            <a:r>
              <a:rPr dirty="0"/>
              <a:t> com </a:t>
            </a:r>
            <a:r>
              <a:rPr dirty="0" err="1"/>
              <a:t>deficiência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uma</a:t>
            </a:r>
            <a:r>
              <a:rPr dirty="0"/>
              <a:t> ferramenta </a:t>
            </a:r>
            <a:r>
              <a:rPr dirty="0" err="1"/>
              <a:t>importante</a:t>
            </a:r>
            <a:r>
              <a:rPr dirty="0"/>
              <a:t> para </a:t>
            </a:r>
            <a:r>
              <a:rPr dirty="0" err="1"/>
              <a:t>promover</a:t>
            </a:r>
            <a:r>
              <a:rPr dirty="0"/>
              <a:t> a </a:t>
            </a:r>
            <a:r>
              <a:rPr dirty="0" err="1"/>
              <a:t>vida</a:t>
            </a:r>
            <a:r>
              <a:rPr dirty="0"/>
              <a:t> </a:t>
            </a:r>
            <a:r>
              <a:rPr dirty="0" err="1"/>
              <a:t>independente</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assistentes</a:t>
            </a:r>
            <a:r>
              <a:rPr dirty="0"/>
              <a:t> </a:t>
            </a:r>
            <a:r>
              <a:rPr dirty="0" err="1"/>
              <a:t>pessoais</a:t>
            </a:r>
            <a:r>
              <a:rPr dirty="0"/>
              <a:t> </a:t>
            </a:r>
            <a:r>
              <a:rPr dirty="0" err="1"/>
              <a:t>também</a:t>
            </a:r>
            <a:r>
              <a:rPr dirty="0"/>
              <a:t> </a:t>
            </a:r>
            <a:r>
              <a:rPr dirty="0" err="1"/>
              <a:t>podem</a:t>
            </a:r>
            <a:r>
              <a:rPr dirty="0"/>
              <a:t> </a:t>
            </a:r>
            <a:r>
              <a:rPr dirty="0" err="1"/>
              <a:t>desempenhar</a:t>
            </a:r>
            <a:r>
              <a:rPr dirty="0"/>
              <a:t> um </a:t>
            </a:r>
            <a:r>
              <a:rPr dirty="0" err="1"/>
              <a:t>papel</a:t>
            </a:r>
            <a:r>
              <a:rPr dirty="0"/>
              <a:t> fundamental </a:t>
            </a:r>
            <a:r>
              <a:rPr dirty="0" err="1"/>
              <a:t>na</a:t>
            </a:r>
            <a:r>
              <a:rPr dirty="0"/>
              <a:t> </a:t>
            </a:r>
            <a:r>
              <a:rPr dirty="0" err="1"/>
              <a:t>tomada</a:t>
            </a:r>
            <a:r>
              <a:rPr dirty="0"/>
              <a:t> de </a:t>
            </a:r>
            <a:r>
              <a:rPr dirty="0" err="1"/>
              <a:t>decisão</a:t>
            </a:r>
            <a:r>
              <a:rPr dirty="0"/>
              <a:t> </a:t>
            </a:r>
            <a:r>
              <a:rPr dirty="0" err="1"/>
              <a:t>apoiada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Como </a:t>
            </a:r>
            <a:r>
              <a:rPr dirty="0" err="1"/>
              <a:t>indivíduos</a:t>
            </a:r>
            <a:r>
              <a:rPr dirty="0"/>
              <a:t> </a:t>
            </a:r>
            <a:r>
              <a:rPr dirty="0" err="1"/>
              <a:t>confiáveis</a:t>
            </a:r>
            <a:r>
              <a:rPr dirty="0"/>
              <a:t>, </a:t>
            </a:r>
            <a:r>
              <a:rPr dirty="0" err="1"/>
              <a:t>eles</a:t>
            </a:r>
            <a:r>
              <a:rPr dirty="0"/>
              <a:t> </a:t>
            </a:r>
            <a:r>
              <a:rPr dirty="0" err="1"/>
              <a:t>podem</a:t>
            </a:r>
            <a:r>
              <a:rPr dirty="0"/>
              <a:t> </a:t>
            </a:r>
            <a:r>
              <a:rPr dirty="0" err="1"/>
              <a:t>conversar</a:t>
            </a:r>
            <a:r>
              <a:rPr dirty="0"/>
              <a:t> </a:t>
            </a:r>
            <a:r>
              <a:rPr dirty="0" err="1"/>
              <a:t>sobre</a:t>
            </a:r>
            <a:r>
              <a:rPr dirty="0"/>
              <a:t> as </a:t>
            </a:r>
            <a:r>
              <a:rPr dirty="0" err="1"/>
              <a:t>opções</a:t>
            </a:r>
            <a:r>
              <a:rPr dirty="0"/>
              <a:t> com a </a:t>
            </a:r>
            <a:r>
              <a:rPr dirty="0" err="1"/>
              <a:t>pessoa</a:t>
            </a:r>
            <a:r>
              <a:rPr dirty="0"/>
              <a:t>, </a:t>
            </a:r>
            <a:r>
              <a:rPr dirty="0" err="1"/>
              <a:t>apoiar</a:t>
            </a:r>
            <a:r>
              <a:rPr dirty="0"/>
              <a:t> a </a:t>
            </a:r>
            <a:r>
              <a:rPr dirty="0" err="1"/>
              <a:t>pessoa</a:t>
            </a:r>
            <a:r>
              <a:rPr dirty="0"/>
              <a:t> </a:t>
            </a:r>
            <a:r>
              <a:rPr dirty="0" err="1"/>
              <a:t>na</a:t>
            </a:r>
            <a:r>
              <a:rPr dirty="0"/>
              <a:t> </a:t>
            </a:r>
            <a:r>
              <a:rPr dirty="0" err="1"/>
              <a:t>comunicação</a:t>
            </a:r>
            <a:r>
              <a:rPr dirty="0"/>
              <a:t> de </a:t>
            </a:r>
            <a:r>
              <a:rPr dirty="0" err="1"/>
              <a:t>sua</a:t>
            </a:r>
            <a:r>
              <a:rPr dirty="0"/>
              <a:t> </a:t>
            </a:r>
            <a:r>
              <a:rPr dirty="0" err="1"/>
              <a:t>vontade</a:t>
            </a:r>
            <a:r>
              <a:rPr dirty="0"/>
              <a:t> e </a:t>
            </a:r>
            <a:r>
              <a:rPr dirty="0" err="1"/>
              <a:t>preferências</a:t>
            </a:r>
            <a:r>
              <a:rPr dirty="0"/>
              <a:t> </a:t>
            </a:r>
            <a:r>
              <a:rPr dirty="0" err="1"/>
              <a:t>aos</a:t>
            </a:r>
            <a:r>
              <a:rPr dirty="0"/>
              <a:t> outros, etc.</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103</a:t>
            </a:fld>
            <a:endParaRPr lang="en-CH"/>
          </a:p>
        </p:txBody>
      </p:sp>
    </p:spTree>
    <p:extLst>
      <p:ext uri="{BB962C8B-B14F-4D97-AF65-F5344CB8AC3E}">
        <p14:creationId xmlns:p14="http://schemas.microsoft.com/office/powerpoint/2010/main" val="36905176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6588" y="1243013"/>
            <a:ext cx="5454650" cy="3068637"/>
          </a:xfrm>
        </p:spPr>
      </p:sp>
      <p:sp>
        <p:nvSpPr>
          <p:cNvPr id="3" name="Notes Placeholder 2"/>
          <p:cNvSpPr>
            <a:spLocks noGrp="1"/>
          </p:cNvSpPr>
          <p:nvPr>
            <p:ph type="body" idx="1"/>
          </p:nvPr>
        </p:nvSpPr>
        <p:spPr>
          <a:xfrm>
            <a:off x="680879" y="4460990"/>
            <a:ext cx="5447030" cy="4237319"/>
          </a:xfrm>
        </p:spPr>
        <p:txBody>
          <a:bodyPr/>
          <a:lstStyle/>
          <a:p>
            <a:pPr algn="just">
              <a:spcAft>
                <a:spcPts val="1000"/>
              </a:spcAft>
              <a:defRPr>
                <a:latin typeface="Calibri" panose="020F0502020204030204" pitchFamily="34" charset="0"/>
                <a:ea typeface="SimSun" panose="02010600030101010101" pitchFamily="2" charset="-122"/>
                <a:cs typeface="Calibri" panose="020F0502020204030204" pitchFamily="34" charset="0"/>
              </a:defRPr>
            </a:pPr>
            <a:r>
              <a:rPr dirty="0" err="1"/>
              <a:t>Embora</a:t>
            </a:r>
            <a:r>
              <a:rPr dirty="0"/>
              <a:t> as </a:t>
            </a:r>
            <a:r>
              <a:rPr dirty="0" err="1"/>
              <a:t>definições</a:t>
            </a:r>
            <a:r>
              <a:rPr dirty="0"/>
              <a:t> de </a:t>
            </a:r>
            <a:r>
              <a:rPr dirty="0" err="1"/>
              <a:t>assistência</a:t>
            </a:r>
            <a:r>
              <a:rPr dirty="0"/>
              <a:t> </a:t>
            </a:r>
            <a:r>
              <a:rPr dirty="0" err="1"/>
              <a:t>pessoal</a:t>
            </a:r>
            <a:r>
              <a:rPr dirty="0"/>
              <a:t> </a:t>
            </a:r>
            <a:r>
              <a:rPr dirty="0" err="1"/>
              <a:t>possam</a:t>
            </a:r>
            <a:r>
              <a:rPr dirty="0"/>
              <a:t> </a:t>
            </a:r>
            <a:r>
              <a:rPr dirty="0" err="1"/>
              <a:t>variar</a:t>
            </a:r>
            <a:r>
              <a:rPr dirty="0"/>
              <a:t>, </a:t>
            </a:r>
            <a:r>
              <a:rPr dirty="0" err="1"/>
              <a:t>existem</a:t>
            </a:r>
            <a:r>
              <a:rPr dirty="0"/>
              <a:t> </a:t>
            </a:r>
            <a:r>
              <a:rPr dirty="0" err="1"/>
              <a:t>certos</a:t>
            </a:r>
            <a:r>
              <a:rPr dirty="0"/>
              <a:t> </a:t>
            </a:r>
            <a:r>
              <a:rPr dirty="0" err="1"/>
              <a:t>elementos</a:t>
            </a:r>
            <a:r>
              <a:rPr dirty="0"/>
              <a:t> que a </a:t>
            </a:r>
            <a:r>
              <a:rPr dirty="0" err="1"/>
              <a:t>distinguem</a:t>
            </a:r>
            <a:r>
              <a:rPr dirty="0"/>
              <a:t> de outros </a:t>
            </a:r>
            <a:r>
              <a:rPr dirty="0" err="1"/>
              <a:t>tipos</a:t>
            </a:r>
            <a:r>
              <a:rPr dirty="0"/>
              <a:t> de </a:t>
            </a:r>
            <a:r>
              <a:rPr dirty="0" err="1"/>
              <a:t>apoio</a:t>
            </a:r>
            <a:r>
              <a:rPr dirty="0"/>
              <a:t>:</a:t>
            </a:r>
            <a:endParaRPr lang="pt-BR" dirty="0"/>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O financiamento deve ser controlado e atribuído à pessoa com deficiência com a finalidade de custear qualquer assistência necessária.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Baseia-se em uma avaliação das necessidades individuais e das circunstâncias de vida da pessoa/ utilizador. O serviço de assistência pessoal é gerido pela pessoa com deficiência, portanto, esta pode contratar o serviço conjunto de vários prestadores ou exercer a função de empregador.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As pessoas com deficiência têm a opção de personalizar o seu próprio serviço – ou seja, decidir por quem, como, quando, onde e de que forma o serviço é prestado.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Pessoas com deficiência que necessitam de assistência pessoal podem escolher livremente o grau de controle pessoal que desejam ter sobre a prestação do serviço, de acordo com suas necessidades, capacidades, circunstâncias de vida e preferências.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Mesmo que as responsabilidades do empregador sejam terceirizadas, a pessoa com deficiência permanece sempre no centro dos processos de tomada de decisão sobre a assistência.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104</a:t>
            </a:fld>
            <a:endParaRPr lang="en-CH"/>
          </a:p>
        </p:txBody>
      </p:sp>
    </p:spTree>
    <p:extLst>
      <p:ext uri="{BB962C8B-B14F-4D97-AF65-F5344CB8AC3E}">
        <p14:creationId xmlns:p14="http://schemas.microsoft.com/office/powerpoint/2010/main" val="6348485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19BD4AAA-8042-46CA-BE6A-74913F054F82}"/>
              </a:ext>
            </a:extLst>
          </p:cNvPr>
          <p:cNvPicPr>
            <a:picLocks noChangeAspect="1"/>
          </p:cNvPicPr>
          <p:nvPr/>
        </p:nvPicPr>
        <p:blipFill>
          <a:blip r:embed="rId3"/>
          <a:stretch>
            <a:fillRect/>
          </a:stretch>
        </p:blipFill>
        <p:spPr>
          <a:xfrm>
            <a:off x="595925" y="5636196"/>
            <a:ext cx="5447030" cy="875110"/>
          </a:xfrm>
          <a:prstGeom prst="rect">
            <a:avLst/>
          </a:prstGeom>
        </p:spPr>
      </p:pic>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105</a:t>
            </a:fld>
            <a:endParaRPr lang="en-CH"/>
          </a:p>
        </p:txBody>
      </p:sp>
    </p:spTree>
    <p:extLst>
      <p:ext uri="{BB962C8B-B14F-4D97-AF65-F5344CB8AC3E}">
        <p14:creationId xmlns:p14="http://schemas.microsoft.com/office/powerpoint/2010/main" val="8869214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Apoio entre pares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Refere</a:t>
            </a:r>
            <a:r>
              <a:rPr dirty="0"/>
              <a:t>-se à </a:t>
            </a:r>
            <a:r>
              <a:rPr dirty="0" err="1"/>
              <a:t>ideia</a:t>
            </a:r>
            <a:r>
              <a:rPr dirty="0"/>
              <a:t> de que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podem</a:t>
            </a:r>
            <a:r>
              <a:rPr dirty="0"/>
              <a:t> </a:t>
            </a:r>
            <a:r>
              <a:rPr dirty="0" err="1"/>
              <a:t>ajudar</a:t>
            </a:r>
            <a:r>
              <a:rPr dirty="0"/>
              <a:t> </a:t>
            </a:r>
            <a:r>
              <a:rPr dirty="0" err="1"/>
              <a:t>umas</a:t>
            </a:r>
            <a:r>
              <a:rPr dirty="0"/>
              <a:t> </a:t>
            </a:r>
            <a:r>
              <a:rPr dirty="0" err="1"/>
              <a:t>às</a:t>
            </a:r>
            <a:r>
              <a:rPr dirty="0"/>
              <a:t> </a:t>
            </a:r>
            <a:r>
              <a:rPr dirty="0" err="1"/>
              <a:t>outras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apoio</a:t>
            </a:r>
            <a:r>
              <a:rPr dirty="0"/>
              <a:t> </a:t>
            </a:r>
            <a:r>
              <a:rPr dirty="0" err="1"/>
              <a:t>pode</a:t>
            </a:r>
            <a:r>
              <a:rPr dirty="0"/>
              <a:t> </a:t>
            </a:r>
            <a:r>
              <a:rPr dirty="0" err="1"/>
              <a:t>vir</a:t>
            </a:r>
            <a:r>
              <a:rPr dirty="0"/>
              <a:t> de um </a:t>
            </a:r>
            <a:r>
              <a:rPr dirty="0" err="1"/>
              <a:t>indivíduo</a:t>
            </a:r>
            <a:r>
              <a:rPr dirty="0"/>
              <a:t> </a:t>
            </a:r>
            <a:r>
              <a:rPr dirty="0" err="1"/>
              <a:t>ou</a:t>
            </a:r>
            <a:r>
              <a:rPr dirty="0"/>
              <a:t> </a:t>
            </a:r>
            <a:r>
              <a:rPr dirty="0" err="1"/>
              <a:t>grupo</a:t>
            </a:r>
            <a:r>
              <a:rPr dirty="0"/>
              <a:t> de </a:t>
            </a:r>
            <a:r>
              <a:rPr dirty="0" err="1"/>
              <a:t>pessoas</a:t>
            </a:r>
            <a:r>
              <a:rPr dirty="0"/>
              <a:t> com "</a:t>
            </a:r>
            <a:r>
              <a:rPr dirty="0" err="1"/>
              <a:t>experiência</a:t>
            </a:r>
            <a:r>
              <a:rPr dirty="0"/>
              <a:t> </a:t>
            </a:r>
            <a:r>
              <a:rPr dirty="0" err="1"/>
              <a:t>vivida</a:t>
            </a:r>
            <a:r>
              <a:rPr dirty="0"/>
              <a:t>" de </a:t>
            </a:r>
            <a:r>
              <a:rPr dirty="0" err="1"/>
              <a:t>questões</a:t>
            </a:r>
            <a:r>
              <a:rPr dirty="0"/>
              <a:t> </a:t>
            </a:r>
            <a:r>
              <a:rPr dirty="0" err="1"/>
              <a:t>semelhantes</a:t>
            </a:r>
            <a:r>
              <a:rPr dirty="0"/>
              <a:t> e que </a:t>
            </a:r>
            <a:r>
              <a:rPr dirty="0" err="1"/>
              <a:t>adquiriram</a:t>
            </a:r>
            <a:r>
              <a:rPr dirty="0"/>
              <a:t> </a:t>
            </a:r>
            <a:r>
              <a:rPr dirty="0" err="1"/>
              <a:t>conhecimento</a:t>
            </a:r>
            <a:r>
              <a:rPr dirty="0"/>
              <a:t> e </a:t>
            </a:r>
            <a:r>
              <a:rPr dirty="0" err="1"/>
              <a:t>experiência</a:t>
            </a:r>
            <a:r>
              <a:rPr dirty="0"/>
              <a:t> para </a:t>
            </a:r>
            <a:r>
              <a:rPr dirty="0" err="1"/>
              <a:t>apoiar</a:t>
            </a:r>
            <a:r>
              <a:rPr dirty="0"/>
              <a:t> </a:t>
            </a:r>
            <a:r>
              <a:rPr dirty="0" err="1"/>
              <a:t>outras</a:t>
            </a:r>
            <a:r>
              <a:rPr dirty="0"/>
              <a:t> </a:t>
            </a:r>
            <a:r>
              <a:rPr dirty="0" err="1"/>
              <a:t>pessoas</a:t>
            </a:r>
            <a:r>
              <a:rPr dirty="0"/>
              <a:t> que </a:t>
            </a:r>
            <a:r>
              <a:rPr dirty="0" err="1"/>
              <a:t>passam</a:t>
            </a:r>
            <a:r>
              <a:rPr dirty="0"/>
              <a:t> </a:t>
            </a:r>
            <a:r>
              <a:rPr dirty="0" err="1"/>
              <a:t>por</a:t>
            </a:r>
            <a:r>
              <a:rPr dirty="0"/>
              <a:t> </a:t>
            </a:r>
            <a:r>
              <a:rPr dirty="0" err="1"/>
              <a:t>momentos</a:t>
            </a:r>
            <a:r>
              <a:rPr dirty="0"/>
              <a:t> </a:t>
            </a:r>
            <a:r>
              <a:rPr dirty="0" err="1"/>
              <a:t>difíceis</a:t>
            </a:r>
            <a:r>
              <a:rPr dirty="0"/>
              <a:t> </a:t>
            </a:r>
            <a:r>
              <a:rPr dirty="0" err="1"/>
              <a:t>em</a:t>
            </a:r>
            <a:r>
              <a:rPr dirty="0"/>
              <a:t> </a:t>
            </a:r>
            <a:r>
              <a:rPr dirty="0" err="1"/>
              <a:t>suas</a:t>
            </a:r>
            <a:r>
              <a:rPr dirty="0"/>
              <a:t> </a:t>
            </a:r>
            <a:r>
              <a:rPr dirty="0" err="1"/>
              <a:t>vidas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apoio</a:t>
            </a:r>
            <a:r>
              <a:rPr dirty="0"/>
              <a:t> </a:t>
            </a:r>
            <a:r>
              <a:rPr lang="pt-BR" dirty="0"/>
              <a:t>entre</a:t>
            </a:r>
            <a:r>
              <a:rPr dirty="0"/>
              <a:t> pares </a:t>
            </a:r>
            <a:r>
              <a:rPr dirty="0" err="1"/>
              <a:t>pode</a:t>
            </a:r>
            <a:r>
              <a:rPr dirty="0"/>
              <a:t> ser </a:t>
            </a:r>
            <a:r>
              <a:rPr dirty="0" err="1"/>
              <a:t>fornecido</a:t>
            </a:r>
            <a:r>
              <a:rPr dirty="0"/>
              <a:t> formal </a:t>
            </a:r>
            <a:r>
              <a:rPr dirty="0" err="1"/>
              <a:t>ou</a:t>
            </a:r>
            <a:r>
              <a:rPr dirty="0"/>
              <a:t> </a:t>
            </a:r>
            <a:r>
              <a:rPr dirty="0" err="1"/>
              <a:t>informalmente</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lang="pt-BR" dirty="0"/>
              <a:t>pares</a:t>
            </a:r>
            <a:r>
              <a:rPr dirty="0"/>
              <a:t> </a:t>
            </a:r>
            <a:r>
              <a:rPr dirty="0" err="1"/>
              <a:t>podem</a:t>
            </a:r>
            <a:r>
              <a:rPr dirty="0"/>
              <a:t> </a:t>
            </a:r>
            <a:r>
              <a:rPr dirty="0" err="1"/>
              <a:t>fornecer</a:t>
            </a:r>
            <a:r>
              <a:rPr dirty="0"/>
              <a:t> </a:t>
            </a:r>
            <a:r>
              <a:rPr dirty="0" err="1"/>
              <a:t>informações</a:t>
            </a:r>
            <a:r>
              <a:rPr dirty="0"/>
              <a:t> </a:t>
            </a:r>
            <a:r>
              <a:rPr dirty="0" err="1"/>
              <a:t>valiosas</a:t>
            </a:r>
            <a:r>
              <a:rPr dirty="0"/>
              <a:t> </a:t>
            </a:r>
            <a:r>
              <a:rPr dirty="0" err="1"/>
              <a:t>sobre</a:t>
            </a:r>
            <a:r>
              <a:rPr dirty="0"/>
              <a:t> </a:t>
            </a:r>
            <a:r>
              <a:rPr dirty="0" err="1"/>
              <a:t>uma</a:t>
            </a:r>
            <a:r>
              <a:rPr dirty="0"/>
              <a:t> </a:t>
            </a:r>
            <a:r>
              <a:rPr dirty="0" err="1"/>
              <a:t>ampla</a:t>
            </a:r>
            <a:r>
              <a:rPr dirty="0"/>
              <a:t> </a:t>
            </a:r>
            <a:r>
              <a:rPr dirty="0" err="1"/>
              <a:t>gama</a:t>
            </a:r>
            <a:r>
              <a:rPr dirty="0"/>
              <a:t> de </a:t>
            </a:r>
            <a:r>
              <a:rPr dirty="0" err="1"/>
              <a:t>questões</a:t>
            </a:r>
            <a:r>
              <a:rPr dirty="0"/>
              <a:t> e, </a:t>
            </a:r>
            <a:r>
              <a:rPr dirty="0" err="1"/>
              <a:t>portanto</a:t>
            </a:r>
            <a:r>
              <a:rPr dirty="0"/>
              <a:t>, </a:t>
            </a:r>
            <a:r>
              <a:rPr dirty="0" err="1"/>
              <a:t>permitir</a:t>
            </a:r>
            <a:r>
              <a:rPr dirty="0"/>
              <a:t> que a </a:t>
            </a:r>
            <a:r>
              <a:rPr dirty="0" err="1"/>
              <a:t>pessoa</a:t>
            </a:r>
            <a:r>
              <a:rPr dirty="0"/>
              <a:t> </a:t>
            </a:r>
            <a:r>
              <a:rPr dirty="0" err="1"/>
              <a:t>faça</a:t>
            </a:r>
            <a:r>
              <a:rPr dirty="0"/>
              <a:t> </a:t>
            </a:r>
            <a:r>
              <a:rPr dirty="0" err="1"/>
              <a:t>escolhas</a:t>
            </a:r>
            <a:r>
              <a:rPr dirty="0"/>
              <a:t> </a:t>
            </a:r>
            <a:r>
              <a:rPr dirty="0" err="1"/>
              <a:t>informadas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apoio</a:t>
            </a:r>
            <a:r>
              <a:rPr dirty="0"/>
              <a:t> dos pares </a:t>
            </a:r>
            <a:r>
              <a:rPr dirty="0" err="1"/>
              <a:t>também</a:t>
            </a:r>
            <a:r>
              <a:rPr dirty="0"/>
              <a:t> </a:t>
            </a:r>
            <a:r>
              <a:rPr dirty="0" err="1"/>
              <a:t>tem</a:t>
            </a:r>
            <a:r>
              <a:rPr dirty="0"/>
              <a:t> um </a:t>
            </a:r>
            <a:r>
              <a:rPr dirty="0" err="1"/>
              <a:t>impacto</a:t>
            </a:r>
            <a:r>
              <a:rPr dirty="0"/>
              <a:t> </a:t>
            </a:r>
            <a:r>
              <a:rPr dirty="0" err="1"/>
              <a:t>positivo</a:t>
            </a:r>
            <a:r>
              <a:rPr dirty="0"/>
              <a:t> </a:t>
            </a:r>
            <a:r>
              <a:rPr dirty="0" err="1"/>
              <a:t>na</a:t>
            </a:r>
            <a:r>
              <a:rPr dirty="0"/>
              <a:t> </a:t>
            </a:r>
            <a:r>
              <a:rPr dirty="0" err="1"/>
              <a:t>agência</a:t>
            </a:r>
            <a:r>
              <a:rPr dirty="0"/>
              <a:t> e </a:t>
            </a:r>
            <a:r>
              <a:rPr dirty="0" err="1"/>
              <a:t>na</a:t>
            </a:r>
            <a:r>
              <a:rPr dirty="0"/>
              <a:t> </a:t>
            </a:r>
            <a:r>
              <a:rPr dirty="0" err="1"/>
              <a:t>autonomia</a:t>
            </a:r>
            <a:r>
              <a:rPr dirty="0"/>
              <a:t> e, </a:t>
            </a:r>
            <a:r>
              <a:rPr dirty="0" err="1"/>
              <a:t>portanto</a:t>
            </a:r>
            <a:r>
              <a:rPr dirty="0"/>
              <a:t>, </a:t>
            </a:r>
            <a:r>
              <a:rPr dirty="0" err="1"/>
              <a:t>apoia</a:t>
            </a:r>
            <a:r>
              <a:rPr dirty="0"/>
              <a:t> o </a:t>
            </a:r>
            <a:r>
              <a:rPr dirty="0" err="1"/>
              <a:t>direito</a:t>
            </a:r>
            <a:r>
              <a:rPr dirty="0"/>
              <a:t> à </a:t>
            </a:r>
            <a:r>
              <a:rPr lang="pt-BR" dirty="0"/>
              <a:t>capacidade legal</a:t>
            </a:r>
            <a:r>
              <a:rPr dirty="0"/>
              <a:t> </a:t>
            </a:r>
            <a:r>
              <a:rPr i="1" dirty="0"/>
              <a:t>(</a:t>
            </a:r>
            <a:r>
              <a:rPr i="1" dirty="0">
                <a:hlinkClick r:id="rId3" action="ppaction://hlinkfile" tooltip=",  #419"/>
              </a:rPr>
              <a:t>24</a:t>
            </a:r>
            <a:r>
              <a:rPr i="1" dirty="0"/>
              <a:t>)</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lang="pt-BR" dirty="0"/>
              <a:t>pares</a:t>
            </a:r>
            <a:r>
              <a:rPr dirty="0"/>
              <a:t> </a:t>
            </a:r>
            <a:r>
              <a:rPr dirty="0" err="1"/>
              <a:t>oferecem</a:t>
            </a:r>
            <a:r>
              <a:rPr dirty="0"/>
              <a:t> </a:t>
            </a:r>
            <a:r>
              <a:rPr dirty="0" err="1"/>
              <a:t>apoio</a:t>
            </a:r>
            <a:r>
              <a:rPr dirty="0"/>
              <a:t> </a:t>
            </a:r>
            <a:r>
              <a:rPr dirty="0" err="1"/>
              <a:t>relevante</a:t>
            </a:r>
            <a:r>
              <a:rPr dirty="0"/>
              <a:t>, pois </a:t>
            </a:r>
            <a:r>
              <a:rPr dirty="0" err="1"/>
              <a:t>sabem</a:t>
            </a:r>
            <a:r>
              <a:rPr dirty="0"/>
              <a:t> quais </a:t>
            </a:r>
            <a:r>
              <a:rPr dirty="0" err="1"/>
              <a:t>desafios</a:t>
            </a:r>
            <a:r>
              <a:rPr dirty="0"/>
              <a:t> a </a:t>
            </a:r>
            <a:r>
              <a:rPr dirty="0" err="1"/>
              <a:t>pessoa</a:t>
            </a:r>
            <a:r>
              <a:rPr dirty="0"/>
              <a:t> </a:t>
            </a:r>
            <a:r>
              <a:rPr dirty="0" err="1"/>
              <a:t>pode</a:t>
            </a:r>
            <a:r>
              <a:rPr dirty="0"/>
              <a:t> </a:t>
            </a:r>
            <a:r>
              <a:rPr dirty="0" err="1"/>
              <a:t>enfrentar</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Independentemente</a:t>
            </a:r>
            <a:r>
              <a:rPr dirty="0"/>
              <a:t> de </a:t>
            </a:r>
            <a:r>
              <a:rPr dirty="0" err="1"/>
              <a:t>desempenharem</a:t>
            </a:r>
            <a:r>
              <a:rPr dirty="0"/>
              <a:t> </a:t>
            </a:r>
            <a:r>
              <a:rPr dirty="0" err="1"/>
              <a:t>ou</a:t>
            </a:r>
            <a:r>
              <a:rPr dirty="0"/>
              <a:t> </a:t>
            </a:r>
            <a:r>
              <a:rPr dirty="0" err="1"/>
              <a:t>não</a:t>
            </a:r>
            <a:r>
              <a:rPr dirty="0"/>
              <a:t> </a:t>
            </a:r>
            <a:r>
              <a:rPr dirty="0" err="1"/>
              <a:t>seu</a:t>
            </a:r>
            <a:r>
              <a:rPr dirty="0"/>
              <a:t> </a:t>
            </a:r>
            <a:r>
              <a:rPr dirty="0" err="1"/>
              <a:t>papel</a:t>
            </a:r>
            <a:r>
              <a:rPr dirty="0"/>
              <a:t> </a:t>
            </a:r>
            <a:r>
              <a:rPr dirty="0" err="1"/>
              <a:t>formalmente</a:t>
            </a:r>
            <a:r>
              <a:rPr dirty="0"/>
              <a:t> </a:t>
            </a:r>
            <a:r>
              <a:rPr dirty="0" err="1"/>
              <a:t>nos</a:t>
            </a:r>
            <a:r>
              <a:rPr dirty="0"/>
              <a:t> </a:t>
            </a:r>
            <a:r>
              <a:rPr dirty="0" err="1"/>
              <a:t>serviços</a:t>
            </a:r>
            <a:r>
              <a:rPr dirty="0"/>
              <a:t> de </a:t>
            </a:r>
            <a:r>
              <a:rPr dirty="0" err="1"/>
              <a:t>saúde</a:t>
            </a:r>
            <a:r>
              <a:rPr dirty="0"/>
              <a:t> mental e </a:t>
            </a:r>
            <a:r>
              <a:rPr dirty="0" err="1"/>
              <a:t>sociais</a:t>
            </a:r>
            <a:r>
              <a:rPr dirty="0"/>
              <a:t> </a:t>
            </a:r>
            <a:r>
              <a:rPr dirty="0" err="1"/>
              <a:t>ou</a:t>
            </a:r>
            <a:r>
              <a:rPr dirty="0"/>
              <a:t> fora </a:t>
            </a:r>
            <a:r>
              <a:rPr dirty="0" err="1"/>
              <a:t>desses</a:t>
            </a:r>
            <a:r>
              <a:rPr dirty="0"/>
              <a:t> </a:t>
            </a:r>
            <a:r>
              <a:rPr dirty="0" err="1"/>
              <a:t>serviços</a:t>
            </a:r>
            <a:r>
              <a:rPr dirty="0"/>
              <a:t>, </a:t>
            </a:r>
            <a:r>
              <a:rPr dirty="0" err="1"/>
              <a:t>os</a:t>
            </a:r>
            <a:r>
              <a:rPr dirty="0"/>
              <a:t> </a:t>
            </a:r>
            <a:r>
              <a:rPr dirty="0" err="1"/>
              <a:t>apoiadores</a:t>
            </a:r>
            <a:r>
              <a:rPr dirty="0"/>
              <a:t> dos pares </a:t>
            </a:r>
            <a:r>
              <a:rPr dirty="0" err="1"/>
              <a:t>devem</a:t>
            </a:r>
            <a:r>
              <a:rPr dirty="0"/>
              <a:t> ser sempre </a:t>
            </a:r>
            <a:r>
              <a:rPr dirty="0" err="1"/>
              <a:t>independentes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106</a:t>
            </a:fld>
            <a:endParaRPr lang="en-CH"/>
          </a:p>
        </p:txBody>
      </p:sp>
    </p:spTree>
    <p:extLst>
      <p:ext uri="{BB962C8B-B14F-4D97-AF65-F5344CB8AC3E}">
        <p14:creationId xmlns:p14="http://schemas.microsoft.com/office/powerpoint/2010/main" val="13723359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Buscando</a:t>
            </a:r>
            <a:r>
              <a:rPr dirty="0"/>
              <a:t> </a:t>
            </a:r>
            <a:r>
              <a:rPr dirty="0" err="1"/>
              <a:t>apoio</a:t>
            </a:r>
            <a:r>
              <a:rPr dirty="0"/>
              <a:t> de </a:t>
            </a:r>
            <a:r>
              <a:rPr dirty="0" err="1"/>
              <a:t>familiares</a:t>
            </a:r>
            <a:r>
              <a:rPr dirty="0"/>
              <a:t> e amigos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Para </a:t>
            </a:r>
            <a:r>
              <a:rPr dirty="0" err="1"/>
              <a:t>muitas</a:t>
            </a:r>
            <a:r>
              <a:rPr dirty="0"/>
              <a:t> </a:t>
            </a:r>
            <a:r>
              <a:rPr dirty="0" err="1"/>
              <a:t>pessoas</a:t>
            </a:r>
            <a:r>
              <a:rPr dirty="0"/>
              <a:t>, o </a:t>
            </a:r>
            <a:r>
              <a:rPr dirty="0" err="1"/>
              <a:t>apoio</a:t>
            </a:r>
            <a:r>
              <a:rPr dirty="0"/>
              <a:t> e a </a:t>
            </a:r>
            <a:r>
              <a:rPr dirty="0" err="1"/>
              <a:t>compreensão</a:t>
            </a:r>
            <a:r>
              <a:rPr dirty="0"/>
              <a:t> de </a:t>
            </a:r>
            <a:r>
              <a:rPr dirty="0" err="1"/>
              <a:t>sua</a:t>
            </a:r>
            <a:r>
              <a:rPr dirty="0"/>
              <a:t> </a:t>
            </a:r>
            <a:r>
              <a:rPr dirty="0" err="1"/>
              <a:t>família</a:t>
            </a:r>
            <a:r>
              <a:rPr dirty="0"/>
              <a:t> e amigos </a:t>
            </a:r>
            <a:r>
              <a:rPr dirty="0" err="1"/>
              <a:t>quando</a:t>
            </a:r>
            <a:r>
              <a:rPr dirty="0"/>
              <a:t> </a:t>
            </a:r>
            <a:r>
              <a:rPr dirty="0" err="1"/>
              <a:t>passam</a:t>
            </a:r>
            <a:r>
              <a:rPr dirty="0"/>
              <a:t> </a:t>
            </a:r>
            <a:r>
              <a:rPr dirty="0" err="1"/>
              <a:t>por</a:t>
            </a:r>
            <a:r>
              <a:rPr dirty="0"/>
              <a:t> </a:t>
            </a:r>
            <a:r>
              <a:rPr dirty="0" err="1"/>
              <a:t>momentos</a:t>
            </a:r>
            <a:r>
              <a:rPr dirty="0"/>
              <a:t> </a:t>
            </a:r>
            <a:r>
              <a:rPr dirty="0" err="1"/>
              <a:t>difíceis</a:t>
            </a:r>
            <a:r>
              <a:rPr dirty="0"/>
              <a:t> </a:t>
            </a:r>
            <a:r>
              <a:rPr dirty="0" err="1"/>
              <a:t>em</a:t>
            </a:r>
            <a:r>
              <a:rPr dirty="0"/>
              <a:t> </a:t>
            </a:r>
            <a:r>
              <a:rPr dirty="0" err="1"/>
              <a:t>suas</a:t>
            </a:r>
            <a:r>
              <a:rPr dirty="0"/>
              <a:t> </a:t>
            </a:r>
            <a:r>
              <a:rPr dirty="0" err="1"/>
              <a:t>vidas</a:t>
            </a:r>
            <a:r>
              <a:rPr dirty="0"/>
              <a:t> </a:t>
            </a:r>
            <a:r>
              <a:rPr dirty="0" err="1"/>
              <a:t>são</a:t>
            </a:r>
            <a:r>
              <a:rPr dirty="0"/>
              <a:t> </a:t>
            </a:r>
            <a:r>
              <a:rPr dirty="0" err="1"/>
              <a:t>extremamente</a:t>
            </a:r>
            <a:r>
              <a:rPr dirty="0"/>
              <a:t> </a:t>
            </a:r>
            <a:r>
              <a:rPr dirty="0" err="1"/>
              <a:t>importantes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Famílias</a:t>
            </a:r>
            <a:r>
              <a:rPr dirty="0"/>
              <a:t> e amigos </a:t>
            </a:r>
            <a:r>
              <a:rPr dirty="0" err="1"/>
              <a:t>sabem</a:t>
            </a:r>
            <a:r>
              <a:rPr dirty="0"/>
              <a:t> </a:t>
            </a:r>
            <a:r>
              <a:rPr dirty="0" err="1"/>
              <a:t>muito</a:t>
            </a:r>
            <a:r>
              <a:rPr dirty="0"/>
              <a:t> </a:t>
            </a:r>
            <a:r>
              <a:rPr dirty="0" err="1"/>
              <a:t>sobre</a:t>
            </a:r>
            <a:r>
              <a:rPr dirty="0"/>
              <a:t> a </a:t>
            </a:r>
            <a:r>
              <a:rPr dirty="0" err="1"/>
              <a:t>pessoa</a:t>
            </a:r>
            <a:r>
              <a:rPr dirty="0"/>
              <a:t> e </a:t>
            </a:r>
            <a:r>
              <a:rPr dirty="0" err="1"/>
              <a:t>muitas</a:t>
            </a:r>
            <a:r>
              <a:rPr dirty="0"/>
              <a:t> </a:t>
            </a:r>
            <a:r>
              <a:rPr dirty="0" err="1"/>
              <a:t>vezes</a:t>
            </a:r>
            <a:r>
              <a:rPr dirty="0"/>
              <a:t> </a:t>
            </a:r>
            <a:r>
              <a:rPr dirty="0" err="1"/>
              <a:t>fornecem</a:t>
            </a:r>
            <a:r>
              <a:rPr dirty="0"/>
              <a:t> o </a:t>
            </a:r>
            <a:r>
              <a:rPr dirty="0" err="1"/>
              <a:t>apoio</a:t>
            </a:r>
            <a:r>
              <a:rPr dirty="0"/>
              <a:t> </a:t>
            </a:r>
            <a:r>
              <a:rPr dirty="0" err="1"/>
              <a:t>mais</a:t>
            </a:r>
            <a:r>
              <a:rPr dirty="0"/>
              <a:t> </a:t>
            </a:r>
            <a:r>
              <a:rPr dirty="0" err="1"/>
              <a:t>direto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Eles </a:t>
            </a:r>
            <a:r>
              <a:rPr dirty="0" err="1"/>
              <a:t>geralmente</a:t>
            </a:r>
            <a:r>
              <a:rPr dirty="0"/>
              <a:t> </a:t>
            </a:r>
            <a:r>
              <a:rPr dirty="0" err="1"/>
              <a:t>estão</a:t>
            </a:r>
            <a:r>
              <a:rPr dirty="0"/>
              <a:t> </a:t>
            </a:r>
            <a:r>
              <a:rPr dirty="0" err="1"/>
              <a:t>cientes</a:t>
            </a:r>
            <a:r>
              <a:rPr dirty="0"/>
              <a:t> da </a:t>
            </a:r>
            <a:r>
              <a:rPr dirty="0" err="1"/>
              <a:t>vida</a:t>
            </a:r>
            <a:r>
              <a:rPr dirty="0"/>
              <a:t> </a:t>
            </a:r>
            <a:r>
              <a:rPr dirty="0" err="1"/>
              <a:t>cotidiana</a:t>
            </a:r>
            <a:r>
              <a:rPr dirty="0"/>
              <a:t> da </a:t>
            </a:r>
            <a:r>
              <a:rPr dirty="0" err="1"/>
              <a:t>pessoa</a:t>
            </a:r>
            <a:r>
              <a:rPr dirty="0"/>
              <a:t>, das </a:t>
            </a:r>
            <a:r>
              <a:rPr dirty="0" err="1"/>
              <a:t>decisões</a:t>
            </a:r>
            <a:r>
              <a:rPr dirty="0"/>
              <a:t> que </a:t>
            </a:r>
            <a:r>
              <a:rPr dirty="0" err="1"/>
              <a:t>tomam</a:t>
            </a:r>
            <a:r>
              <a:rPr dirty="0"/>
              <a:t> no </a:t>
            </a:r>
            <a:r>
              <a:rPr dirty="0" err="1"/>
              <a:t>dia</a:t>
            </a:r>
            <a:r>
              <a:rPr dirty="0"/>
              <a:t>-a-</a:t>
            </a:r>
            <a:r>
              <a:rPr dirty="0" err="1"/>
              <a:t>dia</a:t>
            </a:r>
            <a:r>
              <a:rPr dirty="0"/>
              <a:t> e das </a:t>
            </a:r>
            <a:r>
              <a:rPr dirty="0" err="1"/>
              <a:t>escolhas</a:t>
            </a:r>
            <a:r>
              <a:rPr dirty="0"/>
              <a:t> e </a:t>
            </a:r>
            <a:r>
              <a:rPr dirty="0" err="1"/>
              <a:t>preferências</a:t>
            </a:r>
            <a:r>
              <a:rPr dirty="0"/>
              <a:t> </a:t>
            </a:r>
            <a:r>
              <a:rPr dirty="0" err="1"/>
              <a:t>habituais</a:t>
            </a:r>
            <a:r>
              <a:rPr dirty="0"/>
              <a:t> da </a:t>
            </a:r>
            <a:r>
              <a:rPr dirty="0" err="1"/>
              <a:t>pessoa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Além</a:t>
            </a:r>
            <a:r>
              <a:rPr dirty="0"/>
              <a:t> </a:t>
            </a:r>
            <a:r>
              <a:rPr dirty="0" err="1"/>
              <a:t>disso</a:t>
            </a:r>
            <a:r>
              <a:rPr dirty="0"/>
              <a:t>, </a:t>
            </a:r>
            <a:r>
              <a:rPr dirty="0" err="1"/>
              <a:t>é</a:t>
            </a:r>
            <a:r>
              <a:rPr dirty="0"/>
              <a:t> </a:t>
            </a:r>
            <a:r>
              <a:rPr dirty="0" err="1"/>
              <a:t>mais</a:t>
            </a:r>
            <a:r>
              <a:rPr dirty="0"/>
              <a:t> </a:t>
            </a:r>
            <a:r>
              <a:rPr dirty="0" err="1"/>
              <a:t>provável</a:t>
            </a:r>
            <a:r>
              <a:rPr dirty="0"/>
              <a:t> que a </a:t>
            </a:r>
            <a:r>
              <a:rPr dirty="0" err="1"/>
              <a:t>família</a:t>
            </a:r>
            <a:r>
              <a:rPr dirty="0"/>
              <a:t> e </a:t>
            </a:r>
            <a:r>
              <a:rPr dirty="0" err="1"/>
              <a:t>os</a:t>
            </a:r>
            <a:r>
              <a:rPr dirty="0"/>
              <a:t> amigos </a:t>
            </a:r>
            <a:r>
              <a:rPr dirty="0" err="1"/>
              <a:t>estejam</a:t>
            </a:r>
            <a:r>
              <a:rPr dirty="0"/>
              <a:t> </a:t>
            </a:r>
            <a:r>
              <a:rPr dirty="0" err="1"/>
              <a:t>disponíveis</a:t>
            </a:r>
            <a:r>
              <a:rPr dirty="0"/>
              <a:t> para </a:t>
            </a:r>
            <a:r>
              <a:rPr dirty="0" err="1"/>
              <a:t>incentivar</a:t>
            </a:r>
            <a:r>
              <a:rPr dirty="0"/>
              <a:t> e </a:t>
            </a:r>
            <a:r>
              <a:rPr dirty="0" err="1"/>
              <a:t>apoiar</a:t>
            </a:r>
            <a:r>
              <a:rPr dirty="0"/>
              <a:t> a </a:t>
            </a:r>
            <a:r>
              <a:rPr dirty="0" err="1"/>
              <a:t>pessoa</a:t>
            </a:r>
            <a:r>
              <a:rPr dirty="0"/>
              <a:t> a </a:t>
            </a:r>
            <a:r>
              <a:rPr dirty="0" err="1"/>
              <a:t>exercer</a:t>
            </a:r>
            <a:r>
              <a:rPr dirty="0"/>
              <a:t> </a:t>
            </a:r>
            <a:r>
              <a:rPr dirty="0" err="1"/>
              <a:t>seu</a:t>
            </a:r>
            <a:r>
              <a:rPr dirty="0"/>
              <a:t> </a:t>
            </a:r>
            <a:r>
              <a:rPr dirty="0" err="1"/>
              <a:t>direito</a:t>
            </a:r>
            <a:r>
              <a:rPr dirty="0"/>
              <a:t> à </a:t>
            </a:r>
            <a:r>
              <a:rPr lang="pt-BR" dirty="0"/>
              <a:t>capacidade legal</a:t>
            </a:r>
            <a:r>
              <a:rPr dirty="0"/>
              <a:t> (</a:t>
            </a:r>
            <a:r>
              <a:rPr dirty="0" err="1"/>
              <a:t>por</a:t>
            </a:r>
            <a:r>
              <a:rPr dirty="0"/>
              <a:t> </a:t>
            </a:r>
            <a:r>
              <a:rPr dirty="0" err="1"/>
              <a:t>exemplo</a:t>
            </a:r>
            <a:r>
              <a:rPr dirty="0"/>
              <a:t>, </a:t>
            </a:r>
            <a:r>
              <a:rPr dirty="0" err="1"/>
              <a:t>oferecendo</a:t>
            </a:r>
            <a:r>
              <a:rPr dirty="0"/>
              <a:t>-se para </a:t>
            </a:r>
            <a:r>
              <a:rPr dirty="0" err="1"/>
              <a:t>ajudar</a:t>
            </a:r>
            <a:r>
              <a:rPr dirty="0"/>
              <a:t> as </a:t>
            </a:r>
            <a:r>
              <a:rPr dirty="0" err="1"/>
              <a:t>pessoas</a:t>
            </a:r>
            <a:r>
              <a:rPr dirty="0"/>
              <a:t> a se </a:t>
            </a:r>
            <a:r>
              <a:rPr dirty="0" err="1"/>
              <a:t>envolverem</a:t>
            </a:r>
            <a:r>
              <a:rPr dirty="0"/>
              <a:t> </a:t>
            </a:r>
            <a:r>
              <a:rPr dirty="0" err="1"/>
              <a:t>em</a:t>
            </a:r>
            <a:r>
              <a:rPr dirty="0"/>
              <a:t> </a:t>
            </a:r>
            <a:r>
              <a:rPr dirty="0" err="1"/>
              <a:t>atividades</a:t>
            </a:r>
            <a:r>
              <a:rPr dirty="0"/>
              <a:t> de que </a:t>
            </a:r>
            <a:r>
              <a:rPr dirty="0" err="1"/>
              <a:t>gostam</a:t>
            </a:r>
            <a:r>
              <a:rPr dirty="0"/>
              <a:t> </a:t>
            </a:r>
            <a:r>
              <a:rPr dirty="0" err="1"/>
              <a:t>ou</a:t>
            </a:r>
            <a:r>
              <a:rPr dirty="0"/>
              <a:t> </a:t>
            </a:r>
            <a:r>
              <a:rPr dirty="0" err="1"/>
              <a:t>fornecendo</a:t>
            </a:r>
            <a:r>
              <a:rPr dirty="0"/>
              <a:t> </a:t>
            </a:r>
            <a:r>
              <a:rPr dirty="0" err="1"/>
              <a:t>suporte</a:t>
            </a:r>
            <a:r>
              <a:rPr dirty="0"/>
              <a:t> </a:t>
            </a:r>
            <a:r>
              <a:rPr dirty="0" err="1"/>
              <a:t>sobre</a:t>
            </a:r>
            <a:r>
              <a:rPr dirty="0"/>
              <a:t> </a:t>
            </a:r>
            <a:r>
              <a:rPr dirty="0" err="1"/>
              <a:t>como</a:t>
            </a:r>
            <a:r>
              <a:rPr dirty="0"/>
              <a:t> </a:t>
            </a:r>
            <a:r>
              <a:rPr dirty="0" err="1"/>
              <a:t>gerenciar</a:t>
            </a:r>
            <a:r>
              <a:rPr dirty="0"/>
              <a:t> um </a:t>
            </a:r>
            <a:r>
              <a:rPr dirty="0" err="1"/>
              <a:t>orçamento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família</a:t>
            </a:r>
            <a:r>
              <a:rPr dirty="0"/>
              <a:t> e </a:t>
            </a:r>
            <a:r>
              <a:rPr dirty="0" err="1"/>
              <a:t>os</a:t>
            </a:r>
            <a:r>
              <a:rPr dirty="0"/>
              <a:t> amigos </a:t>
            </a:r>
            <a:r>
              <a:rPr dirty="0" err="1"/>
              <a:t>também</a:t>
            </a:r>
            <a:r>
              <a:rPr dirty="0"/>
              <a:t> </a:t>
            </a:r>
            <a:r>
              <a:rPr dirty="0" err="1"/>
              <a:t>podem</a:t>
            </a:r>
            <a:r>
              <a:rPr dirty="0"/>
              <a:t> ser </a:t>
            </a:r>
            <a:r>
              <a:rPr dirty="0" err="1"/>
              <a:t>uma</a:t>
            </a:r>
            <a:r>
              <a:rPr dirty="0"/>
              <a:t> </a:t>
            </a:r>
            <a:r>
              <a:rPr dirty="0" err="1"/>
              <a:t>ótima</a:t>
            </a:r>
            <a:r>
              <a:rPr dirty="0"/>
              <a:t> </a:t>
            </a:r>
            <a:r>
              <a:rPr dirty="0" err="1"/>
              <a:t>fonte</a:t>
            </a:r>
            <a:r>
              <a:rPr dirty="0"/>
              <a:t> de </a:t>
            </a:r>
            <a:r>
              <a:rPr dirty="0" err="1"/>
              <a:t>informação</a:t>
            </a:r>
            <a:r>
              <a:rPr dirty="0"/>
              <a:t> para </a:t>
            </a:r>
            <a:r>
              <a:rPr dirty="0" err="1"/>
              <a:t>permitir</a:t>
            </a:r>
            <a:r>
              <a:rPr dirty="0"/>
              <a:t> que </a:t>
            </a:r>
            <a:r>
              <a:rPr dirty="0" err="1"/>
              <a:t>outras</a:t>
            </a:r>
            <a:r>
              <a:rPr dirty="0"/>
              <a:t> </a:t>
            </a:r>
            <a:r>
              <a:rPr dirty="0" err="1"/>
              <a:t>pessoas</a:t>
            </a:r>
            <a:r>
              <a:rPr dirty="0"/>
              <a:t> </a:t>
            </a:r>
            <a:r>
              <a:rPr dirty="0" err="1"/>
              <a:t>entendam</a:t>
            </a:r>
            <a:r>
              <a:rPr dirty="0"/>
              <a:t> o histórico da </a:t>
            </a:r>
            <a:r>
              <a:rPr dirty="0" err="1"/>
              <a:t>pessoa</a:t>
            </a:r>
            <a:r>
              <a:rPr dirty="0"/>
              <a:t>, </a:t>
            </a:r>
            <a:r>
              <a:rPr dirty="0" err="1"/>
              <a:t>seus</a:t>
            </a:r>
            <a:r>
              <a:rPr dirty="0"/>
              <a:t> </a:t>
            </a:r>
            <a:r>
              <a:rPr dirty="0" err="1"/>
              <a:t>valores</a:t>
            </a:r>
            <a:r>
              <a:rPr dirty="0"/>
              <a:t> e </a:t>
            </a:r>
            <a:r>
              <a:rPr dirty="0" err="1"/>
              <a:t>objetivos</a:t>
            </a:r>
            <a:r>
              <a:rPr dirty="0"/>
              <a:t> </a:t>
            </a:r>
            <a:r>
              <a:rPr dirty="0" err="1"/>
              <a:t>na</a:t>
            </a:r>
            <a:r>
              <a:rPr dirty="0"/>
              <a:t> </a:t>
            </a:r>
            <a:r>
              <a:rPr dirty="0" err="1"/>
              <a:t>vida</a:t>
            </a:r>
            <a:r>
              <a:rPr dirty="0"/>
              <a:t>, </a:t>
            </a:r>
            <a:r>
              <a:rPr dirty="0" err="1"/>
              <a:t>ou</a:t>
            </a:r>
            <a:r>
              <a:rPr dirty="0"/>
              <a:t> </a:t>
            </a:r>
            <a:r>
              <a:rPr dirty="0" err="1"/>
              <a:t>suas</a:t>
            </a:r>
            <a:r>
              <a:rPr dirty="0"/>
              <a:t> </a:t>
            </a:r>
            <a:r>
              <a:rPr dirty="0" err="1"/>
              <a:t>experiências</a:t>
            </a:r>
            <a:r>
              <a:rPr dirty="0"/>
              <a:t> </a:t>
            </a:r>
            <a:r>
              <a:rPr dirty="0" err="1"/>
              <a:t>anteriores</a:t>
            </a:r>
            <a:r>
              <a:rPr dirty="0"/>
              <a:t> de </a:t>
            </a:r>
            <a:r>
              <a:rPr dirty="0" err="1"/>
              <a:t>saúde</a:t>
            </a:r>
            <a:r>
              <a:rPr dirty="0"/>
              <a:t> mental e </a:t>
            </a:r>
            <a:r>
              <a:rPr dirty="0" err="1"/>
              <a:t>serviços</a:t>
            </a:r>
            <a:r>
              <a:rPr dirty="0"/>
              <a:t> </a:t>
            </a:r>
            <a:r>
              <a:rPr dirty="0" err="1"/>
              <a:t>sociais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107</a:t>
            </a:fld>
            <a:endParaRPr lang="en-CH"/>
          </a:p>
        </p:txBody>
      </p:sp>
    </p:spTree>
    <p:extLst>
      <p:ext uri="{BB962C8B-B14F-4D97-AF65-F5344CB8AC3E}">
        <p14:creationId xmlns:p14="http://schemas.microsoft.com/office/powerpoint/2010/main" val="9233442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latin typeface="Calibri" panose="020F0502020204030204" pitchFamily="34" charset="0"/>
                <a:ea typeface="SimSun" panose="02010600030101010101" pitchFamily="2" charset="-122"/>
                <a:cs typeface="Calibri" panose="020F0502020204030204" pitchFamily="34" charset="0"/>
              </a:defRPr>
            </a:pPr>
            <a:r>
              <a:rPr dirty="0"/>
              <a:t>No </a:t>
            </a:r>
            <a:r>
              <a:rPr dirty="0" err="1"/>
              <a:t>entanto</a:t>
            </a:r>
            <a:r>
              <a:rPr dirty="0"/>
              <a:t>, </a:t>
            </a:r>
            <a:r>
              <a:rPr dirty="0" err="1"/>
              <a:t>também</a:t>
            </a:r>
            <a:r>
              <a:rPr dirty="0"/>
              <a:t> </a:t>
            </a:r>
            <a:r>
              <a:rPr dirty="0" err="1"/>
              <a:t>existem</a:t>
            </a:r>
            <a:r>
              <a:rPr dirty="0"/>
              <a:t> </a:t>
            </a:r>
            <a:r>
              <a:rPr dirty="0" err="1"/>
              <a:t>vários</a:t>
            </a:r>
            <a:r>
              <a:rPr dirty="0"/>
              <a:t> </a:t>
            </a:r>
            <a:r>
              <a:rPr dirty="0" err="1"/>
              <a:t>potenciais</a:t>
            </a:r>
            <a:r>
              <a:rPr dirty="0"/>
              <a:t> </a:t>
            </a:r>
            <a:r>
              <a:rPr dirty="0" err="1"/>
              <a:t>conflitos</a:t>
            </a:r>
            <a:r>
              <a:rPr dirty="0"/>
              <a:t> de interesse e </a:t>
            </a:r>
            <a:r>
              <a:rPr dirty="0" err="1"/>
              <a:t>barreiras</a:t>
            </a:r>
            <a:r>
              <a:rPr dirty="0"/>
              <a:t> </a:t>
            </a:r>
            <a:r>
              <a:rPr dirty="0" err="1"/>
              <a:t>atitudinais</a:t>
            </a:r>
            <a:r>
              <a:rPr dirty="0"/>
              <a:t> que </a:t>
            </a:r>
            <a:r>
              <a:rPr dirty="0" err="1"/>
              <a:t>podem</a:t>
            </a:r>
            <a:r>
              <a:rPr dirty="0"/>
              <a:t> </a:t>
            </a:r>
            <a:r>
              <a:rPr dirty="0" err="1"/>
              <a:t>impedir</a:t>
            </a:r>
            <a:r>
              <a:rPr dirty="0"/>
              <a:t> o </a:t>
            </a:r>
            <a:r>
              <a:rPr dirty="0" err="1"/>
              <a:t>apoio</a:t>
            </a:r>
            <a:r>
              <a:rPr dirty="0"/>
              <a:t> </a:t>
            </a:r>
            <a:r>
              <a:rPr dirty="0" err="1"/>
              <a:t>fornecido</a:t>
            </a:r>
            <a:r>
              <a:rPr dirty="0"/>
              <a:t> </a:t>
            </a:r>
            <a:r>
              <a:rPr dirty="0" err="1"/>
              <a:t>por</a:t>
            </a:r>
            <a:r>
              <a:rPr dirty="0"/>
              <a:t> </a:t>
            </a:r>
            <a:r>
              <a:rPr dirty="0" err="1"/>
              <a:t>familiares</a:t>
            </a:r>
            <a:r>
              <a:rPr dirty="0"/>
              <a:t> e amigos. </a:t>
            </a:r>
            <a:r>
              <a:rPr dirty="0" err="1"/>
              <a:t>Dentre</a:t>
            </a:r>
            <a:r>
              <a:rPr dirty="0"/>
              <a:t> </a:t>
            </a:r>
            <a:r>
              <a:rPr dirty="0" err="1"/>
              <a:t>eles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Fazer suposições sobre o que é melhor para a pessoa.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Estar emocionalmente envolvido em excesso, estressado ou sem paciência.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Sentir-se culpado pela situação da pessoa e tentar lidar com essa culpa oferecendo apoio excessivo.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Falta de conhecimento sobre os valores e preferências da pessoa.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Ter expectativas irreais ou muito baixas em relação ao que uma pessoa pode alcançar.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Subestimar as habilidades de tomada de decisão da pessoa ou continuar a tratá-la como criança, mesmo quando já atingiu a idade adulta.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Temer possíveis consequências para si mesmos como resultado de situações desafiadoras envolvendo a pessoa.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Ser superprotetor da pessoa.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Sentir-se no direito de compartilhar parte da história de seu familiar com outras pessoas quando a pessoa pode não querer que a informação seja compartilhada.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108</a:t>
            </a:fld>
            <a:endParaRPr lang="en-CH"/>
          </a:p>
        </p:txBody>
      </p:sp>
    </p:spTree>
    <p:extLst>
      <p:ext uri="{BB962C8B-B14F-4D97-AF65-F5344CB8AC3E}">
        <p14:creationId xmlns:p14="http://schemas.microsoft.com/office/powerpoint/2010/main" val="2175969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Comunidades</a:t>
            </a:r>
            <a:r>
              <a:rPr dirty="0"/>
              <a:t> de </a:t>
            </a:r>
            <a:r>
              <a:rPr dirty="0" err="1"/>
              <a:t>apoio</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Muitas</a:t>
            </a:r>
            <a:r>
              <a:rPr dirty="0"/>
              <a:t> </a:t>
            </a:r>
            <a:r>
              <a:rPr dirty="0" err="1"/>
              <a:t>pessoas</a:t>
            </a:r>
            <a:r>
              <a:rPr dirty="0"/>
              <a:t> que </a:t>
            </a:r>
            <a:r>
              <a:rPr dirty="0" err="1"/>
              <a:t>parecem</a:t>
            </a:r>
            <a:r>
              <a:rPr dirty="0"/>
              <a:t> </a:t>
            </a:r>
            <a:r>
              <a:rPr dirty="0" err="1"/>
              <a:t>não</a:t>
            </a:r>
            <a:r>
              <a:rPr dirty="0"/>
              <a:t> </a:t>
            </a:r>
            <a:r>
              <a:rPr dirty="0" err="1"/>
              <a:t>ter</a:t>
            </a:r>
            <a:r>
              <a:rPr dirty="0"/>
              <a:t> outros </a:t>
            </a:r>
            <a:r>
              <a:rPr dirty="0" err="1"/>
              <a:t>tipos</a:t>
            </a:r>
            <a:r>
              <a:rPr dirty="0"/>
              <a:t> de </a:t>
            </a:r>
            <a:r>
              <a:rPr dirty="0" err="1"/>
              <a:t>apoio</a:t>
            </a:r>
            <a:r>
              <a:rPr dirty="0"/>
              <a:t>, </a:t>
            </a:r>
            <a:r>
              <a:rPr dirty="0" err="1"/>
              <a:t>como</a:t>
            </a:r>
            <a:r>
              <a:rPr dirty="0"/>
              <a:t> amigos </a:t>
            </a:r>
            <a:r>
              <a:rPr dirty="0" err="1"/>
              <a:t>íntimos</a:t>
            </a:r>
            <a:r>
              <a:rPr dirty="0"/>
              <a:t> </a:t>
            </a:r>
            <a:r>
              <a:rPr dirty="0" err="1"/>
              <a:t>ou</a:t>
            </a:r>
            <a:r>
              <a:rPr dirty="0"/>
              <a:t> </a:t>
            </a:r>
            <a:r>
              <a:rPr dirty="0" err="1"/>
              <a:t>familiares</a:t>
            </a:r>
            <a:r>
              <a:rPr dirty="0"/>
              <a:t>, </a:t>
            </a:r>
            <a:r>
              <a:rPr dirty="0" err="1"/>
              <a:t>podem</a:t>
            </a:r>
            <a:r>
              <a:rPr dirty="0"/>
              <a:t> de </a:t>
            </a:r>
            <a:r>
              <a:rPr dirty="0" err="1"/>
              <a:t>fato</a:t>
            </a:r>
            <a:r>
              <a:rPr dirty="0"/>
              <a:t> </a:t>
            </a:r>
            <a:r>
              <a:rPr dirty="0" err="1"/>
              <a:t>encontrar</a:t>
            </a:r>
            <a:r>
              <a:rPr dirty="0"/>
              <a:t> </a:t>
            </a:r>
            <a:r>
              <a:rPr dirty="0" err="1"/>
              <a:t>muito</a:t>
            </a:r>
            <a:r>
              <a:rPr dirty="0"/>
              <a:t> </a:t>
            </a:r>
            <a:r>
              <a:rPr dirty="0" err="1"/>
              <a:t>apoio</a:t>
            </a:r>
            <a:r>
              <a:rPr dirty="0"/>
              <a:t> </a:t>
            </a:r>
            <a:r>
              <a:rPr dirty="0" err="1"/>
              <a:t>em</a:t>
            </a:r>
            <a:r>
              <a:rPr dirty="0"/>
              <a:t> </a:t>
            </a:r>
            <a:r>
              <a:rPr dirty="0" err="1"/>
              <a:t>certas</a:t>
            </a:r>
            <a:r>
              <a:rPr dirty="0"/>
              <a:t> </a:t>
            </a:r>
            <a:r>
              <a:rPr dirty="0" err="1"/>
              <a:t>comunidades</a:t>
            </a:r>
            <a:r>
              <a:rPr dirty="0"/>
              <a:t> </a:t>
            </a:r>
            <a:r>
              <a:rPr dirty="0" err="1"/>
              <a:t>ou</a:t>
            </a:r>
            <a:r>
              <a:rPr dirty="0"/>
              <a:t> </a:t>
            </a:r>
            <a:r>
              <a:rPr dirty="0" err="1"/>
              <a:t>espaços</a:t>
            </a:r>
            <a:r>
              <a:rPr dirty="0"/>
              <a:t> </a:t>
            </a:r>
            <a:r>
              <a:rPr dirty="0" err="1"/>
              <a:t>comunitários</a:t>
            </a:r>
            <a:r>
              <a:rPr dirty="0"/>
              <a:t> e </a:t>
            </a:r>
            <a:r>
              <a:rPr dirty="0" err="1"/>
              <a:t>criar</a:t>
            </a:r>
            <a:r>
              <a:rPr dirty="0"/>
              <a:t> </a:t>
            </a:r>
            <a:r>
              <a:rPr dirty="0" err="1"/>
              <a:t>uma</a:t>
            </a:r>
            <a:r>
              <a:rPr dirty="0"/>
              <a:t> "</a:t>
            </a:r>
            <a:r>
              <a:rPr dirty="0" err="1"/>
              <a:t>família</a:t>
            </a:r>
            <a:r>
              <a:rPr dirty="0"/>
              <a:t> de amigos".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Isso pode incluir comunidades on-line, grupos religiosos ou culturais, comunidades de ativistas políticos, grupos focados em atividades como música ou obras de arte, ou comunidades baseadas, por exemplo, em gênero ou orientação sexual.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É importante que os serviços reconheçam e considerem essas formas de apoio, mesmo que sejam diferentes das redes de apoio tradicionais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109</a:t>
            </a:fld>
            <a:endParaRPr lang="en-CH"/>
          </a:p>
        </p:txBody>
      </p:sp>
    </p:spTree>
    <p:extLst>
      <p:ext uri="{BB962C8B-B14F-4D97-AF65-F5344CB8AC3E}">
        <p14:creationId xmlns:p14="http://schemas.microsoft.com/office/powerpoint/2010/main" val="9849755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7188" y="1243013"/>
            <a:ext cx="3600450" cy="2025650"/>
          </a:xfrm>
        </p:spPr>
      </p:sp>
      <p:sp>
        <p:nvSpPr>
          <p:cNvPr id="3" name="Notes Placeholder 2"/>
          <p:cNvSpPr>
            <a:spLocks noGrp="1"/>
          </p:cNvSpPr>
          <p:nvPr>
            <p:ph type="body" idx="1"/>
          </p:nvPr>
        </p:nvSpPr>
        <p:spPr>
          <a:xfrm>
            <a:off x="680879" y="3566307"/>
            <a:ext cx="5447030" cy="5132003"/>
          </a:xfrm>
        </p:spPr>
        <p:txBody>
          <a:bodyPr/>
          <a:lstStyle/>
          <a:p>
            <a:r>
              <a:rPr lang="pt-BR" sz="1200" b="1" kern="1200" dirty="0">
                <a:solidFill>
                  <a:schemeClr val="tx1"/>
                </a:solidFill>
                <a:effectLst/>
                <a:latin typeface="+mn-lt"/>
                <a:ea typeface="+mn-ea"/>
                <a:cs typeface="+mn-cs"/>
              </a:rPr>
              <a:t>Exercício 2.3: Cenário – Entendendo o suporte na tomada de decisão apoiada (30 minutos) </a:t>
            </a:r>
          </a:p>
          <a:p>
            <a:r>
              <a:rPr lang="pt-BR" sz="1200" kern="1200" dirty="0">
                <a:solidFill>
                  <a:schemeClr val="tx1"/>
                </a:solidFill>
                <a:effectLst/>
                <a:latin typeface="+mn-lt"/>
                <a:ea typeface="+mn-ea"/>
                <a:cs typeface="+mn-cs"/>
              </a:rPr>
              <a:t>Explique aos participantes que este é um cenário simples, não desafiador, que visa explicar os conceitos com clareza. Incentive o grupo a se concentrar nas questões que estão sendo discutidas e a não se distrair com as complexidades que os participantes podem ter visto em sua experiência pessoal ou profissional. Cenários mais desafiadores serão abordados em um exercício subsequente. </a:t>
            </a:r>
          </a:p>
          <a:p>
            <a:pPr algn="just">
              <a:spcAft>
                <a:spcPts val="10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pPr algn="just">
              <a:spcAft>
                <a:spcPts val="1000"/>
              </a:spcAft>
              <a:defRPr b="1">
                <a:latin typeface="Calibri" panose="020F0502020204030204" pitchFamily="34" charset="0"/>
                <a:ea typeface="SimSun" panose="02010600030101010101" pitchFamily="2" charset="-122"/>
                <a:cs typeface="Calibri" panose="020F0502020204030204" pitchFamily="34" charset="0"/>
              </a:defRPr>
            </a:pPr>
            <a:r>
              <a:rPr dirty="0" err="1"/>
              <a:t>Exemplo</a:t>
            </a:r>
            <a:r>
              <a:rPr dirty="0"/>
              <a:t>: </a:t>
            </a:r>
            <a:r>
              <a:rPr lang="pt-BR" dirty="0"/>
              <a:t>Suzana</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10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Leia para </a:t>
            </a:r>
            <a:r>
              <a:rPr dirty="0" err="1"/>
              <a:t>os</a:t>
            </a:r>
            <a:r>
              <a:rPr dirty="0"/>
              <a:t> </a:t>
            </a:r>
            <a:r>
              <a:rPr dirty="0" err="1"/>
              <a:t>participantes</a:t>
            </a:r>
            <a:r>
              <a:rPr dirty="0"/>
              <a:t> o </a:t>
            </a:r>
            <a:r>
              <a:rPr dirty="0" err="1"/>
              <a:t>cenário</a:t>
            </a:r>
            <a:r>
              <a:rPr dirty="0"/>
              <a:t> </a:t>
            </a:r>
            <a:r>
              <a:rPr dirty="0" err="1"/>
              <a:t>abaixo</a:t>
            </a:r>
            <a:r>
              <a:rPr dirty="0"/>
              <a:t>.</a:t>
            </a:r>
          </a:p>
          <a:p>
            <a:pPr algn="just">
              <a:spcAft>
                <a:spcPts val="1000"/>
              </a:spcAft>
            </a:pP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110</a:t>
            </a:fld>
            <a:endParaRPr lang="en-CH"/>
          </a:p>
        </p:txBody>
      </p:sp>
      <p:pic>
        <p:nvPicPr>
          <p:cNvPr id="5" name="Picture 4">
            <a:extLst>
              <a:ext uri="{FF2B5EF4-FFF2-40B4-BE49-F238E27FC236}">
                <a16:creationId xmlns:a16="http://schemas.microsoft.com/office/drawing/2014/main" id="{BA09BE0D-6627-4CE1-9790-CFB5EEC83808}"/>
              </a:ext>
            </a:extLst>
          </p:cNvPr>
          <p:cNvPicPr>
            <a:picLocks noChangeAspect="1"/>
          </p:cNvPicPr>
          <p:nvPr/>
        </p:nvPicPr>
        <p:blipFill>
          <a:blip r:embed="rId3"/>
          <a:stretch>
            <a:fillRect/>
          </a:stretch>
        </p:blipFill>
        <p:spPr>
          <a:xfrm>
            <a:off x="680879" y="5453844"/>
            <a:ext cx="5322203" cy="2910198"/>
          </a:xfrm>
          <a:prstGeom prst="rect">
            <a:avLst/>
          </a:prstGeom>
        </p:spPr>
      </p:pic>
    </p:spTree>
    <p:extLst>
      <p:ext uri="{BB962C8B-B14F-4D97-AF65-F5344CB8AC3E}">
        <p14:creationId xmlns:p14="http://schemas.microsoft.com/office/powerpoint/2010/main" val="260735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i="1">
                <a:latin typeface="Calibri" panose="020F0502020204030204" pitchFamily="34" charset="0"/>
                <a:ea typeface="SimSun" panose="02010600030101010101" pitchFamily="2" charset="-122"/>
                <a:cs typeface="Calibri" panose="020F0502020204030204" pitchFamily="34" charset="0"/>
              </a:defRPr>
            </a:pPr>
            <a:r>
              <a:rPr dirty="0" err="1"/>
              <a:t>Apresentação</a:t>
            </a:r>
            <a:r>
              <a:rPr dirty="0"/>
              <a:t>: </a:t>
            </a:r>
            <a:r>
              <a:rPr dirty="0" err="1"/>
              <a:t>Entendendo</a:t>
            </a:r>
            <a:r>
              <a:rPr dirty="0"/>
              <a:t> o </a:t>
            </a:r>
            <a:r>
              <a:rPr dirty="0" err="1"/>
              <a:t>direito</a:t>
            </a:r>
            <a:r>
              <a:rPr dirty="0"/>
              <a:t> à </a:t>
            </a:r>
            <a:r>
              <a:rPr lang="pt-BR" dirty="0"/>
              <a:t>capacidade legal</a:t>
            </a:r>
            <a:r>
              <a:rPr dirty="0"/>
              <a:t> (10 min.)</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Esta </a:t>
            </a:r>
            <a:r>
              <a:rPr dirty="0" err="1"/>
              <a:t>apresentação</a:t>
            </a:r>
            <a:r>
              <a:rPr dirty="0"/>
              <a:t> </a:t>
            </a:r>
            <a:r>
              <a:rPr dirty="0" err="1"/>
              <a:t>explicará</a:t>
            </a:r>
            <a:r>
              <a:rPr dirty="0"/>
              <a:t> </a:t>
            </a:r>
            <a:r>
              <a:rPr dirty="0" err="1"/>
              <a:t>brevemente</a:t>
            </a:r>
            <a:r>
              <a:rPr dirty="0"/>
              <a:t> a </a:t>
            </a:r>
            <a:r>
              <a:rPr dirty="0" err="1"/>
              <a:t>diferença</a:t>
            </a:r>
            <a:r>
              <a:rPr dirty="0"/>
              <a:t> entre </a:t>
            </a:r>
            <a:r>
              <a:rPr lang="pt-BR" dirty="0"/>
              <a:t>capacidade legal</a:t>
            </a:r>
            <a:r>
              <a:rPr dirty="0"/>
              <a:t> e </a:t>
            </a:r>
            <a:r>
              <a:rPr dirty="0" err="1"/>
              <a:t>capacidade</a:t>
            </a:r>
            <a:r>
              <a:rPr dirty="0"/>
              <a:t> mental e </a:t>
            </a:r>
            <a:r>
              <a:rPr dirty="0" err="1"/>
              <a:t>como</a:t>
            </a:r>
            <a:r>
              <a:rPr dirty="0"/>
              <a:t> </a:t>
            </a:r>
            <a:r>
              <a:rPr dirty="0" err="1"/>
              <a:t>equívocos</a:t>
            </a:r>
            <a:r>
              <a:rPr dirty="0"/>
              <a:t> </a:t>
            </a:r>
            <a:r>
              <a:rPr dirty="0" err="1"/>
              <a:t>em</a:t>
            </a:r>
            <a:r>
              <a:rPr dirty="0"/>
              <a:t> </a:t>
            </a:r>
            <a:r>
              <a:rPr dirty="0" err="1"/>
              <a:t>torno</a:t>
            </a:r>
            <a:r>
              <a:rPr dirty="0"/>
              <a:t> da </a:t>
            </a:r>
            <a:r>
              <a:rPr dirty="0" err="1"/>
              <a:t>capacidade</a:t>
            </a:r>
            <a:r>
              <a:rPr dirty="0"/>
              <a:t> mental (</a:t>
            </a:r>
            <a:r>
              <a:rPr dirty="0" err="1"/>
              <a:t>ou</a:t>
            </a:r>
            <a:r>
              <a:rPr dirty="0"/>
              <a:t> </a:t>
            </a:r>
            <a:r>
              <a:rPr dirty="0" err="1"/>
              <a:t>seja</a:t>
            </a:r>
            <a:r>
              <a:rPr dirty="0"/>
              <a:t>, </a:t>
            </a:r>
            <a:r>
              <a:rPr dirty="0" err="1"/>
              <a:t>capacidade</a:t>
            </a:r>
            <a:r>
              <a:rPr dirty="0"/>
              <a:t> de </a:t>
            </a:r>
            <a:r>
              <a:rPr dirty="0" err="1"/>
              <a:t>tomar</a:t>
            </a:r>
            <a:r>
              <a:rPr dirty="0"/>
              <a:t> </a:t>
            </a:r>
            <a:r>
              <a:rPr dirty="0" err="1"/>
              <a:t>decisões</a:t>
            </a:r>
            <a:r>
              <a:rPr dirty="0"/>
              <a:t>) </a:t>
            </a:r>
            <a:r>
              <a:rPr dirty="0" err="1"/>
              <a:t>levaram</a:t>
            </a:r>
            <a:r>
              <a:rPr dirty="0"/>
              <a:t> as </a:t>
            </a:r>
            <a:r>
              <a:rPr dirty="0" err="1"/>
              <a:t>pessoas</a:t>
            </a:r>
            <a:r>
              <a:rPr dirty="0"/>
              <a:t> a </a:t>
            </a:r>
            <a:r>
              <a:rPr dirty="0" err="1"/>
              <a:t>serem</a:t>
            </a:r>
            <a:r>
              <a:rPr dirty="0"/>
              <a:t> </a:t>
            </a:r>
            <a:r>
              <a:rPr dirty="0" err="1"/>
              <a:t>privadas</a:t>
            </a:r>
            <a:r>
              <a:rPr dirty="0"/>
              <a:t> de </a:t>
            </a:r>
            <a:r>
              <a:rPr dirty="0" err="1"/>
              <a:t>seu</a:t>
            </a:r>
            <a:r>
              <a:rPr dirty="0"/>
              <a:t> </a:t>
            </a:r>
            <a:r>
              <a:rPr dirty="0" err="1"/>
              <a:t>direito</a:t>
            </a:r>
            <a:r>
              <a:rPr dirty="0"/>
              <a:t> à </a:t>
            </a:r>
            <a:r>
              <a:rPr lang="pt-BR" dirty="0"/>
              <a:t>capacidade legal</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lang="pt-BR" dirty="0"/>
              <a:t>capacidade legal ou jurídica</a:t>
            </a:r>
            <a:r>
              <a:rPr dirty="0"/>
              <a:t> e a </a:t>
            </a:r>
            <a:r>
              <a:rPr dirty="0" err="1"/>
              <a:t>capacidade</a:t>
            </a:r>
            <a:r>
              <a:rPr dirty="0"/>
              <a:t> mental </a:t>
            </a:r>
            <a:r>
              <a:rPr dirty="0" err="1"/>
              <a:t>são</a:t>
            </a:r>
            <a:r>
              <a:rPr dirty="0"/>
              <a:t> </a:t>
            </a:r>
            <a:r>
              <a:rPr dirty="0" err="1"/>
              <a:t>dois</a:t>
            </a:r>
            <a:r>
              <a:rPr dirty="0"/>
              <a:t> </a:t>
            </a:r>
            <a:r>
              <a:rPr dirty="0" err="1"/>
              <a:t>conceitos</a:t>
            </a:r>
            <a:r>
              <a:rPr dirty="0"/>
              <a:t> </a:t>
            </a:r>
            <a:r>
              <a:rPr dirty="0" err="1"/>
              <a:t>separados</a:t>
            </a:r>
            <a:r>
              <a:rPr dirty="0"/>
              <a:t>, mas </a:t>
            </a:r>
            <a:r>
              <a:rPr dirty="0" err="1"/>
              <a:t>muitas</a:t>
            </a:r>
            <a:r>
              <a:rPr dirty="0"/>
              <a:t> </a:t>
            </a:r>
            <a:r>
              <a:rPr dirty="0" err="1"/>
              <a:t>vezes</a:t>
            </a:r>
            <a:r>
              <a:rPr dirty="0"/>
              <a:t> </a:t>
            </a:r>
            <a:r>
              <a:rPr dirty="0" err="1"/>
              <a:t>são</a:t>
            </a:r>
            <a:r>
              <a:rPr dirty="0"/>
              <a:t> </a:t>
            </a:r>
            <a:r>
              <a:rPr dirty="0" err="1"/>
              <a:t>erroneamente</a:t>
            </a:r>
            <a:r>
              <a:rPr dirty="0"/>
              <a:t> vistos </a:t>
            </a:r>
            <a:r>
              <a:rPr dirty="0" err="1"/>
              <a:t>como</a:t>
            </a:r>
            <a:r>
              <a:rPr dirty="0"/>
              <a:t> o </a:t>
            </a:r>
            <a:r>
              <a:rPr dirty="0" err="1"/>
              <a:t>mesmo</a:t>
            </a:r>
            <a:r>
              <a:rPr dirty="0"/>
              <a:t>.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CDPD </a:t>
            </a:r>
            <a:r>
              <a:rPr dirty="0" err="1"/>
              <a:t>ajudou</a:t>
            </a:r>
            <a:r>
              <a:rPr dirty="0"/>
              <a:t> a </a:t>
            </a:r>
            <a:r>
              <a:rPr dirty="0" err="1"/>
              <a:t>esclarecer</a:t>
            </a:r>
            <a:r>
              <a:rPr dirty="0"/>
              <a:t> e </a:t>
            </a:r>
            <a:r>
              <a:rPr dirty="0" err="1"/>
              <a:t>elaborar</a:t>
            </a:r>
            <a:r>
              <a:rPr dirty="0"/>
              <a:t> as </a:t>
            </a:r>
            <a:r>
              <a:rPr dirty="0" err="1"/>
              <a:t>diferenças</a:t>
            </a:r>
            <a:r>
              <a:rPr dirty="0"/>
              <a:t> </a:t>
            </a:r>
            <a:r>
              <a:rPr i="1" dirty="0"/>
              <a:t>(</a:t>
            </a:r>
            <a:r>
              <a:rPr i="1" dirty="0">
                <a:solidFill>
                  <a:srgbClr val="0000FF"/>
                </a:solidFill>
                <a:hlinkClick r:id="rId3" action="ppaction://hlinkfile" tooltip="Committee on the Rights of Persons with Disabilities, 2016 #103">
                  <a:extLst>
                    <a:ext uri="{A12FA001-AC4F-418D-AE19-62706E023703}">
                      <ahyp:hlinkClr xmlns:ahyp="http://schemas.microsoft.com/office/drawing/2018/hyperlinkcolor" val="tx"/>
                    </a:ext>
                  </a:extLst>
                </a:hlinkClick>
              </a:rPr>
              <a:t>2</a:t>
            </a:r>
            <a:r>
              <a:rPr i="1" dirty="0"/>
              <a:t>)</a:t>
            </a:r>
            <a:r>
              <a:rPr dirty="0"/>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b="1" u="sng" dirty="0"/>
              <a:t>A </a:t>
            </a:r>
            <a:r>
              <a:rPr lang="pt-BR" b="1" u="sng" dirty="0"/>
              <a:t>capacidade legal</a:t>
            </a:r>
            <a:r>
              <a:rPr dirty="0"/>
              <a:t> </a:t>
            </a:r>
            <a:r>
              <a:rPr dirty="0" err="1"/>
              <a:t>é</a:t>
            </a:r>
            <a:r>
              <a:rPr dirty="0"/>
              <a:t> um </a:t>
            </a:r>
            <a:r>
              <a:rPr dirty="0" err="1"/>
              <a:t>direito</a:t>
            </a:r>
            <a:r>
              <a:rPr dirty="0"/>
              <a:t> </a:t>
            </a:r>
            <a:r>
              <a:rPr b="1" u="sng" dirty="0" err="1"/>
              <a:t>inerente</a:t>
            </a:r>
            <a:r>
              <a:rPr b="1" u="sng" dirty="0"/>
              <a:t> e </a:t>
            </a:r>
            <a:r>
              <a:rPr b="1" u="sng" dirty="0" err="1"/>
              <a:t>inalienável</a:t>
            </a:r>
            <a:r>
              <a:rPr dirty="0"/>
              <a:t>. </a:t>
            </a:r>
            <a:r>
              <a:rPr dirty="0" err="1"/>
              <a:t>Inclui</a:t>
            </a:r>
            <a:r>
              <a:rPr dirty="0"/>
              <a:t> duas </a:t>
            </a:r>
            <a:r>
              <a:rPr dirty="0" err="1"/>
              <a:t>dimensões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lnSpc>
                <a:spcPct val="115000"/>
              </a:lnSpc>
              <a:spcBef>
                <a:spcPts val="0"/>
              </a:spcBef>
              <a:spcAft>
                <a:spcPts val="0"/>
              </a:spcAft>
              <a:buFont typeface="Wingdings" panose="05000000000000000000" pitchFamily="2" charset="2"/>
              <a:buChar char=""/>
              <a:defRPr>
                <a:latin typeface="Calibri" panose="020F0502020204030204" pitchFamily="34" charset="0"/>
                <a:ea typeface="SimSun" panose="02010600030101010101" pitchFamily="2" charset="-122"/>
                <a:cs typeface="Arial" panose="020B0604020202020204" pitchFamily="34" charset="0"/>
              </a:defRPr>
            </a:pPr>
            <a:r>
              <a:rPr dirty="0"/>
              <a:t>o </a:t>
            </a:r>
            <a:r>
              <a:rPr dirty="0" err="1"/>
              <a:t>direito</a:t>
            </a:r>
            <a:r>
              <a:rPr dirty="0"/>
              <a:t> de </a:t>
            </a:r>
            <a:r>
              <a:rPr u="sng" dirty="0"/>
              <a:t>deter</a:t>
            </a:r>
            <a:r>
              <a:rPr dirty="0"/>
              <a:t> </a:t>
            </a:r>
            <a:r>
              <a:rPr dirty="0" err="1"/>
              <a:t>direitos</a:t>
            </a:r>
            <a:r>
              <a:rPr dirty="0"/>
              <a:t>, e</a:t>
            </a:r>
            <a:endParaRPr lang="en-CH" dirty="0">
              <a:latin typeface="Calibri" panose="020F0502020204030204" pitchFamily="34" charset="0"/>
              <a:ea typeface="SimSun" panose="02010600030101010101" pitchFamily="2" charset="-122"/>
              <a:cs typeface="Arial" panose="020B0604020202020204" pitchFamily="34" charset="0"/>
            </a:endParaRPr>
          </a:p>
          <a:p>
            <a:pPr marL="685800" marR="0" lvl="0" indent="-342900">
              <a:lnSpc>
                <a:spcPct val="115000"/>
              </a:lnSpc>
              <a:spcBef>
                <a:spcPts val="0"/>
              </a:spcBef>
              <a:spcAft>
                <a:spcPts val="600"/>
              </a:spcAft>
              <a:buFont typeface="Wingdings" panose="05000000000000000000" pitchFamily="2" charset="2"/>
              <a:buChar char=""/>
              <a:defRPr>
                <a:latin typeface="Calibri" panose="020F0502020204030204" pitchFamily="34" charset="0"/>
                <a:ea typeface="SimSun" panose="02010600030101010101" pitchFamily="2" charset="-122"/>
                <a:cs typeface="Arial" panose="020B0604020202020204" pitchFamily="34" charset="0"/>
              </a:defRPr>
            </a:pPr>
            <a:r>
              <a:rPr dirty="0"/>
              <a:t>o </a:t>
            </a:r>
            <a:r>
              <a:rPr dirty="0" err="1"/>
              <a:t>direito</a:t>
            </a:r>
            <a:r>
              <a:rPr dirty="0"/>
              <a:t> de </a:t>
            </a:r>
            <a:r>
              <a:rPr u="sng" dirty="0" err="1"/>
              <a:t>exercer</a:t>
            </a:r>
            <a:r>
              <a:rPr dirty="0"/>
              <a:t> esses </a:t>
            </a:r>
            <a:r>
              <a:rPr dirty="0" err="1"/>
              <a:t>direitos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direito</a:t>
            </a:r>
            <a:r>
              <a:rPr dirty="0"/>
              <a:t> à </a:t>
            </a:r>
            <a:r>
              <a:rPr lang="pt-BR" dirty="0"/>
              <a:t>capacidade legal</a:t>
            </a:r>
            <a:r>
              <a:rPr dirty="0"/>
              <a:t> </a:t>
            </a:r>
            <a:r>
              <a:rPr dirty="0" err="1"/>
              <a:t>é</a:t>
            </a:r>
            <a:r>
              <a:rPr dirty="0"/>
              <a:t> </a:t>
            </a:r>
            <a:r>
              <a:rPr dirty="0" err="1"/>
              <a:t>necessário</a:t>
            </a:r>
            <a:r>
              <a:rPr dirty="0"/>
              <a:t> para o </a:t>
            </a:r>
            <a:r>
              <a:rPr dirty="0" err="1"/>
              <a:t>gozo</a:t>
            </a:r>
            <a:r>
              <a:rPr dirty="0"/>
              <a:t> de </a:t>
            </a:r>
            <a:r>
              <a:rPr dirty="0" err="1"/>
              <a:t>todos</a:t>
            </a:r>
            <a:r>
              <a:rPr dirty="0"/>
              <a:t> </a:t>
            </a:r>
            <a:r>
              <a:rPr dirty="0" err="1"/>
              <a:t>os</a:t>
            </a:r>
            <a:r>
              <a:rPr dirty="0"/>
              <a:t> outros </a:t>
            </a:r>
            <a:r>
              <a:rPr dirty="0" err="1"/>
              <a:t>direitos</a:t>
            </a:r>
            <a:r>
              <a:rPr dirty="0"/>
              <a:t>. </a:t>
            </a:r>
            <a:r>
              <a:rPr dirty="0" err="1"/>
              <a:t>Permite</a:t>
            </a:r>
            <a:r>
              <a:rPr dirty="0"/>
              <a:t> que as </a:t>
            </a:r>
            <a:r>
              <a:rPr dirty="0" err="1"/>
              <a:t>pessoas</a:t>
            </a:r>
            <a:r>
              <a:rPr dirty="0"/>
              <a:t> </a:t>
            </a:r>
            <a:r>
              <a:rPr dirty="0" err="1"/>
              <a:t>participem</a:t>
            </a:r>
            <a:r>
              <a:rPr dirty="0"/>
              <a:t> da </a:t>
            </a:r>
            <a:r>
              <a:rPr dirty="0" err="1"/>
              <a:t>sociedade</a:t>
            </a:r>
            <a:r>
              <a:rPr dirty="0"/>
              <a:t> e </a:t>
            </a:r>
            <a:r>
              <a:rPr dirty="0" err="1"/>
              <a:t>sejam</a:t>
            </a:r>
            <a:r>
              <a:rPr dirty="0"/>
              <a:t> </a:t>
            </a:r>
            <a:r>
              <a:rPr dirty="0" err="1"/>
              <a:t>reconhecidas</a:t>
            </a:r>
            <a:r>
              <a:rPr dirty="0"/>
              <a:t> </a:t>
            </a:r>
            <a:r>
              <a:rPr dirty="0" err="1"/>
              <a:t>como</a:t>
            </a:r>
            <a:r>
              <a:rPr dirty="0"/>
              <a:t> </a:t>
            </a:r>
            <a:r>
              <a:rPr dirty="0" err="1"/>
              <a:t>cidadãos</a:t>
            </a:r>
            <a:r>
              <a:rPr dirty="0"/>
              <a:t> </a:t>
            </a:r>
            <a:r>
              <a:rPr dirty="0" err="1"/>
              <a:t>plenos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a:t>
            </a:fld>
            <a:endParaRPr lang="en-CH"/>
          </a:p>
        </p:txBody>
      </p:sp>
    </p:spTree>
    <p:extLst>
      <p:ext uri="{BB962C8B-B14F-4D97-AF65-F5344CB8AC3E}">
        <p14:creationId xmlns:p14="http://schemas.microsoft.com/office/powerpoint/2010/main" val="21081378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6338" y="1243013"/>
            <a:ext cx="2373312" cy="1335087"/>
          </a:xfrm>
        </p:spPr>
      </p:sp>
      <p:sp>
        <p:nvSpPr>
          <p:cNvPr id="3" name="Notes Placeholder 2"/>
          <p:cNvSpPr>
            <a:spLocks noGrp="1"/>
          </p:cNvSpPr>
          <p:nvPr>
            <p:ph type="body" idx="1"/>
          </p:nvPr>
        </p:nvSpPr>
        <p:spPr>
          <a:xfrm>
            <a:off x="533355" y="2708902"/>
            <a:ext cx="5594554" cy="6411897"/>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sz="1200" kern="1200" dirty="0">
                <a:solidFill>
                  <a:schemeClr val="tx1"/>
                </a:solidFill>
                <a:effectLst/>
                <a:latin typeface="+mn-lt"/>
                <a:ea typeface="+mn-ea"/>
                <a:cs typeface="+mn-cs"/>
              </a:rPr>
              <a:t>Logo, indique ao grupo</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rPr lang="pt-BR" dirty="0"/>
              <a:t>Considerando o que discutimos anteriormente, o que deu errado neste caso? </a:t>
            </a:r>
          </a:p>
          <a:p>
            <a:pPr marL="171450" indent="-171450" algn="just">
              <a:lnSpc>
                <a:spcPct val="115000"/>
              </a:lnSpc>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rPr lang="pt-BR" dirty="0"/>
              <a:t>Como as coisas poderiam ter sido feitas de maneira diferente? </a:t>
            </a:r>
          </a:p>
          <a:p>
            <a:pPr marL="171450" indent="-171450" algn="just">
              <a:lnSpc>
                <a:spcPct val="115000"/>
              </a:lnSpc>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endParaRPr lang="en-CH">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Possíveis respostas sobre o que pode ter dado errado incluem: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Suzana foi privada de seu direito de tomar decisões sobre o tratamento que deveria receber porque seu consentimento livre e informado não foi solicitado antes de administrar a medicação.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Ela não foi ouvida e sua opinião foi ignorada.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A equipe do serviço tomou a decisão em seu nome.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A resposta imediata foi colocá-la sob medicação. Ninguém se tomou o trabalho de falar com ela. </a:t>
            </a:r>
          </a:p>
          <a:p>
            <a:pPr marL="342900" marR="0" lvl="0" indent="-342900">
              <a:spcBef>
                <a:spcPts val="0"/>
              </a:spcBef>
              <a:spcAft>
                <a:spcPts val="60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A situação poderia ter sido abordada de forma diferente: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equipe poderia ter tentado entender por que ela estava se sentindo deprimida.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Eles poderiam ter feito esforços para conhecê-la como pessoa e entender por que ela não queria antidepressivos.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Eles poderiam ter perguntado a ela que tipo de tratamento, cuidado e apoio ela queria. Eles poderiam ter oferecido a ela diferentes opções de cuidado e tratamento, incluindo psicoterapia individual, terapia de grupo, aconselhamento ou apoio entre pares.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Eles poderiam ter explicado a ela os prováveis benefícios e efeitos colaterais de cada opção de tratamento em uma linguagem clara e compreensível para ela.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Eles poderiam ter oferecido a ela a possibilidade de entrar em contato com alguém de sua confiança (por exemplo, um membro da família ou amigo), que poderia apoiá-la na tomada de decisão do tratamento, ajudá-la a entender as diferentes opções disponíveis, apoiá-la na comunicação de suas preferências e garantir que estas fossem respeitadas.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Eles poderiam ter aceitado sua decisão e respeitado sua escolha de opções de tratamento além da medicação.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111</a:t>
            </a:fld>
            <a:endParaRPr lang="en-CH"/>
          </a:p>
        </p:txBody>
      </p:sp>
    </p:spTree>
    <p:extLst>
      <p:ext uri="{BB962C8B-B14F-4D97-AF65-F5344CB8AC3E}">
        <p14:creationId xmlns:p14="http://schemas.microsoft.com/office/powerpoint/2010/main" val="41919219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1106488"/>
            <a:ext cx="3179763" cy="1789112"/>
          </a:xfrm>
        </p:spPr>
      </p:sp>
      <p:sp>
        <p:nvSpPr>
          <p:cNvPr id="3" name="Notes Placeholder 2"/>
          <p:cNvSpPr>
            <a:spLocks noGrp="1"/>
          </p:cNvSpPr>
          <p:nvPr>
            <p:ph type="body" idx="1"/>
          </p:nvPr>
        </p:nvSpPr>
        <p:spPr>
          <a:xfrm>
            <a:off x="683279" y="2879418"/>
            <a:ext cx="5444629" cy="5818891"/>
          </a:xfrm>
        </p:spPr>
        <p:txBody>
          <a:bodyPr/>
          <a:lstStyle/>
          <a:p>
            <a:r>
              <a:rPr lang="pt-BR" sz="1200" kern="1200" dirty="0">
                <a:solidFill>
                  <a:schemeClr val="tx1"/>
                </a:solidFill>
                <a:effectLst/>
                <a:latin typeface="+mn-lt"/>
                <a:ea typeface="+mn-ea"/>
                <a:cs typeface="+mn-cs"/>
              </a:rPr>
              <a:t>Agora leia uma versão diferente da história de Suzana, em que o médico adotou uma abordagem de apoio na qual ela conseguiu envolver a amiga como apoiadora.</a:t>
            </a:r>
          </a:p>
        </p:txBody>
      </p:sp>
      <p:sp>
        <p:nvSpPr>
          <p:cNvPr id="4" name="Slide Number Placeholder 3"/>
          <p:cNvSpPr>
            <a:spLocks noGrp="1"/>
          </p:cNvSpPr>
          <p:nvPr>
            <p:ph type="sldNum" sz="quarter" idx="5"/>
          </p:nvPr>
        </p:nvSpPr>
        <p:spPr/>
        <p:txBody>
          <a:bodyPr/>
          <a:lstStyle/>
          <a:p>
            <a:fld id="{356D4481-A8A4-4ADB-B768-6DF1FE3A744C}" type="slidenum">
              <a:rPr lang="en-CH" smtClean="0"/>
              <a:t>112</a:t>
            </a:fld>
            <a:endParaRPr lang="en-CH"/>
          </a:p>
        </p:txBody>
      </p:sp>
      <p:sp>
        <p:nvSpPr>
          <p:cNvPr id="6" name="Text Box 63">
            <a:extLst>
              <a:ext uri="{FF2B5EF4-FFF2-40B4-BE49-F238E27FC236}">
                <a16:creationId xmlns:a16="http://schemas.microsoft.com/office/drawing/2014/main" id="{61600D10-4C25-4360-A798-E1132B44E2EE}"/>
              </a:ext>
            </a:extLst>
          </p:cNvPr>
          <p:cNvSpPr txBox="1"/>
          <p:nvPr/>
        </p:nvSpPr>
        <p:spPr>
          <a:xfrm>
            <a:off x="683280" y="3378190"/>
            <a:ext cx="5518428" cy="6063964"/>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just" defTabSz="914400" eaLnBrk="1" fontAlgn="auto" latinLnBrk="0" hangingPunct="1">
              <a:spcBef>
                <a:spcPts val="0"/>
              </a:spcBef>
              <a:spcAft>
                <a:spcPts val="6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a:t>Certa </a:t>
            </a:r>
            <a:r>
              <a:rPr dirty="0" err="1"/>
              <a:t>manhã</a:t>
            </a:r>
            <a:r>
              <a:rPr dirty="0"/>
              <a:t>, </a:t>
            </a:r>
            <a:r>
              <a:rPr lang="pt-BR" dirty="0"/>
              <a:t>Suzana</a:t>
            </a:r>
            <a:r>
              <a:rPr dirty="0"/>
              <a:t> </a:t>
            </a:r>
            <a:r>
              <a:rPr dirty="0" err="1"/>
              <a:t>tem</a:t>
            </a:r>
            <a:r>
              <a:rPr dirty="0"/>
              <a:t> </a:t>
            </a:r>
            <a:r>
              <a:rPr dirty="0" err="1"/>
              <a:t>sua</a:t>
            </a:r>
            <a:r>
              <a:rPr dirty="0"/>
              <a:t> </a:t>
            </a:r>
            <a:r>
              <a:rPr dirty="0" err="1"/>
              <a:t>primeira</a:t>
            </a:r>
            <a:r>
              <a:rPr dirty="0"/>
              <a:t> consulta </a:t>
            </a:r>
            <a:r>
              <a:rPr dirty="0" err="1"/>
              <a:t>na</a:t>
            </a:r>
            <a:r>
              <a:rPr dirty="0"/>
              <a:t> </a:t>
            </a:r>
            <a:r>
              <a:rPr dirty="0" err="1"/>
              <a:t>unidade</a:t>
            </a:r>
            <a:r>
              <a:rPr dirty="0"/>
              <a:t> de </a:t>
            </a:r>
            <a:r>
              <a:rPr dirty="0" err="1"/>
              <a:t>saúde</a:t>
            </a:r>
            <a:r>
              <a:rPr dirty="0"/>
              <a:t> mental de um hospital-</a:t>
            </a:r>
            <a:r>
              <a:rPr dirty="0" err="1"/>
              <a:t>escola</a:t>
            </a:r>
            <a:r>
              <a:rPr dirty="0"/>
              <a:t>. Como </a:t>
            </a:r>
            <a:r>
              <a:rPr dirty="0" err="1"/>
              <a:t>ela</a:t>
            </a:r>
            <a:r>
              <a:rPr dirty="0"/>
              <a:t> </a:t>
            </a:r>
            <a:r>
              <a:rPr dirty="0" err="1"/>
              <a:t>parece</a:t>
            </a:r>
            <a:r>
              <a:rPr dirty="0"/>
              <a:t> </a:t>
            </a:r>
            <a:r>
              <a:rPr dirty="0" err="1"/>
              <a:t>angustiada</a:t>
            </a:r>
            <a:r>
              <a:rPr dirty="0"/>
              <a:t> e </a:t>
            </a:r>
            <a:r>
              <a:rPr dirty="0" err="1"/>
              <a:t>agitada</a:t>
            </a:r>
            <a:r>
              <a:rPr dirty="0"/>
              <a:t>, o </a:t>
            </a:r>
            <a:r>
              <a:rPr dirty="0" err="1"/>
              <a:t>médico</a:t>
            </a:r>
            <a:r>
              <a:rPr dirty="0"/>
              <a:t> </a:t>
            </a:r>
            <a:r>
              <a:rPr dirty="0" err="1"/>
              <a:t>responsável</a:t>
            </a:r>
            <a:r>
              <a:rPr dirty="0"/>
              <a:t> </a:t>
            </a:r>
            <a:r>
              <a:rPr dirty="0" err="1"/>
              <a:t>sugere</a:t>
            </a:r>
            <a:r>
              <a:rPr dirty="0"/>
              <a:t> a </a:t>
            </a:r>
            <a:r>
              <a:rPr lang="pt-BR" dirty="0"/>
              <a:t>Suzana</a:t>
            </a:r>
            <a:r>
              <a:rPr dirty="0"/>
              <a:t> que </a:t>
            </a:r>
            <a:r>
              <a:rPr dirty="0" err="1"/>
              <a:t>eles</a:t>
            </a:r>
            <a:r>
              <a:rPr dirty="0"/>
              <a:t> </a:t>
            </a:r>
            <a:r>
              <a:rPr dirty="0" err="1"/>
              <a:t>vão</a:t>
            </a:r>
            <a:r>
              <a:rPr dirty="0"/>
              <a:t> para </a:t>
            </a:r>
            <a:r>
              <a:rPr dirty="0" err="1"/>
              <a:t>uma</a:t>
            </a:r>
            <a:r>
              <a:rPr dirty="0"/>
              <a:t> sala </a:t>
            </a:r>
            <a:r>
              <a:rPr dirty="0" err="1"/>
              <a:t>silenciosa</a:t>
            </a:r>
            <a:r>
              <a:rPr dirty="0"/>
              <a:t> para </a:t>
            </a:r>
            <a:r>
              <a:rPr dirty="0" err="1"/>
              <a:t>discutir</a:t>
            </a:r>
            <a:r>
              <a:rPr dirty="0"/>
              <a:t> o que a </a:t>
            </a:r>
            <a:r>
              <a:rPr dirty="0" err="1"/>
              <a:t>está</a:t>
            </a:r>
            <a:r>
              <a:rPr dirty="0"/>
              <a:t> </a:t>
            </a:r>
            <a:r>
              <a:rPr dirty="0" err="1"/>
              <a:t>incomodando</a:t>
            </a:r>
            <a:r>
              <a:rPr dirty="0"/>
              <a:t>. O </a:t>
            </a:r>
            <a:r>
              <a:rPr dirty="0" err="1"/>
              <a:t>médico</a:t>
            </a:r>
            <a:r>
              <a:rPr dirty="0"/>
              <a:t> </a:t>
            </a:r>
            <a:r>
              <a:rPr dirty="0" err="1"/>
              <a:t>pergunta</a:t>
            </a:r>
            <a:r>
              <a:rPr dirty="0"/>
              <a:t> a </a:t>
            </a:r>
            <a:r>
              <a:rPr lang="pt-BR" dirty="0"/>
              <a:t>Suzana</a:t>
            </a:r>
            <a:r>
              <a:rPr dirty="0"/>
              <a:t> se </a:t>
            </a:r>
            <a:r>
              <a:rPr dirty="0" err="1"/>
              <a:t>ela</a:t>
            </a:r>
            <a:r>
              <a:rPr dirty="0"/>
              <a:t> </a:t>
            </a:r>
            <a:r>
              <a:rPr dirty="0" err="1"/>
              <a:t>gostaria</a:t>
            </a:r>
            <a:r>
              <a:rPr dirty="0"/>
              <a:t> de </a:t>
            </a:r>
            <a:r>
              <a:rPr dirty="0" err="1"/>
              <a:t>compartilhar</a:t>
            </a:r>
            <a:r>
              <a:rPr dirty="0"/>
              <a:t> </a:t>
            </a:r>
            <a:r>
              <a:rPr dirty="0" err="1"/>
              <a:t>seus</a:t>
            </a:r>
            <a:r>
              <a:rPr dirty="0"/>
              <a:t> </a:t>
            </a:r>
            <a:r>
              <a:rPr dirty="0" err="1"/>
              <a:t>sentimentos</a:t>
            </a:r>
            <a:r>
              <a:rPr dirty="0"/>
              <a:t> com </a:t>
            </a:r>
            <a:r>
              <a:rPr dirty="0" err="1"/>
              <a:t>ela</a:t>
            </a:r>
            <a:r>
              <a:rPr dirty="0"/>
              <a:t> e </a:t>
            </a:r>
            <a:r>
              <a:rPr dirty="0" err="1"/>
              <a:t>contar</a:t>
            </a:r>
            <a:r>
              <a:rPr dirty="0"/>
              <a:t> um </a:t>
            </a:r>
            <a:r>
              <a:rPr dirty="0" err="1"/>
              <a:t>pouco</a:t>
            </a:r>
            <a:r>
              <a:rPr dirty="0"/>
              <a:t> </a:t>
            </a:r>
            <a:r>
              <a:rPr dirty="0" err="1"/>
              <a:t>mais</a:t>
            </a:r>
            <a:r>
              <a:rPr dirty="0"/>
              <a:t> </a:t>
            </a:r>
            <a:r>
              <a:rPr dirty="0" err="1"/>
              <a:t>sobre</a:t>
            </a:r>
            <a:r>
              <a:rPr dirty="0"/>
              <a:t> </a:t>
            </a:r>
            <a:r>
              <a:rPr dirty="0" err="1"/>
              <a:t>sua</a:t>
            </a:r>
            <a:r>
              <a:rPr dirty="0"/>
              <a:t> </a:t>
            </a:r>
            <a:r>
              <a:rPr dirty="0" err="1"/>
              <a:t>situação</a:t>
            </a:r>
            <a:r>
              <a:rPr dirty="0"/>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lang="pt-BR" dirty="0"/>
              <a:t>Suzana</a:t>
            </a:r>
            <a:r>
              <a:rPr dirty="0"/>
              <a:t> </a:t>
            </a:r>
            <a:r>
              <a:rPr dirty="0" err="1"/>
              <a:t>explica</a:t>
            </a:r>
            <a:r>
              <a:rPr dirty="0"/>
              <a:t> que </a:t>
            </a:r>
            <a:r>
              <a:rPr dirty="0" err="1"/>
              <a:t>ela</a:t>
            </a:r>
            <a:r>
              <a:rPr dirty="0"/>
              <a:t> </a:t>
            </a:r>
            <a:r>
              <a:rPr dirty="0" err="1"/>
              <a:t>tem</a:t>
            </a:r>
            <a:r>
              <a:rPr dirty="0"/>
              <a:t> se </a:t>
            </a:r>
            <a:r>
              <a:rPr dirty="0" err="1"/>
              <a:t>sentido</a:t>
            </a:r>
            <a:r>
              <a:rPr dirty="0"/>
              <a:t> </a:t>
            </a:r>
            <a:r>
              <a:rPr dirty="0" err="1"/>
              <a:t>muito</a:t>
            </a:r>
            <a:r>
              <a:rPr dirty="0"/>
              <a:t> para </a:t>
            </a:r>
            <a:r>
              <a:rPr dirty="0" err="1"/>
              <a:t>baixo</a:t>
            </a:r>
            <a:r>
              <a:rPr dirty="0"/>
              <a:t> </a:t>
            </a:r>
            <a:r>
              <a:rPr dirty="0" err="1"/>
              <a:t>durante</a:t>
            </a:r>
            <a:r>
              <a:rPr dirty="0"/>
              <a:t> </a:t>
            </a:r>
            <a:r>
              <a:rPr dirty="0" err="1"/>
              <a:t>os</a:t>
            </a:r>
            <a:r>
              <a:rPr dirty="0"/>
              <a:t> </a:t>
            </a:r>
            <a:r>
              <a:rPr dirty="0" err="1"/>
              <a:t>últimos</a:t>
            </a:r>
            <a:r>
              <a:rPr dirty="0"/>
              <a:t> meses, a </a:t>
            </a:r>
            <a:r>
              <a:rPr dirty="0" err="1"/>
              <a:t>ponto</a:t>
            </a:r>
            <a:r>
              <a:rPr dirty="0"/>
              <a:t> de </a:t>
            </a:r>
            <a:r>
              <a:rPr dirty="0" err="1"/>
              <a:t>estar</a:t>
            </a:r>
            <a:r>
              <a:rPr dirty="0"/>
              <a:t> se </a:t>
            </a:r>
            <a:r>
              <a:rPr dirty="0" err="1"/>
              <a:t>negligenciando</a:t>
            </a:r>
            <a:r>
              <a:rPr dirty="0"/>
              <a:t>: </a:t>
            </a:r>
            <a:r>
              <a:rPr dirty="0" err="1"/>
              <a:t>ela</a:t>
            </a:r>
            <a:r>
              <a:rPr dirty="0"/>
              <a:t> </a:t>
            </a:r>
            <a:r>
              <a:rPr dirty="0" err="1"/>
              <a:t>não</a:t>
            </a:r>
            <a:r>
              <a:rPr dirty="0"/>
              <a:t> </a:t>
            </a:r>
            <a:r>
              <a:rPr dirty="0" err="1"/>
              <a:t>tem</a:t>
            </a:r>
            <a:r>
              <a:rPr dirty="0"/>
              <a:t> se </a:t>
            </a:r>
            <a:r>
              <a:rPr dirty="0" err="1"/>
              <a:t>lavado</a:t>
            </a:r>
            <a:r>
              <a:rPr dirty="0"/>
              <a:t> </a:t>
            </a:r>
            <a:r>
              <a:rPr dirty="0" err="1"/>
              <a:t>regularmente</a:t>
            </a:r>
            <a:r>
              <a:rPr dirty="0"/>
              <a:t> e </a:t>
            </a:r>
            <a:r>
              <a:rPr dirty="0" err="1"/>
              <a:t>sua</a:t>
            </a:r>
            <a:r>
              <a:rPr dirty="0"/>
              <a:t> </a:t>
            </a:r>
            <a:r>
              <a:rPr dirty="0" err="1"/>
              <a:t>alimentação</a:t>
            </a:r>
            <a:r>
              <a:rPr dirty="0"/>
              <a:t> e </a:t>
            </a:r>
            <a:r>
              <a:rPr dirty="0" err="1"/>
              <a:t>sono</a:t>
            </a:r>
            <a:r>
              <a:rPr dirty="0"/>
              <a:t> se </a:t>
            </a:r>
            <a:r>
              <a:rPr dirty="0" err="1"/>
              <a:t>tornaram</a:t>
            </a:r>
            <a:r>
              <a:rPr dirty="0"/>
              <a:t> </a:t>
            </a:r>
            <a:r>
              <a:rPr dirty="0" err="1"/>
              <a:t>irregulares</a:t>
            </a:r>
            <a:r>
              <a:rPr dirty="0"/>
              <a:t>. </a:t>
            </a:r>
            <a:r>
              <a:rPr lang="pt-BR" dirty="0"/>
              <a:t>Suzana</a:t>
            </a:r>
            <a:r>
              <a:rPr dirty="0"/>
              <a:t> </a:t>
            </a:r>
            <a:r>
              <a:rPr dirty="0" err="1"/>
              <a:t>está</a:t>
            </a:r>
            <a:r>
              <a:rPr dirty="0"/>
              <a:t> </a:t>
            </a:r>
            <a:r>
              <a:rPr dirty="0" err="1"/>
              <a:t>relutante</a:t>
            </a:r>
            <a:r>
              <a:rPr dirty="0"/>
              <a:t> </a:t>
            </a:r>
            <a:r>
              <a:rPr dirty="0" err="1"/>
              <a:t>em</a:t>
            </a:r>
            <a:r>
              <a:rPr dirty="0"/>
              <a:t> </a:t>
            </a:r>
            <a:r>
              <a:rPr dirty="0" err="1"/>
              <a:t>entrar</a:t>
            </a:r>
            <a:r>
              <a:rPr dirty="0"/>
              <a:t> </a:t>
            </a:r>
            <a:r>
              <a:rPr dirty="0" err="1"/>
              <a:t>em</a:t>
            </a:r>
            <a:r>
              <a:rPr dirty="0"/>
              <a:t> </a:t>
            </a:r>
            <a:r>
              <a:rPr dirty="0" err="1"/>
              <a:t>detalhes</a:t>
            </a:r>
            <a:r>
              <a:rPr dirty="0"/>
              <a:t> </a:t>
            </a:r>
            <a:r>
              <a:rPr dirty="0" err="1"/>
              <a:t>sobre</a:t>
            </a:r>
            <a:r>
              <a:rPr dirty="0"/>
              <a:t> </a:t>
            </a:r>
            <a:r>
              <a:rPr dirty="0" err="1"/>
              <a:t>por</a:t>
            </a:r>
            <a:r>
              <a:rPr dirty="0"/>
              <a:t> que </a:t>
            </a:r>
            <a:r>
              <a:rPr dirty="0" err="1"/>
              <a:t>está</a:t>
            </a:r>
            <a:r>
              <a:rPr dirty="0"/>
              <a:t> se </a:t>
            </a:r>
            <a:r>
              <a:rPr dirty="0" err="1"/>
              <a:t>sentindo</a:t>
            </a:r>
            <a:r>
              <a:rPr dirty="0"/>
              <a:t> </a:t>
            </a:r>
            <a:r>
              <a:rPr dirty="0" err="1"/>
              <a:t>angustiada</a:t>
            </a:r>
            <a:r>
              <a:rPr dirty="0"/>
              <a:t> e </a:t>
            </a:r>
            <a:r>
              <a:rPr dirty="0" err="1"/>
              <a:t>agitada</a:t>
            </a:r>
            <a:r>
              <a:rPr dirty="0"/>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a:t>Ela </a:t>
            </a:r>
            <a:r>
              <a:rPr dirty="0" err="1"/>
              <a:t>diz</a:t>
            </a:r>
            <a:r>
              <a:rPr dirty="0"/>
              <a:t> que </a:t>
            </a:r>
            <a:r>
              <a:rPr dirty="0" err="1"/>
              <a:t>gostaria</a:t>
            </a:r>
            <a:r>
              <a:rPr dirty="0"/>
              <a:t> de </a:t>
            </a:r>
            <a:r>
              <a:rPr dirty="0" err="1"/>
              <a:t>cuidados</a:t>
            </a:r>
            <a:r>
              <a:rPr dirty="0"/>
              <a:t> e </a:t>
            </a:r>
            <a:r>
              <a:rPr dirty="0" err="1"/>
              <a:t>apoio</a:t>
            </a:r>
            <a:r>
              <a:rPr dirty="0"/>
              <a:t>, mas </a:t>
            </a:r>
            <a:r>
              <a:rPr dirty="0" err="1"/>
              <a:t>não</a:t>
            </a:r>
            <a:r>
              <a:rPr dirty="0"/>
              <a:t> </a:t>
            </a:r>
            <a:r>
              <a:rPr dirty="0" err="1"/>
              <a:t>quer</a:t>
            </a:r>
            <a:r>
              <a:rPr dirty="0"/>
              <a:t> </a:t>
            </a:r>
            <a:r>
              <a:rPr dirty="0" err="1"/>
              <a:t>antidepressivos</a:t>
            </a:r>
            <a:r>
              <a:rPr dirty="0"/>
              <a:t>, pois </a:t>
            </a:r>
            <a:r>
              <a:rPr dirty="0" err="1"/>
              <a:t>sua</a:t>
            </a:r>
            <a:r>
              <a:rPr dirty="0"/>
              <a:t> </a:t>
            </a:r>
            <a:r>
              <a:rPr dirty="0" err="1"/>
              <a:t>experiência</a:t>
            </a:r>
            <a:r>
              <a:rPr dirty="0"/>
              <a:t> com </a:t>
            </a:r>
            <a:r>
              <a:rPr dirty="0" err="1"/>
              <a:t>eles</a:t>
            </a:r>
            <a:r>
              <a:rPr dirty="0"/>
              <a:t> no passado </a:t>
            </a:r>
            <a:r>
              <a:rPr dirty="0" err="1"/>
              <a:t>não</a:t>
            </a:r>
            <a:r>
              <a:rPr dirty="0"/>
              <a:t> </a:t>
            </a:r>
            <a:r>
              <a:rPr dirty="0" err="1"/>
              <a:t>foi</a:t>
            </a:r>
            <a:r>
              <a:rPr dirty="0"/>
              <a:t> </a:t>
            </a:r>
            <a:r>
              <a:rPr dirty="0" err="1"/>
              <a:t>positiva</a:t>
            </a:r>
            <a:r>
              <a:rPr dirty="0"/>
              <a:t>. O </a:t>
            </a:r>
            <a:r>
              <a:rPr dirty="0" err="1"/>
              <a:t>médico</a:t>
            </a:r>
            <a:r>
              <a:rPr dirty="0"/>
              <a:t> </a:t>
            </a:r>
            <a:r>
              <a:rPr dirty="0" err="1"/>
              <a:t>diz</a:t>
            </a:r>
            <a:r>
              <a:rPr dirty="0"/>
              <a:t> que </a:t>
            </a:r>
            <a:r>
              <a:rPr dirty="0" err="1"/>
              <a:t>existem</a:t>
            </a:r>
            <a:r>
              <a:rPr dirty="0"/>
              <a:t> </a:t>
            </a:r>
            <a:r>
              <a:rPr dirty="0" err="1"/>
              <a:t>diferentes</a:t>
            </a:r>
            <a:r>
              <a:rPr dirty="0"/>
              <a:t> </a:t>
            </a:r>
            <a:r>
              <a:rPr dirty="0" err="1"/>
              <a:t>tipos</a:t>
            </a:r>
            <a:r>
              <a:rPr dirty="0"/>
              <a:t> de </a:t>
            </a:r>
            <a:r>
              <a:rPr dirty="0" err="1"/>
              <a:t>medicação</a:t>
            </a:r>
            <a:r>
              <a:rPr dirty="0"/>
              <a:t> que </a:t>
            </a:r>
            <a:r>
              <a:rPr dirty="0" err="1"/>
              <a:t>ela</a:t>
            </a:r>
            <a:r>
              <a:rPr dirty="0"/>
              <a:t> </a:t>
            </a:r>
            <a:r>
              <a:rPr dirty="0" err="1"/>
              <a:t>poderia</a:t>
            </a:r>
            <a:r>
              <a:rPr dirty="0"/>
              <a:t> </a:t>
            </a:r>
            <a:r>
              <a:rPr dirty="0" err="1"/>
              <a:t>tentar</a:t>
            </a:r>
            <a:r>
              <a:rPr dirty="0"/>
              <a:t>. Ela </a:t>
            </a:r>
            <a:r>
              <a:rPr dirty="0" err="1"/>
              <a:t>também</a:t>
            </a:r>
            <a:r>
              <a:rPr dirty="0"/>
              <a:t> </a:t>
            </a:r>
            <a:r>
              <a:rPr dirty="0" err="1"/>
              <a:t>explica</a:t>
            </a:r>
            <a:r>
              <a:rPr dirty="0"/>
              <a:t> que </a:t>
            </a:r>
            <a:r>
              <a:rPr dirty="0" err="1"/>
              <a:t>existem</a:t>
            </a:r>
            <a:r>
              <a:rPr dirty="0"/>
              <a:t> </a:t>
            </a:r>
            <a:r>
              <a:rPr dirty="0" err="1"/>
              <a:t>alternativas</a:t>
            </a:r>
            <a:r>
              <a:rPr dirty="0"/>
              <a:t> </a:t>
            </a:r>
            <a:r>
              <a:rPr dirty="0" err="1"/>
              <a:t>aos</a:t>
            </a:r>
            <a:r>
              <a:rPr dirty="0"/>
              <a:t> </a:t>
            </a:r>
            <a:r>
              <a:rPr dirty="0" err="1"/>
              <a:t>tratamentos</a:t>
            </a:r>
            <a:r>
              <a:rPr dirty="0"/>
              <a:t> </a:t>
            </a:r>
            <a:r>
              <a:rPr dirty="0" err="1"/>
              <a:t>medicamentosos</a:t>
            </a:r>
            <a:r>
              <a:rPr dirty="0"/>
              <a:t>, </a:t>
            </a:r>
            <a:r>
              <a:rPr dirty="0" err="1"/>
              <a:t>como</a:t>
            </a:r>
            <a:r>
              <a:rPr dirty="0"/>
              <a:t> </a:t>
            </a:r>
            <a:r>
              <a:rPr dirty="0" err="1"/>
              <a:t>psicoterapia</a:t>
            </a:r>
            <a:r>
              <a:rPr dirty="0"/>
              <a:t> individual, </a:t>
            </a:r>
            <a:r>
              <a:rPr dirty="0" err="1"/>
              <a:t>terapia</a:t>
            </a:r>
            <a:r>
              <a:rPr dirty="0"/>
              <a:t> de </a:t>
            </a:r>
            <a:r>
              <a:rPr dirty="0" err="1"/>
              <a:t>grupo</a:t>
            </a:r>
            <a:r>
              <a:rPr dirty="0"/>
              <a:t> </a:t>
            </a:r>
            <a:r>
              <a:rPr dirty="0" err="1"/>
              <a:t>ou</a:t>
            </a:r>
            <a:r>
              <a:rPr dirty="0"/>
              <a:t> </a:t>
            </a:r>
            <a:r>
              <a:rPr dirty="0" err="1"/>
              <a:t>sessões</a:t>
            </a:r>
            <a:r>
              <a:rPr dirty="0"/>
              <a:t> de </a:t>
            </a:r>
            <a:r>
              <a:rPr dirty="0" err="1"/>
              <a:t>aconselhamento</a:t>
            </a:r>
            <a:r>
              <a:rPr dirty="0"/>
              <a:t> que </a:t>
            </a:r>
            <a:r>
              <a:rPr dirty="0" err="1"/>
              <a:t>podem</a:t>
            </a:r>
            <a:r>
              <a:rPr dirty="0"/>
              <a:t> ser </a:t>
            </a:r>
            <a:r>
              <a:rPr dirty="0" err="1"/>
              <a:t>úteis</a:t>
            </a:r>
            <a:r>
              <a:rPr dirty="0"/>
              <a:t> para </a:t>
            </a:r>
            <a:r>
              <a:rPr lang="pt-BR" dirty="0"/>
              <a:t>Suzana</a:t>
            </a:r>
            <a:r>
              <a:rPr dirty="0"/>
              <a:t>. Ela </a:t>
            </a:r>
            <a:r>
              <a:rPr dirty="0" err="1"/>
              <a:t>também</a:t>
            </a:r>
            <a:r>
              <a:rPr dirty="0"/>
              <a:t> </a:t>
            </a:r>
            <a:r>
              <a:rPr dirty="0" err="1"/>
              <a:t>sugere</a:t>
            </a:r>
            <a:r>
              <a:rPr dirty="0"/>
              <a:t> que </a:t>
            </a:r>
            <a:r>
              <a:rPr lang="pt-BR" dirty="0"/>
              <a:t>Suzana</a:t>
            </a:r>
            <a:r>
              <a:rPr dirty="0"/>
              <a:t> </a:t>
            </a:r>
            <a:r>
              <a:rPr dirty="0" err="1"/>
              <a:t>possa</a:t>
            </a:r>
            <a:r>
              <a:rPr dirty="0"/>
              <a:t> </a:t>
            </a:r>
            <a:r>
              <a:rPr dirty="0" err="1"/>
              <a:t>explorar</a:t>
            </a:r>
            <a:r>
              <a:rPr dirty="0"/>
              <a:t> e se </a:t>
            </a:r>
            <a:r>
              <a:rPr dirty="0" err="1"/>
              <a:t>envolver</a:t>
            </a:r>
            <a:r>
              <a:rPr dirty="0"/>
              <a:t> </a:t>
            </a:r>
            <a:r>
              <a:rPr dirty="0" err="1"/>
              <a:t>em</a:t>
            </a:r>
            <a:r>
              <a:rPr dirty="0"/>
              <a:t> </a:t>
            </a:r>
            <a:r>
              <a:rPr dirty="0" err="1"/>
              <a:t>atividades</a:t>
            </a:r>
            <a:r>
              <a:rPr dirty="0"/>
              <a:t> </a:t>
            </a:r>
            <a:r>
              <a:rPr dirty="0" err="1"/>
              <a:t>disponíveis</a:t>
            </a:r>
            <a:r>
              <a:rPr dirty="0"/>
              <a:t> </a:t>
            </a:r>
            <a:r>
              <a:rPr dirty="0" err="1"/>
              <a:t>na</a:t>
            </a:r>
            <a:r>
              <a:rPr dirty="0"/>
              <a:t> </a:t>
            </a:r>
            <a:r>
              <a:rPr dirty="0" err="1"/>
              <a:t>comunidade</a:t>
            </a:r>
            <a:r>
              <a:rPr dirty="0"/>
              <a:t> que </a:t>
            </a:r>
            <a:r>
              <a:rPr dirty="0" err="1"/>
              <a:t>possam</a:t>
            </a:r>
            <a:r>
              <a:rPr dirty="0"/>
              <a:t> </a:t>
            </a:r>
            <a:r>
              <a:rPr dirty="0" err="1"/>
              <a:t>fazê</a:t>
            </a:r>
            <a:r>
              <a:rPr dirty="0"/>
              <a:t>-la se </a:t>
            </a:r>
            <a:r>
              <a:rPr dirty="0" err="1"/>
              <a:t>sentir</a:t>
            </a:r>
            <a:r>
              <a:rPr dirty="0"/>
              <a:t> </a:t>
            </a:r>
            <a:r>
              <a:rPr dirty="0" err="1"/>
              <a:t>melhor</a:t>
            </a:r>
            <a:r>
              <a:rPr dirty="0"/>
              <a:t>, </a:t>
            </a:r>
            <a:r>
              <a:rPr dirty="0" err="1"/>
              <a:t>como</a:t>
            </a:r>
            <a:r>
              <a:rPr dirty="0"/>
              <a:t> aulas de </a:t>
            </a:r>
            <a:r>
              <a:rPr dirty="0" err="1"/>
              <a:t>ioga</a:t>
            </a:r>
            <a:r>
              <a:rPr dirty="0"/>
              <a:t> de </a:t>
            </a:r>
            <a:r>
              <a:rPr dirty="0" err="1"/>
              <a:t>relaxamento</a:t>
            </a:r>
            <a:r>
              <a:rPr dirty="0"/>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a:t>Ela se </a:t>
            </a:r>
            <a:r>
              <a:rPr dirty="0" err="1"/>
              <a:t>oferece</a:t>
            </a:r>
            <a:r>
              <a:rPr dirty="0"/>
              <a:t> para </a:t>
            </a:r>
            <a:r>
              <a:rPr dirty="0" err="1"/>
              <a:t>agendar</a:t>
            </a:r>
            <a:r>
              <a:rPr dirty="0"/>
              <a:t> </a:t>
            </a:r>
            <a:r>
              <a:rPr dirty="0" err="1"/>
              <a:t>uma</a:t>
            </a:r>
            <a:r>
              <a:rPr dirty="0"/>
              <a:t> consulta com o </a:t>
            </a:r>
            <a:r>
              <a:rPr dirty="0" err="1"/>
              <a:t>psiquiatra</a:t>
            </a:r>
            <a:r>
              <a:rPr dirty="0"/>
              <a:t>, o </a:t>
            </a:r>
            <a:r>
              <a:rPr dirty="0" err="1"/>
              <a:t>assistente</a:t>
            </a:r>
            <a:r>
              <a:rPr dirty="0"/>
              <a:t> social, o </a:t>
            </a:r>
            <a:r>
              <a:rPr dirty="0" err="1"/>
              <a:t>psicólogo</a:t>
            </a:r>
            <a:r>
              <a:rPr dirty="0"/>
              <a:t> e o </a:t>
            </a:r>
            <a:r>
              <a:rPr dirty="0" err="1"/>
              <a:t>terapeuta</a:t>
            </a:r>
            <a:r>
              <a:rPr dirty="0"/>
              <a:t> </a:t>
            </a:r>
            <a:r>
              <a:rPr dirty="0" err="1"/>
              <a:t>ocupacional</a:t>
            </a:r>
            <a:r>
              <a:rPr dirty="0"/>
              <a:t> para </a:t>
            </a:r>
            <a:r>
              <a:rPr dirty="0" err="1"/>
              <a:t>discutir</a:t>
            </a:r>
            <a:r>
              <a:rPr dirty="0"/>
              <a:t> as </a:t>
            </a:r>
            <a:r>
              <a:rPr dirty="0" err="1"/>
              <a:t>diferentes</a:t>
            </a:r>
            <a:r>
              <a:rPr dirty="0"/>
              <a:t> </a:t>
            </a:r>
            <a:r>
              <a:rPr dirty="0" err="1"/>
              <a:t>opções</a:t>
            </a:r>
            <a:r>
              <a:rPr dirty="0"/>
              <a:t>. Ela </a:t>
            </a:r>
            <a:r>
              <a:rPr dirty="0" err="1"/>
              <a:t>pergunta</a:t>
            </a:r>
            <a:r>
              <a:rPr dirty="0"/>
              <a:t> a </a:t>
            </a:r>
            <a:r>
              <a:rPr lang="pt-BR" dirty="0"/>
              <a:t>Suzana</a:t>
            </a:r>
            <a:r>
              <a:rPr dirty="0"/>
              <a:t> se </a:t>
            </a:r>
            <a:r>
              <a:rPr dirty="0" err="1"/>
              <a:t>ela</a:t>
            </a:r>
            <a:r>
              <a:rPr dirty="0"/>
              <a:t> </a:t>
            </a:r>
            <a:r>
              <a:rPr dirty="0" err="1"/>
              <a:t>preferiria</a:t>
            </a:r>
            <a:r>
              <a:rPr dirty="0"/>
              <a:t> </a:t>
            </a:r>
            <a:r>
              <a:rPr dirty="0" err="1"/>
              <a:t>ter</a:t>
            </a:r>
            <a:r>
              <a:rPr dirty="0"/>
              <a:t> </a:t>
            </a:r>
            <a:r>
              <a:rPr dirty="0" err="1"/>
              <a:t>uma</a:t>
            </a:r>
            <a:r>
              <a:rPr dirty="0"/>
              <a:t> breve </a:t>
            </a:r>
            <a:r>
              <a:rPr dirty="0" err="1"/>
              <a:t>estadia</a:t>
            </a:r>
            <a:r>
              <a:rPr dirty="0"/>
              <a:t> </a:t>
            </a:r>
            <a:r>
              <a:rPr dirty="0" err="1"/>
              <a:t>na</a:t>
            </a:r>
            <a:r>
              <a:rPr dirty="0"/>
              <a:t> </a:t>
            </a:r>
            <a:r>
              <a:rPr dirty="0" err="1"/>
              <a:t>unidade</a:t>
            </a:r>
            <a:r>
              <a:rPr dirty="0"/>
              <a:t> de </a:t>
            </a:r>
            <a:r>
              <a:rPr dirty="0" err="1"/>
              <a:t>saúde</a:t>
            </a:r>
            <a:r>
              <a:rPr dirty="0"/>
              <a:t> mental </a:t>
            </a:r>
            <a:r>
              <a:rPr dirty="0" err="1"/>
              <a:t>ou</a:t>
            </a:r>
            <a:r>
              <a:rPr dirty="0"/>
              <a:t> </a:t>
            </a:r>
            <a:r>
              <a:rPr dirty="0" err="1"/>
              <a:t>ir</a:t>
            </a:r>
            <a:r>
              <a:rPr dirty="0"/>
              <a:t> para casa e </a:t>
            </a:r>
            <a:r>
              <a:rPr dirty="0" err="1"/>
              <a:t>receber</a:t>
            </a:r>
            <a:r>
              <a:rPr dirty="0"/>
              <a:t> </a:t>
            </a:r>
            <a:r>
              <a:rPr dirty="0" err="1"/>
              <a:t>apoio</a:t>
            </a:r>
            <a:r>
              <a:rPr dirty="0"/>
              <a:t> </a:t>
            </a:r>
            <a:r>
              <a:rPr dirty="0" err="1"/>
              <a:t>lá</a:t>
            </a:r>
            <a:r>
              <a:rPr dirty="0"/>
              <a:t>. Ela </a:t>
            </a:r>
            <a:r>
              <a:rPr dirty="0" err="1"/>
              <a:t>também</a:t>
            </a:r>
            <a:r>
              <a:rPr dirty="0"/>
              <a:t> </a:t>
            </a:r>
            <a:r>
              <a:rPr dirty="0" err="1"/>
              <a:t>pergunta</a:t>
            </a:r>
            <a:r>
              <a:rPr dirty="0"/>
              <a:t> se </a:t>
            </a:r>
            <a:r>
              <a:rPr dirty="0" err="1"/>
              <a:t>há</a:t>
            </a:r>
            <a:r>
              <a:rPr dirty="0"/>
              <a:t> </a:t>
            </a:r>
            <a:r>
              <a:rPr dirty="0" err="1"/>
              <a:t>pessoas</a:t>
            </a:r>
            <a:r>
              <a:rPr dirty="0"/>
              <a:t> </a:t>
            </a:r>
            <a:r>
              <a:rPr dirty="0" err="1"/>
              <a:t>em</a:t>
            </a:r>
            <a:r>
              <a:rPr dirty="0"/>
              <a:t> </a:t>
            </a:r>
            <a:r>
              <a:rPr dirty="0" err="1"/>
              <a:t>quem</a:t>
            </a:r>
            <a:r>
              <a:rPr dirty="0"/>
              <a:t> </a:t>
            </a:r>
            <a:r>
              <a:rPr lang="pt-BR" dirty="0"/>
              <a:t>Suzana</a:t>
            </a:r>
            <a:r>
              <a:rPr dirty="0"/>
              <a:t> </a:t>
            </a:r>
            <a:r>
              <a:rPr dirty="0" err="1"/>
              <a:t>confia</a:t>
            </a:r>
            <a:r>
              <a:rPr dirty="0"/>
              <a:t> e com </a:t>
            </a:r>
            <a:r>
              <a:rPr dirty="0" err="1"/>
              <a:t>quem</a:t>
            </a:r>
            <a:r>
              <a:rPr dirty="0"/>
              <a:t> </a:t>
            </a:r>
            <a:r>
              <a:rPr dirty="0" err="1"/>
              <a:t>ela</a:t>
            </a:r>
            <a:r>
              <a:rPr dirty="0"/>
              <a:t> </a:t>
            </a:r>
            <a:r>
              <a:rPr dirty="0" err="1"/>
              <a:t>gostaria</a:t>
            </a:r>
            <a:r>
              <a:rPr dirty="0"/>
              <a:t> de </a:t>
            </a:r>
            <a:r>
              <a:rPr dirty="0" err="1"/>
              <a:t>entrar</a:t>
            </a:r>
            <a:r>
              <a:rPr dirty="0"/>
              <a:t> </a:t>
            </a:r>
            <a:r>
              <a:rPr dirty="0" err="1"/>
              <a:t>em</a:t>
            </a:r>
            <a:r>
              <a:rPr dirty="0"/>
              <a:t> </a:t>
            </a:r>
            <a:r>
              <a:rPr dirty="0" err="1"/>
              <a:t>contato</a:t>
            </a:r>
            <a:r>
              <a:rPr dirty="0"/>
              <a:t> para </a:t>
            </a:r>
            <a:r>
              <a:rPr dirty="0" err="1"/>
              <a:t>apoiá</a:t>
            </a:r>
            <a:r>
              <a:rPr dirty="0"/>
              <a:t>-la.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lang="pt-BR" dirty="0"/>
              <a:t>Suzana</a:t>
            </a:r>
            <a:r>
              <a:rPr dirty="0"/>
              <a:t> </a:t>
            </a:r>
            <a:r>
              <a:rPr dirty="0" err="1"/>
              <a:t>conhece</a:t>
            </a:r>
            <a:r>
              <a:rPr dirty="0"/>
              <a:t> e </a:t>
            </a:r>
            <a:r>
              <a:rPr dirty="0" err="1"/>
              <a:t>valoriza</a:t>
            </a:r>
            <a:r>
              <a:rPr dirty="0"/>
              <a:t> </a:t>
            </a:r>
            <a:r>
              <a:rPr dirty="0" err="1"/>
              <a:t>uma</a:t>
            </a:r>
            <a:r>
              <a:rPr dirty="0"/>
              <a:t> boa amiga dela que </a:t>
            </a:r>
            <a:r>
              <a:rPr dirty="0" err="1"/>
              <a:t>teve</a:t>
            </a:r>
            <a:r>
              <a:rPr dirty="0"/>
              <a:t> </a:t>
            </a:r>
            <a:r>
              <a:rPr dirty="0" err="1"/>
              <a:t>experiências</a:t>
            </a:r>
            <a:r>
              <a:rPr dirty="0"/>
              <a:t> </a:t>
            </a:r>
            <a:r>
              <a:rPr dirty="0" err="1"/>
              <a:t>semelhantes</a:t>
            </a:r>
            <a:r>
              <a:rPr dirty="0"/>
              <a:t> com a </a:t>
            </a:r>
            <a:r>
              <a:rPr dirty="0" err="1"/>
              <a:t>depressão</a:t>
            </a:r>
            <a:r>
              <a:rPr dirty="0"/>
              <a:t>, com </a:t>
            </a:r>
            <a:r>
              <a:rPr dirty="0" err="1"/>
              <a:t>quem</a:t>
            </a:r>
            <a:r>
              <a:rPr dirty="0"/>
              <a:t> </a:t>
            </a:r>
            <a:r>
              <a:rPr dirty="0" err="1"/>
              <a:t>ela</a:t>
            </a:r>
            <a:r>
              <a:rPr dirty="0"/>
              <a:t> </a:t>
            </a:r>
            <a:r>
              <a:rPr dirty="0" err="1"/>
              <a:t>tem</a:t>
            </a:r>
            <a:r>
              <a:rPr dirty="0"/>
              <a:t> passado </a:t>
            </a:r>
            <a:r>
              <a:rPr dirty="0" err="1"/>
              <a:t>algum</a:t>
            </a:r>
            <a:r>
              <a:rPr dirty="0"/>
              <a:t> tempo </a:t>
            </a:r>
            <a:r>
              <a:rPr dirty="0" err="1"/>
              <a:t>recentemente</a:t>
            </a:r>
            <a:r>
              <a:rPr dirty="0"/>
              <a:t>. Ela sente que </a:t>
            </a:r>
            <a:r>
              <a:rPr dirty="0" err="1"/>
              <a:t>sua</a:t>
            </a:r>
            <a:r>
              <a:rPr dirty="0"/>
              <a:t> amiga </a:t>
            </a:r>
            <a:r>
              <a:rPr dirty="0" err="1"/>
              <a:t>pode</a:t>
            </a:r>
            <a:r>
              <a:rPr dirty="0"/>
              <a:t> </a:t>
            </a:r>
            <a:r>
              <a:rPr dirty="0" err="1"/>
              <a:t>ajudá</a:t>
            </a:r>
            <a:r>
              <a:rPr dirty="0"/>
              <a:t>-la a </a:t>
            </a:r>
            <a:r>
              <a:rPr dirty="0" err="1"/>
              <a:t>avaliar</a:t>
            </a:r>
            <a:r>
              <a:rPr dirty="0"/>
              <a:t> </a:t>
            </a:r>
            <a:r>
              <a:rPr dirty="0" err="1"/>
              <a:t>os</a:t>
            </a:r>
            <a:r>
              <a:rPr dirty="0"/>
              <a:t> </a:t>
            </a:r>
            <a:r>
              <a:rPr dirty="0" err="1"/>
              <a:t>prós</a:t>
            </a:r>
            <a:r>
              <a:rPr dirty="0"/>
              <a:t> e contras de </a:t>
            </a:r>
            <a:r>
              <a:rPr dirty="0" err="1"/>
              <a:t>diferentes</a:t>
            </a:r>
            <a:r>
              <a:rPr dirty="0"/>
              <a:t> </a:t>
            </a:r>
            <a:r>
              <a:rPr dirty="0" err="1"/>
              <a:t>tratamentos</a:t>
            </a:r>
            <a:r>
              <a:rPr dirty="0"/>
              <a:t>, </a:t>
            </a:r>
            <a:r>
              <a:rPr dirty="0" err="1"/>
              <a:t>opções</a:t>
            </a:r>
            <a:r>
              <a:rPr dirty="0"/>
              <a:t> de </a:t>
            </a:r>
            <a:r>
              <a:rPr dirty="0" err="1"/>
              <a:t>cuidados</a:t>
            </a:r>
            <a:r>
              <a:rPr dirty="0"/>
              <a:t> e </a:t>
            </a:r>
            <a:r>
              <a:rPr dirty="0" err="1"/>
              <a:t>apoio</a:t>
            </a:r>
            <a:r>
              <a:rPr dirty="0"/>
              <a:t> e </a:t>
            </a:r>
            <a:r>
              <a:rPr dirty="0" err="1"/>
              <a:t>ajudá</a:t>
            </a:r>
            <a:r>
              <a:rPr dirty="0"/>
              <a:t>-la a </a:t>
            </a:r>
            <a:r>
              <a:rPr dirty="0" err="1"/>
              <a:t>tomar</a:t>
            </a:r>
            <a:r>
              <a:rPr dirty="0"/>
              <a:t> </a:t>
            </a:r>
            <a:r>
              <a:rPr dirty="0" err="1"/>
              <a:t>uma</a:t>
            </a:r>
            <a:r>
              <a:rPr dirty="0"/>
              <a:t> </a:t>
            </a:r>
            <a:r>
              <a:rPr dirty="0" err="1"/>
              <a:t>decisão</a:t>
            </a:r>
            <a:r>
              <a:rPr dirty="0"/>
              <a:t>. O </a:t>
            </a:r>
            <a:r>
              <a:rPr dirty="0" err="1"/>
              <a:t>médico</a:t>
            </a:r>
            <a:r>
              <a:rPr dirty="0"/>
              <a:t> </a:t>
            </a:r>
            <a:r>
              <a:rPr dirty="0" err="1"/>
              <a:t>diz</a:t>
            </a:r>
            <a:r>
              <a:rPr dirty="0"/>
              <a:t> que </a:t>
            </a:r>
            <a:r>
              <a:rPr lang="pt-BR" dirty="0"/>
              <a:t>Suzana</a:t>
            </a:r>
            <a:r>
              <a:rPr dirty="0"/>
              <a:t> </a:t>
            </a:r>
            <a:r>
              <a:rPr dirty="0" err="1"/>
              <a:t>poderia</a:t>
            </a:r>
            <a:r>
              <a:rPr dirty="0"/>
              <a:t> </a:t>
            </a:r>
            <a:r>
              <a:rPr dirty="0" err="1"/>
              <a:t>nomeá</a:t>
            </a:r>
            <a:r>
              <a:rPr dirty="0"/>
              <a:t>-la </a:t>
            </a:r>
            <a:r>
              <a:rPr dirty="0" err="1"/>
              <a:t>como</a:t>
            </a:r>
            <a:r>
              <a:rPr dirty="0"/>
              <a:t> </a:t>
            </a:r>
            <a:r>
              <a:rPr dirty="0" err="1"/>
              <a:t>apoiadora</a:t>
            </a:r>
            <a:r>
              <a:rPr dirty="0"/>
              <a:t> e </a:t>
            </a:r>
            <a:r>
              <a:rPr dirty="0" err="1"/>
              <a:t>envolvê</a:t>
            </a:r>
            <a:r>
              <a:rPr dirty="0"/>
              <a:t>-la </a:t>
            </a:r>
            <a:r>
              <a:rPr dirty="0" err="1"/>
              <a:t>na</a:t>
            </a:r>
            <a:r>
              <a:rPr dirty="0"/>
              <a:t> </a:t>
            </a:r>
            <a:r>
              <a:rPr dirty="0" err="1"/>
              <a:t>formulação</a:t>
            </a:r>
            <a:r>
              <a:rPr dirty="0"/>
              <a:t> de </a:t>
            </a:r>
            <a:r>
              <a:rPr dirty="0" err="1"/>
              <a:t>seu</a:t>
            </a:r>
            <a:r>
              <a:rPr dirty="0"/>
              <a:t> plano de </a:t>
            </a:r>
            <a:r>
              <a:rPr dirty="0" err="1"/>
              <a:t>recuperação</a:t>
            </a:r>
            <a:r>
              <a:rPr dirty="0"/>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lang="pt-BR" dirty="0"/>
              <a:t>Suzana</a:t>
            </a:r>
            <a:r>
              <a:rPr dirty="0"/>
              <a:t> agora se sente </a:t>
            </a:r>
            <a:r>
              <a:rPr dirty="0" err="1"/>
              <a:t>mais</a:t>
            </a:r>
            <a:r>
              <a:rPr dirty="0"/>
              <a:t> </a:t>
            </a:r>
            <a:r>
              <a:rPr dirty="0" err="1"/>
              <a:t>confortável</a:t>
            </a:r>
            <a:r>
              <a:rPr dirty="0"/>
              <a:t> com o </a:t>
            </a:r>
            <a:r>
              <a:rPr dirty="0" err="1"/>
              <a:t>médico</a:t>
            </a:r>
            <a:r>
              <a:rPr dirty="0"/>
              <a:t> e com o </a:t>
            </a:r>
            <a:r>
              <a:rPr dirty="0" err="1"/>
              <a:t>apoio</a:t>
            </a:r>
            <a:r>
              <a:rPr dirty="0"/>
              <a:t> que </a:t>
            </a:r>
            <a:r>
              <a:rPr dirty="0" err="1"/>
              <a:t>receberá</a:t>
            </a:r>
            <a:r>
              <a:rPr dirty="0"/>
              <a:t>. Ela se </a:t>
            </a:r>
            <a:r>
              <a:rPr dirty="0" err="1"/>
              <a:t>abre</a:t>
            </a:r>
            <a:r>
              <a:rPr dirty="0"/>
              <a:t> para o </a:t>
            </a:r>
            <a:r>
              <a:rPr dirty="0" err="1"/>
              <a:t>médico</a:t>
            </a:r>
            <a:r>
              <a:rPr dirty="0"/>
              <a:t> que as </a:t>
            </a:r>
            <a:r>
              <a:rPr dirty="0" err="1"/>
              <a:t>coisas</a:t>
            </a:r>
            <a:r>
              <a:rPr dirty="0"/>
              <a:t> </a:t>
            </a:r>
            <a:r>
              <a:rPr dirty="0" err="1"/>
              <a:t>estão</a:t>
            </a:r>
            <a:r>
              <a:rPr dirty="0"/>
              <a:t> </a:t>
            </a:r>
            <a:r>
              <a:rPr dirty="0" err="1"/>
              <a:t>realmente</a:t>
            </a:r>
            <a:r>
              <a:rPr dirty="0"/>
              <a:t> </a:t>
            </a:r>
            <a:r>
              <a:rPr dirty="0" err="1"/>
              <a:t>difíceis</a:t>
            </a:r>
            <a:r>
              <a:rPr dirty="0"/>
              <a:t> para </a:t>
            </a:r>
            <a:r>
              <a:rPr dirty="0" err="1"/>
              <a:t>ela</a:t>
            </a:r>
            <a:r>
              <a:rPr dirty="0"/>
              <a:t> </a:t>
            </a:r>
            <a:r>
              <a:rPr dirty="0" err="1"/>
              <a:t>em</a:t>
            </a:r>
            <a:r>
              <a:rPr dirty="0"/>
              <a:t> casa e que </a:t>
            </a:r>
            <a:r>
              <a:rPr dirty="0" err="1"/>
              <a:t>seu</a:t>
            </a:r>
            <a:r>
              <a:rPr dirty="0"/>
              <a:t> </a:t>
            </a:r>
            <a:r>
              <a:rPr dirty="0" err="1"/>
              <a:t>marido</a:t>
            </a:r>
            <a:r>
              <a:rPr dirty="0"/>
              <a:t> </a:t>
            </a:r>
            <a:r>
              <a:rPr dirty="0" err="1"/>
              <a:t>é</a:t>
            </a:r>
            <a:r>
              <a:rPr dirty="0"/>
              <a:t> </a:t>
            </a:r>
            <a:r>
              <a:rPr dirty="0" err="1"/>
              <a:t>abusivo</a:t>
            </a:r>
            <a:r>
              <a:rPr dirty="0"/>
              <a:t>. O </a:t>
            </a:r>
            <a:r>
              <a:rPr dirty="0" err="1"/>
              <a:t>médico</a:t>
            </a:r>
            <a:r>
              <a:rPr dirty="0"/>
              <a:t> </a:t>
            </a:r>
            <a:r>
              <a:rPr dirty="0" err="1"/>
              <a:t>diz</a:t>
            </a:r>
            <a:r>
              <a:rPr dirty="0"/>
              <a:t> que </a:t>
            </a:r>
            <a:r>
              <a:rPr dirty="0" err="1"/>
              <a:t>há</a:t>
            </a:r>
            <a:r>
              <a:rPr dirty="0"/>
              <a:t> </a:t>
            </a:r>
            <a:r>
              <a:rPr dirty="0" err="1"/>
              <a:t>uma</a:t>
            </a:r>
            <a:r>
              <a:rPr dirty="0"/>
              <a:t> ONG </a:t>
            </a:r>
            <a:r>
              <a:rPr dirty="0" err="1"/>
              <a:t>muito</a:t>
            </a:r>
            <a:r>
              <a:rPr dirty="0"/>
              <a:t> boa que </a:t>
            </a:r>
            <a:r>
              <a:rPr dirty="0" err="1"/>
              <a:t>apoia</a:t>
            </a:r>
            <a:r>
              <a:rPr dirty="0"/>
              <a:t> as </a:t>
            </a:r>
            <a:r>
              <a:rPr dirty="0" err="1"/>
              <a:t>mulheres</a:t>
            </a:r>
            <a:r>
              <a:rPr dirty="0"/>
              <a:t> </a:t>
            </a:r>
            <a:r>
              <a:rPr dirty="0" err="1"/>
              <a:t>em</a:t>
            </a:r>
            <a:r>
              <a:rPr dirty="0"/>
              <a:t> </a:t>
            </a:r>
            <a:r>
              <a:rPr dirty="0" err="1"/>
              <a:t>sua</a:t>
            </a:r>
            <a:r>
              <a:rPr dirty="0"/>
              <a:t> </a:t>
            </a:r>
            <a:r>
              <a:rPr dirty="0" err="1"/>
              <a:t>situação</a:t>
            </a:r>
            <a:r>
              <a:rPr dirty="0"/>
              <a:t> e </a:t>
            </a:r>
            <a:r>
              <a:rPr dirty="0" err="1"/>
              <a:t>abriga</a:t>
            </a:r>
            <a:r>
              <a:rPr dirty="0"/>
              <a:t> as </a:t>
            </a:r>
            <a:r>
              <a:rPr dirty="0" err="1"/>
              <a:t>mulheres</a:t>
            </a:r>
            <a:r>
              <a:rPr dirty="0"/>
              <a:t> que </a:t>
            </a:r>
            <a:r>
              <a:rPr dirty="0" err="1"/>
              <a:t>estão</a:t>
            </a:r>
            <a:r>
              <a:rPr dirty="0"/>
              <a:t> </a:t>
            </a:r>
            <a:r>
              <a:rPr dirty="0" err="1"/>
              <a:t>em</a:t>
            </a:r>
            <a:r>
              <a:rPr dirty="0"/>
              <a:t> </a:t>
            </a:r>
            <a:r>
              <a:rPr dirty="0" err="1"/>
              <a:t>perigo</a:t>
            </a:r>
            <a:r>
              <a:rPr dirty="0"/>
              <a:t>. Ela se </a:t>
            </a:r>
            <a:r>
              <a:rPr dirty="0" err="1"/>
              <a:t>oferece</a:t>
            </a:r>
            <a:r>
              <a:rPr dirty="0"/>
              <a:t> para </a:t>
            </a:r>
            <a:r>
              <a:rPr dirty="0" err="1"/>
              <a:t>dar</a:t>
            </a:r>
            <a:r>
              <a:rPr dirty="0"/>
              <a:t> a </a:t>
            </a:r>
            <a:r>
              <a:rPr dirty="0" err="1"/>
              <a:t>ela</a:t>
            </a:r>
            <a:r>
              <a:rPr dirty="0"/>
              <a:t> o </a:t>
            </a:r>
            <a:r>
              <a:rPr dirty="0" err="1"/>
              <a:t>contato</a:t>
            </a:r>
            <a:r>
              <a:rPr dirty="0"/>
              <a:t> da </a:t>
            </a:r>
            <a:r>
              <a:rPr dirty="0" err="1"/>
              <a:t>organização</a:t>
            </a:r>
            <a:r>
              <a:rPr dirty="0"/>
              <a:t>.</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a:t> </a:t>
            </a:r>
          </a:p>
          <a:p>
            <a:pPr algn="just">
              <a:defRPr sz="1100">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Ofereça</a:t>
            </a:r>
            <a:r>
              <a:rPr dirty="0"/>
              <a:t> </a:t>
            </a:r>
            <a:r>
              <a:rPr dirty="0" err="1"/>
              <a:t>aos</a:t>
            </a:r>
            <a:r>
              <a:rPr dirty="0"/>
              <a:t> </a:t>
            </a:r>
            <a:r>
              <a:rPr dirty="0" err="1"/>
              <a:t>participantes</a:t>
            </a:r>
            <a:r>
              <a:rPr dirty="0"/>
              <a:t> a </a:t>
            </a:r>
            <a:r>
              <a:rPr dirty="0" err="1"/>
              <a:t>oportunidade</a:t>
            </a:r>
            <a:r>
              <a:rPr dirty="0"/>
              <a:t> de </a:t>
            </a:r>
            <a:r>
              <a:rPr dirty="0" err="1"/>
              <a:t>comentar</a:t>
            </a:r>
            <a:r>
              <a:rPr dirty="0"/>
              <a:t> </a:t>
            </a:r>
            <a:r>
              <a:rPr dirty="0" err="1"/>
              <a:t>este</a:t>
            </a:r>
            <a:r>
              <a:rPr dirty="0"/>
              <a:t> </a:t>
            </a:r>
            <a:r>
              <a:rPr dirty="0" err="1"/>
              <a:t>cenário</a:t>
            </a:r>
            <a:r>
              <a:rPr dirty="0"/>
              <a:t> alternativo.</a:t>
            </a:r>
            <a:endParaRPr lang="en-CH" sz="11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9143154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b="1">
                <a:latin typeface="Calibri" panose="020F0502020204030204" pitchFamily="34" charset="0"/>
                <a:ea typeface="Times New Roman" panose="02020603050405020304" pitchFamily="18" charset="0"/>
                <a:cs typeface="Calibri" panose="020F0502020204030204" pitchFamily="34" charset="0"/>
              </a:defRPr>
            </a:pPr>
            <a:r>
              <a:rPr lang="pt-BR" dirty="0"/>
              <a:t>Tema</a:t>
            </a:r>
            <a:r>
              <a:rPr dirty="0"/>
              <a:t> 3: Tomada de </a:t>
            </a:r>
            <a:r>
              <a:rPr dirty="0" err="1"/>
              <a:t>decisão</a:t>
            </a:r>
            <a:r>
              <a:rPr dirty="0"/>
              <a:t> </a:t>
            </a:r>
            <a:r>
              <a:rPr dirty="0" err="1"/>
              <a:t>apoiada</a:t>
            </a:r>
            <a:r>
              <a:rPr dirty="0"/>
              <a:t> </a:t>
            </a:r>
            <a:r>
              <a:rPr dirty="0" err="1"/>
              <a:t>na</a:t>
            </a:r>
            <a:r>
              <a:rPr dirty="0"/>
              <a:t> </a:t>
            </a:r>
            <a:r>
              <a:rPr dirty="0" err="1"/>
              <a:t>prática</a:t>
            </a:r>
            <a:endParaRPr dirty="0"/>
          </a:p>
          <a:p>
            <a:pPr>
              <a:lnSpc>
                <a:spcPct val="115000"/>
              </a:lnSpc>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r>
              <a:rPr dirty="0"/>
              <a:t>Tempo para </a:t>
            </a:r>
            <a:r>
              <a:rPr dirty="0" err="1"/>
              <a:t>este</a:t>
            </a:r>
            <a:r>
              <a:rPr dirty="0"/>
              <a:t> </a:t>
            </a:r>
            <a:r>
              <a:rPr lang="pt-BR" dirty="0"/>
              <a:t>Tema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defRPr>
                <a:solidFill>
                  <a:srgbClr val="000000"/>
                </a:solidFill>
                <a:latin typeface="Calibri" panose="020F0502020204030204" pitchFamily="34" charset="0"/>
                <a:ea typeface="Times New Roman" panose="02020603050405020304" pitchFamily="18" charset="0"/>
                <a:cs typeface="Calibri" panose="020F0502020204030204" pitchFamily="34" charset="0"/>
              </a:defRPr>
            </a:pPr>
            <a:r>
              <a:rPr dirty="0" err="1"/>
              <a:t>Aproximadamente</a:t>
            </a:r>
            <a:r>
              <a:rPr dirty="0"/>
              <a:t> 1 hora e 10 </a:t>
            </a:r>
            <a:r>
              <a:rPr dirty="0" err="1"/>
              <a:t>minutos</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113</a:t>
            </a:fld>
            <a:endParaRPr lang="en-CH"/>
          </a:p>
        </p:txBody>
      </p:sp>
    </p:spTree>
    <p:extLst>
      <p:ext uri="{BB962C8B-B14F-4D97-AF65-F5344CB8AC3E}">
        <p14:creationId xmlns:p14="http://schemas.microsoft.com/office/powerpoint/2010/main" val="15054642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1243013"/>
            <a:ext cx="4329113" cy="2435225"/>
          </a:xfrm>
        </p:spPr>
      </p:sp>
      <p:sp>
        <p:nvSpPr>
          <p:cNvPr id="3" name="Notes Placeholder 2"/>
          <p:cNvSpPr>
            <a:spLocks noGrp="1"/>
          </p:cNvSpPr>
          <p:nvPr>
            <p:ph type="body" idx="1"/>
          </p:nvPr>
        </p:nvSpPr>
        <p:spPr>
          <a:xfrm>
            <a:off x="680879" y="3986393"/>
            <a:ext cx="5447030" cy="4711917"/>
          </a:xfrm>
        </p:spPr>
        <p:txBody>
          <a:bodyPr/>
          <a:lstStyle/>
          <a:p>
            <a:pPr>
              <a:spcAft>
                <a:spcPts val="600"/>
              </a:spcAft>
              <a:defRPr b="1" i="1">
                <a:latin typeface="Calibri" panose="020F0502020204030204" pitchFamily="34" charset="0"/>
                <a:ea typeface="SimSun" panose="02010600030101010101" pitchFamily="2" charset="-122"/>
                <a:cs typeface="Arial" panose="020B0604020202020204" pitchFamily="34" charset="0"/>
              </a:defRPr>
            </a:pPr>
            <a:r>
              <a:rPr dirty="0"/>
              <a:t>3.1: </a:t>
            </a:r>
            <a:r>
              <a:rPr dirty="0" err="1"/>
              <a:t>Cenários</a:t>
            </a:r>
            <a:r>
              <a:rPr dirty="0"/>
              <a:t> – </a:t>
            </a:r>
            <a:r>
              <a:rPr dirty="0" err="1"/>
              <a:t>Decidindo</a:t>
            </a:r>
            <a:r>
              <a:rPr dirty="0"/>
              <a:t> </a:t>
            </a:r>
            <a:r>
              <a:rPr dirty="0" err="1"/>
              <a:t>sobre</a:t>
            </a:r>
            <a:r>
              <a:rPr dirty="0"/>
              <a:t> </a:t>
            </a:r>
            <a:r>
              <a:rPr dirty="0" err="1"/>
              <a:t>apoiadores</a:t>
            </a:r>
            <a:r>
              <a:rPr dirty="0"/>
              <a:t> e </a:t>
            </a:r>
            <a:r>
              <a:rPr lang="pt-BR" dirty="0"/>
              <a:t>opções de apoio </a:t>
            </a:r>
            <a:r>
              <a:rPr dirty="0"/>
              <a:t>(30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sz="1200" kern="1200" dirty="0">
                <a:solidFill>
                  <a:schemeClr val="tx1"/>
                </a:solidFill>
                <a:effectLst/>
                <a:latin typeface="+mn-lt"/>
                <a:ea typeface="+mn-ea"/>
                <a:cs typeface="+mn-cs"/>
              </a:rPr>
              <a:t>Explique aos participantes que este é um cenário simples, não desafiador, projetado para explicar os conceitos de maneira clara. Incentive o grupo a se concentrar nas questões que estão sendo discutidas e a não se distrair com todas as complexidades que os participantes podem ter visto em sua experiência pessoal ou profissional. Cenários mais desafiadores serão apresentados em um exercício subsequente. </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b="1">
                <a:latin typeface="Calibri" panose="020F0502020204030204" pitchFamily="34" charset="0"/>
                <a:ea typeface="SimSun" panose="02010600030101010101" pitchFamily="2" charset="-122"/>
                <a:cs typeface="Calibri" panose="020F0502020204030204" pitchFamily="34" charset="0"/>
              </a:defRPr>
            </a:pPr>
            <a:r>
              <a:rPr dirty="0" err="1"/>
              <a:t>Exemplo</a:t>
            </a:r>
            <a:r>
              <a:rPr dirty="0"/>
              <a:t>: </a:t>
            </a:r>
            <a:r>
              <a:rPr lang="pt-BR" dirty="0"/>
              <a:t>Simone</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Leia o </a:t>
            </a:r>
            <a:r>
              <a:rPr dirty="0" err="1"/>
              <a:t>parágrafo</a:t>
            </a:r>
            <a:r>
              <a:rPr dirty="0"/>
              <a:t> </a:t>
            </a:r>
            <a:r>
              <a:rPr dirty="0" err="1"/>
              <a:t>abaixo</a:t>
            </a:r>
            <a:r>
              <a:rPr dirty="0"/>
              <a:t> para </a:t>
            </a:r>
            <a:r>
              <a:rPr dirty="0" err="1"/>
              <a:t>os</a:t>
            </a:r>
            <a:r>
              <a:rPr dirty="0"/>
              <a:t> </a:t>
            </a:r>
            <a:r>
              <a:rPr dirty="0" err="1"/>
              <a:t>participantes</a:t>
            </a:r>
            <a:r>
              <a:rPr dirty="0"/>
              <a:t>.</a:t>
            </a:r>
          </a:p>
          <a:p>
            <a:pPr algn="just"/>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114</a:t>
            </a:fld>
            <a:endParaRPr lang="en-CH"/>
          </a:p>
        </p:txBody>
      </p:sp>
      <p:pic>
        <p:nvPicPr>
          <p:cNvPr id="5" name="Picture 4">
            <a:extLst>
              <a:ext uri="{FF2B5EF4-FFF2-40B4-BE49-F238E27FC236}">
                <a16:creationId xmlns:a16="http://schemas.microsoft.com/office/drawing/2014/main" id="{D560A066-179C-403F-B566-07A6B4944A6A}"/>
              </a:ext>
            </a:extLst>
          </p:cNvPr>
          <p:cNvPicPr>
            <a:picLocks noChangeAspect="1"/>
          </p:cNvPicPr>
          <p:nvPr/>
        </p:nvPicPr>
        <p:blipFill>
          <a:blip r:embed="rId3"/>
          <a:stretch>
            <a:fillRect/>
          </a:stretch>
        </p:blipFill>
        <p:spPr>
          <a:xfrm>
            <a:off x="680879" y="5921490"/>
            <a:ext cx="5447030" cy="2292532"/>
          </a:xfrm>
          <a:prstGeom prst="rect">
            <a:avLst/>
          </a:prstGeom>
        </p:spPr>
      </p:pic>
    </p:spTree>
    <p:extLst>
      <p:ext uri="{BB962C8B-B14F-4D97-AF65-F5344CB8AC3E}">
        <p14:creationId xmlns:p14="http://schemas.microsoft.com/office/powerpoint/2010/main" val="16623692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1243013"/>
            <a:ext cx="5961062" cy="3354387"/>
          </a:xfrm>
        </p:spPr>
      </p:sp>
      <p:sp>
        <p:nvSpPr>
          <p:cNvPr id="3" name="Notes Placeholder 2"/>
          <p:cNvSpPr>
            <a:spLocks noGrp="1"/>
          </p:cNvSpPr>
          <p:nvPr>
            <p:ph type="body" idx="1"/>
          </p:nvPr>
        </p:nvSpPr>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Logo, indique ao grupo:</a:t>
            </a:r>
            <a:r>
              <a:rPr dirty="0"/>
              <a:t> </a:t>
            </a:r>
            <a:endParaRPr lang="pt-BR" dirty="0"/>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nSpc>
                <a:spcPct val="115000"/>
              </a:lnSpc>
              <a:spcBef>
                <a:spcPts val="0"/>
              </a:spcBef>
              <a:spcAft>
                <a:spcPts val="0"/>
              </a:spcAft>
              <a:buFont typeface="+mj-lt"/>
              <a:buAutoNum type="arabicPeriod"/>
              <a:defRPr>
                <a:latin typeface="Calibri" panose="020F0502020204030204" pitchFamily="34" charset="0"/>
                <a:ea typeface="SimSun" panose="02010600030101010101" pitchFamily="2" charset="-122"/>
                <a:cs typeface="Arial" panose="020B0604020202020204" pitchFamily="34" charset="0"/>
              </a:defRPr>
            </a:pPr>
            <a:r>
              <a:rPr lang="pt-BR" dirty="0"/>
              <a:t>Com base nesse contexto, quem você acha que deveria ser o principal apoiador de Simone?</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defRPr>
                <a:latin typeface="Calibri" panose="020F0502020204030204" pitchFamily="34" charset="0"/>
                <a:ea typeface="SimSun" panose="02010600030101010101" pitchFamily="2" charset="-122"/>
                <a:cs typeface="Arial" panose="020B0604020202020204" pitchFamily="34" charset="0"/>
              </a:defRPr>
            </a:pPr>
            <a:r>
              <a:rPr dirty="0"/>
              <a:t> </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Respostas possíveis: O marido ou os filhos porque são da família, ou os amigos porque ela é próxima deles. No entanto, pode ser que ela não se sinta confortável com nenhuma dessas soluções por muitos motivos emocionais e pessoais. Deve ficar claro após esta discussão que Simone é a pessoa que sabe o que é melhor para ela e ela deve ser perguntada sobre quem poderia fornecer apoio.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115</a:t>
            </a:fld>
            <a:endParaRPr lang="en-CH"/>
          </a:p>
        </p:txBody>
      </p:sp>
    </p:spTree>
    <p:extLst>
      <p:ext uri="{BB962C8B-B14F-4D97-AF65-F5344CB8AC3E}">
        <p14:creationId xmlns:p14="http://schemas.microsoft.com/office/powerpoint/2010/main" val="25373726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30300"/>
            <a:ext cx="2695575" cy="1517650"/>
          </a:xfrm>
        </p:spPr>
      </p:sp>
      <p:sp>
        <p:nvSpPr>
          <p:cNvPr id="3" name="Notes Placeholder 2"/>
          <p:cNvSpPr>
            <a:spLocks noGrp="1"/>
          </p:cNvSpPr>
          <p:nvPr>
            <p:ph type="body" idx="1"/>
          </p:nvPr>
        </p:nvSpPr>
        <p:spPr>
          <a:xfrm>
            <a:off x="680879" y="2920147"/>
            <a:ext cx="5708034" cy="6337340"/>
          </a:xfrm>
        </p:spPr>
        <p:txBody>
          <a:bodyPr/>
          <a:lstStyle/>
          <a:p>
            <a:r>
              <a:rPr lang="pt-BR" sz="1200" kern="1200" dirty="0">
                <a:solidFill>
                  <a:schemeClr val="tx1"/>
                </a:solidFill>
                <a:effectLst/>
                <a:latin typeface="+mn-lt"/>
                <a:ea typeface="+mn-ea"/>
                <a:cs typeface="+mn-cs"/>
              </a:rPr>
              <a:t>Uma vez que os participantes tenham tido a oportunidade de discutir a primeira pergunta, você pode perguntar: </a:t>
            </a:r>
          </a:p>
          <a:p>
            <a:pPr marL="171450" marR="0" lvl="0" indent="-171450">
              <a:lnSpc>
                <a:spcPct val="115000"/>
              </a:lnSpc>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rPr dirty="0"/>
              <a:t>De que </a:t>
            </a:r>
            <a:r>
              <a:rPr dirty="0" err="1"/>
              <a:t>tipo</a:t>
            </a:r>
            <a:r>
              <a:rPr dirty="0"/>
              <a:t> de </a:t>
            </a:r>
            <a:r>
              <a:rPr dirty="0" err="1"/>
              <a:t>suporte</a:t>
            </a:r>
            <a:r>
              <a:rPr dirty="0"/>
              <a:t> </a:t>
            </a:r>
            <a:r>
              <a:rPr dirty="0" err="1"/>
              <a:t>imediato</a:t>
            </a:r>
            <a:r>
              <a:rPr dirty="0"/>
              <a:t> e de </a:t>
            </a:r>
            <a:r>
              <a:rPr dirty="0" err="1"/>
              <a:t>longo</a:t>
            </a:r>
            <a:r>
              <a:rPr dirty="0"/>
              <a:t> </a:t>
            </a:r>
            <a:r>
              <a:rPr dirty="0" err="1"/>
              <a:t>prazo</a:t>
            </a:r>
            <a:r>
              <a:rPr dirty="0"/>
              <a:t> </a:t>
            </a:r>
            <a:r>
              <a:rPr lang="pt-BR" dirty="0"/>
              <a:t>Simone</a:t>
            </a:r>
            <a:r>
              <a:rPr dirty="0"/>
              <a:t> </a:t>
            </a:r>
            <a:r>
              <a:rPr dirty="0" err="1"/>
              <a:t>pode</a:t>
            </a:r>
            <a:r>
              <a:rPr dirty="0"/>
              <a:t> se </a:t>
            </a:r>
            <a:r>
              <a:rPr dirty="0" err="1"/>
              <a:t>beneficiar</a:t>
            </a:r>
            <a:r>
              <a:rPr dirty="0"/>
              <a:t> com base no </a:t>
            </a:r>
            <a:r>
              <a:rPr dirty="0" err="1"/>
              <a:t>cenário</a:t>
            </a:r>
            <a:r>
              <a:rPr dirty="0"/>
              <a:t> </a:t>
            </a:r>
            <a:r>
              <a:rPr dirty="0" err="1"/>
              <a:t>descrito</a:t>
            </a:r>
            <a:r>
              <a:rPr dirty="0"/>
              <a:t> </a:t>
            </a:r>
            <a:r>
              <a:rPr dirty="0" err="1"/>
              <a:t>acima</a:t>
            </a:r>
            <a:r>
              <a:rPr dirty="0"/>
              <a:t>. </a:t>
            </a:r>
          </a:p>
          <a:p>
            <a:pPr marL="171450" marR="0" lvl="0" indent="-171450">
              <a:lnSpc>
                <a:spcPct val="115000"/>
              </a:lnSpc>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as </a:t>
            </a:r>
            <a:r>
              <a:rPr dirty="0" err="1"/>
              <a:t>opções</a:t>
            </a:r>
            <a:r>
              <a:rPr dirty="0"/>
              <a:t> de </a:t>
            </a:r>
            <a:r>
              <a:rPr dirty="0" err="1"/>
              <a:t>como</a:t>
            </a:r>
            <a:r>
              <a:rPr dirty="0"/>
              <a:t> </a:t>
            </a:r>
            <a:r>
              <a:rPr dirty="0" err="1"/>
              <a:t>isso</a:t>
            </a:r>
            <a:r>
              <a:rPr dirty="0"/>
              <a:t> </a:t>
            </a:r>
            <a:r>
              <a:rPr dirty="0" err="1"/>
              <a:t>poderia</a:t>
            </a:r>
            <a:r>
              <a:rPr dirty="0"/>
              <a:t> ser </a:t>
            </a:r>
            <a:r>
              <a:rPr dirty="0" err="1"/>
              <a:t>fornecido</a:t>
            </a:r>
            <a:r>
              <a:rPr dirty="0"/>
              <a:t> e </a:t>
            </a:r>
            <a:r>
              <a:rPr dirty="0" err="1"/>
              <a:t>por</a:t>
            </a:r>
            <a:r>
              <a:rPr dirty="0"/>
              <a:t> </a:t>
            </a:r>
            <a:r>
              <a:rPr dirty="0" err="1"/>
              <a:t>quem</a:t>
            </a:r>
            <a:r>
              <a:rPr dirty="0"/>
              <a:t>? </a:t>
            </a:r>
          </a:p>
          <a:p>
            <a:pPr marL="171450" marR="0" lvl="0" indent="-171450">
              <a:lnSpc>
                <a:spcPct val="115000"/>
              </a:lnSpc>
              <a:spcBef>
                <a:spcPts val="0"/>
              </a:spcBef>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rPr dirty="0"/>
              <a:t> </a:t>
            </a:r>
            <a:r>
              <a:rPr dirty="0" err="1"/>
              <a:t>Descreva</a:t>
            </a:r>
            <a:r>
              <a:rPr dirty="0"/>
              <a:t> </a:t>
            </a:r>
            <a:r>
              <a:rPr dirty="0" err="1"/>
              <a:t>como</a:t>
            </a:r>
            <a:r>
              <a:rPr dirty="0"/>
              <a:t> </a:t>
            </a:r>
            <a:r>
              <a:rPr dirty="0" err="1"/>
              <a:t>você</a:t>
            </a:r>
            <a:r>
              <a:rPr dirty="0"/>
              <a:t> </a:t>
            </a:r>
            <a:r>
              <a:rPr dirty="0" err="1"/>
              <a:t>pode</a:t>
            </a:r>
            <a:r>
              <a:rPr dirty="0"/>
              <a:t> </a:t>
            </a:r>
            <a:r>
              <a:rPr dirty="0" err="1"/>
              <a:t>explorar</a:t>
            </a:r>
            <a:r>
              <a:rPr dirty="0"/>
              <a:t> as </a:t>
            </a:r>
            <a:r>
              <a:rPr dirty="0" err="1"/>
              <a:t>opções</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Deixe</a:t>
            </a:r>
            <a:r>
              <a:rPr dirty="0"/>
              <a:t> claro para </a:t>
            </a:r>
            <a:r>
              <a:rPr dirty="0" err="1"/>
              <a:t>os</a:t>
            </a:r>
            <a:r>
              <a:rPr dirty="0"/>
              <a:t> </a:t>
            </a:r>
            <a:r>
              <a:rPr dirty="0" err="1"/>
              <a:t>participantes</a:t>
            </a:r>
            <a:r>
              <a:rPr dirty="0"/>
              <a:t> que </a:t>
            </a:r>
            <a:r>
              <a:rPr dirty="0" err="1"/>
              <a:t>eles</a:t>
            </a:r>
            <a:r>
              <a:rPr dirty="0"/>
              <a:t> </a:t>
            </a:r>
            <a:r>
              <a:rPr dirty="0" err="1"/>
              <a:t>devem</a:t>
            </a:r>
            <a:r>
              <a:rPr dirty="0"/>
              <a:t> </a:t>
            </a:r>
            <a:r>
              <a:rPr dirty="0" err="1"/>
              <a:t>pensar</a:t>
            </a:r>
            <a:r>
              <a:rPr dirty="0"/>
              <a:t> </a:t>
            </a:r>
            <a:r>
              <a:rPr dirty="0" err="1"/>
              <a:t>em</a:t>
            </a:r>
            <a:r>
              <a:rPr dirty="0"/>
              <a:t> </a:t>
            </a:r>
            <a:r>
              <a:rPr dirty="0" err="1"/>
              <a:t>soluções</a:t>
            </a:r>
            <a:r>
              <a:rPr dirty="0"/>
              <a:t> que </a:t>
            </a:r>
            <a:r>
              <a:rPr dirty="0" err="1"/>
              <a:t>respeitem</a:t>
            </a:r>
            <a:r>
              <a:rPr dirty="0"/>
              <a:t> o </a:t>
            </a:r>
            <a:r>
              <a:rPr dirty="0" err="1"/>
              <a:t>direito</a:t>
            </a:r>
            <a:r>
              <a:rPr dirty="0"/>
              <a:t> de </a:t>
            </a:r>
            <a:r>
              <a:rPr lang="pt-BR" dirty="0"/>
              <a:t>Simone</a:t>
            </a:r>
            <a:r>
              <a:rPr dirty="0"/>
              <a:t> à </a:t>
            </a:r>
            <a:r>
              <a:rPr lang="pt-BR" dirty="0"/>
              <a:t>capacidade legal</a:t>
            </a:r>
            <a:r>
              <a:rPr dirty="0"/>
              <a:t>. </a:t>
            </a:r>
            <a:r>
              <a:rPr dirty="0" err="1"/>
              <a:t>Portanto</a:t>
            </a:r>
            <a:r>
              <a:rPr dirty="0"/>
              <a:t>, as </a:t>
            </a:r>
            <a:r>
              <a:rPr dirty="0" err="1"/>
              <a:t>soluções</a:t>
            </a:r>
            <a:r>
              <a:rPr dirty="0"/>
              <a:t> </a:t>
            </a:r>
            <a:r>
              <a:rPr dirty="0" err="1"/>
              <a:t>não</a:t>
            </a:r>
            <a:r>
              <a:rPr dirty="0"/>
              <a:t> </a:t>
            </a:r>
            <a:r>
              <a:rPr dirty="0" err="1"/>
              <a:t>devem</a:t>
            </a:r>
            <a:r>
              <a:rPr dirty="0"/>
              <a:t> </a:t>
            </a:r>
            <a:r>
              <a:rPr dirty="0" err="1"/>
              <a:t>envolver</a:t>
            </a:r>
            <a:r>
              <a:rPr dirty="0"/>
              <a:t> a </a:t>
            </a:r>
            <a:r>
              <a:rPr dirty="0" err="1"/>
              <a:t>tomada</a:t>
            </a:r>
            <a:r>
              <a:rPr dirty="0"/>
              <a:t> de </a:t>
            </a:r>
            <a:r>
              <a:rPr dirty="0" err="1"/>
              <a:t>decisão</a:t>
            </a:r>
            <a:r>
              <a:rPr dirty="0"/>
              <a:t> </a:t>
            </a:r>
            <a:r>
              <a:rPr dirty="0" err="1"/>
              <a:t>substituta</a:t>
            </a:r>
            <a:r>
              <a:rPr dirty="0"/>
              <a:t> (</a:t>
            </a:r>
            <a:r>
              <a:rPr dirty="0" err="1"/>
              <a:t>como</a:t>
            </a:r>
            <a:r>
              <a:rPr dirty="0"/>
              <a:t> </a:t>
            </a:r>
            <a:r>
              <a:rPr dirty="0" err="1"/>
              <a:t>colocar</a:t>
            </a:r>
            <a:r>
              <a:rPr dirty="0"/>
              <a:t> a </a:t>
            </a:r>
            <a:r>
              <a:rPr lang="pt-BR" dirty="0"/>
              <a:t>Simone</a:t>
            </a:r>
            <a:r>
              <a:rPr dirty="0"/>
              <a:t> sob </a:t>
            </a:r>
            <a:r>
              <a:rPr dirty="0" err="1"/>
              <a:t>uma</a:t>
            </a:r>
            <a:r>
              <a:rPr dirty="0"/>
              <a:t> </a:t>
            </a:r>
            <a:r>
              <a:rPr dirty="0" err="1"/>
              <a:t>ordem</a:t>
            </a:r>
            <a:r>
              <a:rPr dirty="0"/>
              <a:t> de tutela).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10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As </a:t>
            </a:r>
            <a:r>
              <a:rPr dirty="0" err="1"/>
              <a:t>opções</a:t>
            </a:r>
            <a:r>
              <a:rPr dirty="0"/>
              <a:t> </a:t>
            </a:r>
            <a:r>
              <a:rPr dirty="0" err="1"/>
              <a:t>possíveis</a:t>
            </a:r>
            <a:r>
              <a:rPr dirty="0"/>
              <a:t> </a:t>
            </a:r>
            <a:r>
              <a:rPr dirty="0" err="1"/>
              <a:t>podem</a:t>
            </a:r>
            <a:r>
              <a:rPr dirty="0"/>
              <a:t> </a:t>
            </a:r>
            <a:r>
              <a:rPr dirty="0" err="1"/>
              <a:t>incluir</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As </a:t>
            </a:r>
            <a:r>
              <a:rPr dirty="0" err="1"/>
              <a:t>necessidades</a:t>
            </a:r>
            <a:r>
              <a:rPr dirty="0"/>
              <a:t> </a:t>
            </a:r>
            <a:r>
              <a:rPr dirty="0" err="1"/>
              <a:t>imediatas</a:t>
            </a:r>
            <a:r>
              <a:rPr dirty="0"/>
              <a:t> de </a:t>
            </a:r>
            <a:r>
              <a:rPr dirty="0" err="1"/>
              <a:t>apoio</a:t>
            </a:r>
            <a:r>
              <a:rPr dirty="0"/>
              <a:t> </a:t>
            </a:r>
            <a:r>
              <a:rPr dirty="0" err="1"/>
              <a:t>podem</a:t>
            </a:r>
            <a:r>
              <a:rPr dirty="0"/>
              <a:t> ser </a:t>
            </a:r>
            <a:r>
              <a:rPr dirty="0" err="1"/>
              <a:t>identificadas</a:t>
            </a:r>
            <a:r>
              <a:rPr dirty="0"/>
              <a:t> </a:t>
            </a:r>
            <a:r>
              <a:rPr dirty="0" err="1"/>
              <a:t>através</a:t>
            </a:r>
            <a:r>
              <a:rPr dirty="0"/>
              <a:t> da </a:t>
            </a:r>
            <a:r>
              <a:rPr dirty="0" err="1"/>
              <a:t>discussão</a:t>
            </a:r>
            <a:r>
              <a:rPr dirty="0"/>
              <a:t> com </a:t>
            </a:r>
            <a:r>
              <a:rPr lang="pt-BR" dirty="0"/>
              <a:t>Simone</a:t>
            </a:r>
            <a:r>
              <a:rPr dirty="0"/>
              <a:t> para </a:t>
            </a:r>
            <a:r>
              <a:rPr dirty="0" err="1"/>
              <a:t>identificar</a:t>
            </a:r>
            <a:r>
              <a:rPr dirty="0"/>
              <a:t> </a:t>
            </a:r>
            <a:r>
              <a:rPr dirty="0" err="1"/>
              <a:t>os</a:t>
            </a:r>
            <a:r>
              <a:rPr dirty="0"/>
              <a:t> </a:t>
            </a:r>
            <a:r>
              <a:rPr dirty="0" err="1"/>
              <a:t>desafios</a:t>
            </a:r>
            <a:r>
              <a:rPr dirty="0"/>
              <a:t> </a:t>
            </a:r>
            <a:r>
              <a:rPr dirty="0" err="1"/>
              <a:t>mais</a:t>
            </a:r>
            <a:r>
              <a:rPr dirty="0"/>
              <a:t> </a:t>
            </a:r>
            <a:r>
              <a:rPr dirty="0" err="1"/>
              <a:t>importantes</a:t>
            </a:r>
            <a:r>
              <a:rPr dirty="0"/>
              <a:t> e </a:t>
            </a:r>
            <a:r>
              <a:rPr dirty="0" err="1"/>
              <a:t>como</a:t>
            </a:r>
            <a:r>
              <a:rPr dirty="0"/>
              <a:t> </a:t>
            </a:r>
            <a:r>
              <a:rPr dirty="0" err="1"/>
              <a:t>eles</a:t>
            </a:r>
            <a:r>
              <a:rPr dirty="0"/>
              <a:t> </a:t>
            </a:r>
            <a:r>
              <a:rPr dirty="0" err="1"/>
              <a:t>afetam</a:t>
            </a:r>
            <a:r>
              <a:rPr dirty="0"/>
              <a:t> </a:t>
            </a:r>
            <a:r>
              <a:rPr dirty="0" err="1"/>
              <a:t>sua</a:t>
            </a:r>
            <a:r>
              <a:rPr dirty="0"/>
              <a:t> </a:t>
            </a:r>
            <a:r>
              <a:rPr dirty="0" err="1"/>
              <a:t>vida</a:t>
            </a:r>
            <a:r>
              <a:rPr dirty="0"/>
              <a:t>, e </a:t>
            </a:r>
            <a:r>
              <a:rPr dirty="0" err="1"/>
              <a:t>explorar</a:t>
            </a:r>
            <a:r>
              <a:rPr dirty="0"/>
              <a:t> </a:t>
            </a:r>
            <a:r>
              <a:rPr dirty="0" err="1"/>
              <a:t>múltiplas</a:t>
            </a:r>
            <a:r>
              <a:rPr dirty="0"/>
              <a:t> </a:t>
            </a:r>
            <a:r>
              <a:rPr dirty="0" err="1"/>
              <a:t>possibilidades</a:t>
            </a:r>
            <a:r>
              <a:rPr dirty="0"/>
              <a:t>, a </a:t>
            </a:r>
            <a:r>
              <a:rPr dirty="0" err="1"/>
              <a:t>fim</a:t>
            </a:r>
            <a:r>
              <a:rPr dirty="0"/>
              <a:t> de </a:t>
            </a:r>
            <a:r>
              <a:rPr dirty="0" err="1"/>
              <a:t>selecionar</a:t>
            </a:r>
            <a:r>
              <a:rPr dirty="0"/>
              <a:t> as </a:t>
            </a:r>
            <a:r>
              <a:rPr dirty="0" err="1"/>
              <a:t>soluções</a:t>
            </a:r>
            <a:r>
              <a:rPr dirty="0"/>
              <a:t> que </a:t>
            </a:r>
            <a:r>
              <a:rPr dirty="0" err="1"/>
              <a:t>melhor</a:t>
            </a:r>
            <a:r>
              <a:rPr dirty="0"/>
              <a:t> </a:t>
            </a:r>
            <a:r>
              <a:rPr dirty="0" err="1"/>
              <a:t>atendam</a:t>
            </a:r>
            <a:r>
              <a:rPr dirty="0"/>
              <a:t> </a:t>
            </a:r>
            <a:r>
              <a:rPr dirty="0" err="1"/>
              <a:t>às</a:t>
            </a:r>
            <a:r>
              <a:rPr dirty="0"/>
              <a:t> </a:t>
            </a:r>
            <a:r>
              <a:rPr dirty="0" err="1"/>
              <a:t>suas</a:t>
            </a:r>
            <a:r>
              <a:rPr dirty="0"/>
              <a:t> </a:t>
            </a:r>
            <a:r>
              <a:rPr dirty="0" err="1"/>
              <a:t>esperanças</a:t>
            </a:r>
            <a:r>
              <a:rPr dirty="0"/>
              <a:t>, </a:t>
            </a:r>
            <a:r>
              <a:rPr dirty="0" err="1"/>
              <a:t>expectativas</a:t>
            </a:r>
            <a:r>
              <a:rPr dirty="0"/>
              <a:t> e </a:t>
            </a:r>
            <a:r>
              <a:rPr dirty="0" err="1"/>
              <a:t>estilo</a:t>
            </a:r>
            <a:r>
              <a:rPr dirty="0"/>
              <a:t> de </a:t>
            </a:r>
            <a:r>
              <a:rPr dirty="0" err="1"/>
              <a:t>vida</a:t>
            </a:r>
            <a:r>
              <a:rPr dirty="0"/>
              <a:t>. Por </a:t>
            </a:r>
            <a:r>
              <a:rPr dirty="0" err="1"/>
              <a:t>exemplo</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Wingdings" panose="05000000000000000000" pitchFamily="2"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Para se </a:t>
            </a:r>
            <a:r>
              <a:rPr dirty="0" err="1"/>
              <a:t>lembrar</a:t>
            </a:r>
            <a:r>
              <a:rPr dirty="0"/>
              <a:t> de </a:t>
            </a:r>
            <a:r>
              <a:rPr dirty="0" err="1"/>
              <a:t>tomar</a:t>
            </a:r>
            <a:r>
              <a:rPr dirty="0"/>
              <a:t> </a:t>
            </a:r>
            <a:r>
              <a:rPr dirty="0" err="1"/>
              <a:t>medicamentos</a:t>
            </a:r>
            <a:r>
              <a:rPr dirty="0"/>
              <a:t>, </a:t>
            </a:r>
            <a:r>
              <a:rPr dirty="0" err="1"/>
              <a:t>pode</a:t>
            </a:r>
            <a:r>
              <a:rPr dirty="0"/>
              <a:t> ser </a:t>
            </a:r>
            <a:r>
              <a:rPr dirty="0" err="1"/>
              <a:t>útil</a:t>
            </a:r>
            <a:r>
              <a:rPr dirty="0"/>
              <a:t> </a:t>
            </a:r>
            <a:r>
              <a:rPr dirty="0" err="1"/>
              <a:t>fazer</a:t>
            </a:r>
            <a:r>
              <a:rPr dirty="0"/>
              <a:t> </a:t>
            </a:r>
            <a:r>
              <a:rPr dirty="0" err="1"/>
              <a:t>uso</a:t>
            </a:r>
            <a:r>
              <a:rPr dirty="0"/>
              <a:t> de </a:t>
            </a:r>
            <a:r>
              <a:rPr dirty="0" err="1"/>
              <a:t>tecnologia</a:t>
            </a:r>
            <a:r>
              <a:rPr dirty="0"/>
              <a:t> </a:t>
            </a:r>
            <a:r>
              <a:rPr dirty="0" err="1"/>
              <a:t>assistiva</a:t>
            </a:r>
            <a:r>
              <a:rPr dirty="0"/>
              <a:t> simples (</a:t>
            </a:r>
            <a:r>
              <a:rPr dirty="0" err="1"/>
              <a:t>por</a:t>
            </a:r>
            <a:r>
              <a:rPr dirty="0"/>
              <a:t> </a:t>
            </a:r>
            <a:r>
              <a:rPr dirty="0" err="1"/>
              <a:t>exemplo</a:t>
            </a:r>
            <a:r>
              <a:rPr dirty="0"/>
              <a:t>, um </a:t>
            </a:r>
            <a:r>
              <a:rPr dirty="0" err="1"/>
              <a:t>recipiente</a:t>
            </a:r>
            <a:r>
              <a:rPr dirty="0"/>
              <a:t> de </a:t>
            </a:r>
            <a:r>
              <a:rPr dirty="0" err="1"/>
              <a:t>medicamentos</a:t>
            </a:r>
            <a:r>
              <a:rPr dirty="0"/>
              <a:t> </a:t>
            </a:r>
            <a:r>
              <a:rPr dirty="0" err="1"/>
              <a:t>semanal</a:t>
            </a:r>
            <a:r>
              <a:rPr dirty="0"/>
              <a:t> para </a:t>
            </a:r>
            <a:r>
              <a:rPr dirty="0" err="1"/>
              <a:t>acompanhar</a:t>
            </a:r>
            <a:r>
              <a:rPr dirty="0"/>
              <a:t> </a:t>
            </a:r>
            <a:r>
              <a:rPr dirty="0" err="1"/>
              <a:t>os</a:t>
            </a:r>
            <a:r>
              <a:rPr dirty="0"/>
              <a:t> </a:t>
            </a:r>
            <a:r>
              <a:rPr dirty="0" err="1"/>
              <a:t>medicamentos</a:t>
            </a:r>
            <a:r>
              <a:rPr dirty="0"/>
              <a:t> e </a:t>
            </a:r>
            <a:r>
              <a:rPr dirty="0" err="1"/>
              <a:t>lembretes</a:t>
            </a:r>
            <a:r>
              <a:rPr dirty="0"/>
              <a:t> </a:t>
            </a:r>
            <a:r>
              <a:rPr dirty="0" err="1"/>
              <a:t>regulares</a:t>
            </a:r>
            <a:r>
              <a:rPr dirty="0"/>
              <a:t> </a:t>
            </a:r>
            <a:r>
              <a:rPr dirty="0" err="1"/>
              <a:t>através</a:t>
            </a:r>
            <a:r>
              <a:rPr dirty="0"/>
              <a:t> de </a:t>
            </a:r>
            <a:r>
              <a:rPr dirty="0" err="1"/>
              <a:t>seu</a:t>
            </a:r>
            <a:r>
              <a:rPr dirty="0"/>
              <a:t> smartphone).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Wingdings" panose="05000000000000000000" pitchFamily="2"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Para </a:t>
            </a:r>
            <a:r>
              <a:rPr dirty="0" err="1"/>
              <a:t>os</a:t>
            </a:r>
            <a:r>
              <a:rPr dirty="0"/>
              <a:t> </a:t>
            </a:r>
            <a:r>
              <a:rPr dirty="0" err="1"/>
              <a:t>desafios</a:t>
            </a:r>
            <a:r>
              <a:rPr dirty="0"/>
              <a:t> com a </a:t>
            </a:r>
            <a:r>
              <a:rPr dirty="0" err="1"/>
              <a:t>realização</a:t>
            </a:r>
            <a:r>
              <a:rPr dirty="0"/>
              <a:t> de </a:t>
            </a:r>
            <a:r>
              <a:rPr dirty="0" err="1"/>
              <a:t>pagamentos</a:t>
            </a:r>
            <a:r>
              <a:rPr dirty="0"/>
              <a:t>, </a:t>
            </a:r>
            <a:r>
              <a:rPr dirty="0" err="1"/>
              <a:t>os</a:t>
            </a:r>
            <a:r>
              <a:rPr dirty="0"/>
              <a:t> </a:t>
            </a:r>
            <a:r>
              <a:rPr dirty="0" err="1"/>
              <a:t>pagamentos</a:t>
            </a:r>
            <a:r>
              <a:rPr dirty="0"/>
              <a:t> </a:t>
            </a:r>
            <a:r>
              <a:rPr dirty="0" err="1"/>
              <a:t>automáticos</a:t>
            </a:r>
            <a:r>
              <a:rPr dirty="0"/>
              <a:t> </a:t>
            </a:r>
            <a:r>
              <a:rPr dirty="0" err="1"/>
              <a:t>poderiam</a:t>
            </a:r>
            <a:r>
              <a:rPr dirty="0"/>
              <a:t> ser </a:t>
            </a:r>
            <a:r>
              <a:rPr dirty="0" err="1"/>
              <a:t>explorados</a:t>
            </a:r>
            <a:r>
              <a:rPr dirty="0"/>
              <a:t> </a:t>
            </a:r>
            <a:r>
              <a:rPr dirty="0" err="1"/>
              <a:t>ou</a:t>
            </a:r>
            <a:r>
              <a:rPr dirty="0"/>
              <a:t>, </a:t>
            </a:r>
            <a:r>
              <a:rPr dirty="0" err="1"/>
              <a:t>alternativamente</a:t>
            </a:r>
            <a:r>
              <a:rPr dirty="0"/>
              <a:t>, </a:t>
            </a:r>
            <a:r>
              <a:rPr dirty="0" err="1"/>
              <a:t>ela</a:t>
            </a:r>
            <a:r>
              <a:rPr dirty="0"/>
              <a:t> </a:t>
            </a:r>
            <a:r>
              <a:rPr dirty="0" err="1"/>
              <a:t>poderia</a:t>
            </a:r>
            <a:r>
              <a:rPr dirty="0"/>
              <a:t> </a:t>
            </a:r>
            <a:r>
              <a:rPr dirty="0" err="1"/>
              <a:t>contratar</a:t>
            </a:r>
            <a:r>
              <a:rPr dirty="0"/>
              <a:t> um </a:t>
            </a:r>
            <a:r>
              <a:rPr dirty="0" err="1"/>
              <a:t>contador</a:t>
            </a:r>
            <a:r>
              <a:rPr dirty="0"/>
              <a:t> para lidar com a </a:t>
            </a:r>
            <a:r>
              <a:rPr dirty="0" err="1"/>
              <a:t>gestão</a:t>
            </a:r>
            <a:r>
              <a:rPr dirty="0"/>
              <a:t> </a:t>
            </a:r>
            <a:r>
              <a:rPr dirty="0" err="1"/>
              <a:t>básica</a:t>
            </a:r>
            <a:r>
              <a:rPr dirty="0"/>
              <a:t> de </a:t>
            </a:r>
            <a:r>
              <a:rPr dirty="0" err="1"/>
              <a:t>pagamentos</a:t>
            </a:r>
            <a:r>
              <a:rPr dirty="0"/>
              <a:t>. </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Wingdings" panose="05000000000000000000" pitchFamily="2"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Pode ser </a:t>
            </a:r>
            <a:r>
              <a:rPr dirty="0" err="1"/>
              <a:t>providenciado</a:t>
            </a:r>
            <a:r>
              <a:rPr dirty="0"/>
              <a:t> que </a:t>
            </a:r>
            <a:r>
              <a:rPr dirty="0" err="1"/>
              <a:t>uma</a:t>
            </a:r>
            <a:r>
              <a:rPr dirty="0"/>
              <a:t> </a:t>
            </a:r>
            <a:r>
              <a:rPr dirty="0" err="1"/>
              <a:t>pessoa</a:t>
            </a:r>
            <a:r>
              <a:rPr dirty="0"/>
              <a:t> de </a:t>
            </a:r>
            <a:r>
              <a:rPr dirty="0" err="1"/>
              <a:t>suporte</a:t>
            </a:r>
            <a:r>
              <a:rPr dirty="0"/>
              <a:t> </a:t>
            </a:r>
            <a:r>
              <a:rPr dirty="0" err="1"/>
              <a:t>faça</a:t>
            </a:r>
            <a:r>
              <a:rPr dirty="0"/>
              <a:t> o check-in </a:t>
            </a:r>
            <a:r>
              <a:rPr dirty="0" err="1"/>
              <a:t>uma</a:t>
            </a:r>
            <a:r>
              <a:rPr dirty="0"/>
              <a:t> </a:t>
            </a:r>
            <a:r>
              <a:rPr dirty="0" err="1"/>
              <a:t>ou</a:t>
            </a:r>
            <a:r>
              <a:rPr dirty="0"/>
              <a:t> duas </a:t>
            </a:r>
            <a:r>
              <a:rPr dirty="0" err="1"/>
              <a:t>vezes</a:t>
            </a:r>
            <a:r>
              <a:rPr dirty="0"/>
              <a:t> </a:t>
            </a:r>
            <a:r>
              <a:rPr dirty="0" err="1"/>
              <a:t>por</a:t>
            </a:r>
            <a:r>
              <a:rPr dirty="0"/>
              <a:t> </a:t>
            </a:r>
            <a:r>
              <a:rPr dirty="0" err="1"/>
              <a:t>semana</a:t>
            </a:r>
            <a:r>
              <a:rPr dirty="0"/>
              <a:t>, de </a:t>
            </a:r>
            <a:r>
              <a:rPr dirty="0" err="1"/>
              <a:t>acordo</a:t>
            </a:r>
            <a:r>
              <a:rPr dirty="0"/>
              <a:t> com as </a:t>
            </a:r>
            <a:r>
              <a:rPr dirty="0" err="1"/>
              <a:t>necessidades</a:t>
            </a:r>
            <a:r>
              <a:rPr dirty="0"/>
              <a:t> que </a:t>
            </a:r>
            <a:r>
              <a:rPr dirty="0" err="1"/>
              <a:t>podem</a:t>
            </a:r>
            <a:r>
              <a:rPr dirty="0"/>
              <a:t> </a:t>
            </a:r>
            <a:r>
              <a:rPr dirty="0" err="1"/>
              <a:t>variar</a:t>
            </a:r>
            <a:r>
              <a:rPr dirty="0"/>
              <a:t> </a:t>
            </a:r>
            <a:r>
              <a:rPr dirty="0" err="1"/>
              <a:t>ao</a:t>
            </a:r>
            <a:r>
              <a:rPr dirty="0"/>
              <a:t> </a:t>
            </a:r>
            <a:r>
              <a:rPr dirty="0" err="1"/>
              <a:t>longo</a:t>
            </a:r>
            <a:r>
              <a:rPr dirty="0"/>
              <a:t> do tempo.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err="1"/>
              <a:t>Suporte</a:t>
            </a:r>
            <a:r>
              <a:rPr dirty="0"/>
              <a:t> de </a:t>
            </a:r>
            <a:r>
              <a:rPr dirty="0" err="1"/>
              <a:t>longo</a:t>
            </a:r>
            <a:r>
              <a:rPr dirty="0"/>
              <a:t> </a:t>
            </a:r>
            <a:r>
              <a:rPr dirty="0" err="1"/>
              <a:t>prazo</a:t>
            </a:r>
            <a:r>
              <a:rPr dirty="0"/>
              <a:t>: A </a:t>
            </a:r>
            <a:r>
              <a:rPr dirty="0" err="1"/>
              <a:t>ideia</a:t>
            </a:r>
            <a:r>
              <a:rPr dirty="0"/>
              <a:t> de </a:t>
            </a:r>
            <a:r>
              <a:rPr dirty="0" err="1"/>
              <a:t>desenvolver</a:t>
            </a:r>
            <a:r>
              <a:rPr dirty="0"/>
              <a:t> um </a:t>
            </a:r>
            <a:r>
              <a:rPr lang="pt-BR" dirty="0"/>
              <a:t>planejamento antecipado</a:t>
            </a:r>
            <a:r>
              <a:rPr dirty="0"/>
              <a:t> </a:t>
            </a:r>
            <a:r>
              <a:rPr dirty="0" err="1"/>
              <a:t>deve</a:t>
            </a:r>
            <a:r>
              <a:rPr dirty="0"/>
              <a:t> ser </a:t>
            </a:r>
            <a:r>
              <a:rPr dirty="0" err="1"/>
              <a:t>levantada</a:t>
            </a:r>
            <a:r>
              <a:rPr dirty="0"/>
              <a:t> e </a:t>
            </a:r>
            <a:r>
              <a:rPr dirty="0" err="1"/>
              <a:t>discutida</a:t>
            </a:r>
            <a:r>
              <a:rPr dirty="0"/>
              <a:t> </a:t>
            </a:r>
            <a:r>
              <a:rPr dirty="0" err="1"/>
              <a:t>como</a:t>
            </a:r>
            <a:r>
              <a:rPr dirty="0"/>
              <a:t> </a:t>
            </a:r>
            <a:r>
              <a:rPr dirty="0" err="1"/>
              <a:t>meio</a:t>
            </a:r>
            <a:r>
              <a:rPr dirty="0"/>
              <a:t> de </a:t>
            </a:r>
            <a:r>
              <a:rPr dirty="0" err="1"/>
              <a:t>planejar</a:t>
            </a:r>
            <a:r>
              <a:rPr dirty="0"/>
              <a:t> </a:t>
            </a:r>
            <a:r>
              <a:rPr dirty="0" err="1"/>
              <a:t>opções</a:t>
            </a:r>
            <a:r>
              <a:rPr dirty="0"/>
              <a:t> para que as </a:t>
            </a:r>
            <a:r>
              <a:rPr dirty="0" err="1"/>
              <a:t>preferências</a:t>
            </a:r>
            <a:r>
              <a:rPr dirty="0"/>
              <a:t> de </a:t>
            </a:r>
            <a:r>
              <a:rPr lang="pt-BR" dirty="0"/>
              <a:t>Simone</a:t>
            </a:r>
            <a:r>
              <a:rPr dirty="0"/>
              <a:t> </a:t>
            </a:r>
            <a:r>
              <a:rPr dirty="0" err="1"/>
              <a:t>sejam</a:t>
            </a:r>
            <a:r>
              <a:rPr dirty="0"/>
              <a:t> </a:t>
            </a:r>
            <a:r>
              <a:rPr dirty="0" err="1"/>
              <a:t>respeitadas</a:t>
            </a:r>
            <a:r>
              <a:rPr dirty="0"/>
              <a:t> </a:t>
            </a:r>
            <a:r>
              <a:rPr dirty="0" err="1"/>
              <a:t>em</a:t>
            </a:r>
            <a:r>
              <a:rPr dirty="0"/>
              <a:t> </a:t>
            </a:r>
            <a:r>
              <a:rPr dirty="0" err="1"/>
              <a:t>todas</a:t>
            </a:r>
            <a:r>
              <a:rPr dirty="0"/>
              <a:t> as </a:t>
            </a:r>
            <a:r>
              <a:rPr dirty="0" err="1"/>
              <a:t>áreas</a:t>
            </a:r>
            <a:r>
              <a:rPr dirty="0"/>
              <a:t> da </a:t>
            </a:r>
            <a:r>
              <a:rPr dirty="0" err="1"/>
              <a:t>vida</a:t>
            </a:r>
            <a:r>
              <a:rPr dirty="0"/>
              <a:t>. </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defRPr b="1">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Uma </a:t>
            </a:r>
            <a:r>
              <a:rPr dirty="0" err="1"/>
              <a:t>vez</a:t>
            </a:r>
            <a:r>
              <a:rPr dirty="0"/>
              <a:t> que a </a:t>
            </a:r>
            <a:r>
              <a:rPr dirty="0" err="1"/>
              <a:t>segunda</a:t>
            </a:r>
            <a:r>
              <a:rPr dirty="0"/>
              <a:t> </a:t>
            </a:r>
            <a:r>
              <a:rPr dirty="0" err="1"/>
              <a:t>questão</a:t>
            </a:r>
            <a:r>
              <a:rPr dirty="0"/>
              <a:t> </a:t>
            </a:r>
            <a:r>
              <a:rPr dirty="0" err="1"/>
              <a:t>tenha</a:t>
            </a:r>
            <a:r>
              <a:rPr dirty="0"/>
              <a:t> </a:t>
            </a:r>
            <a:r>
              <a:rPr dirty="0" err="1"/>
              <a:t>sido</a:t>
            </a:r>
            <a:r>
              <a:rPr dirty="0"/>
              <a:t> </a:t>
            </a:r>
            <a:r>
              <a:rPr dirty="0" err="1"/>
              <a:t>discutida</a:t>
            </a:r>
            <a:r>
              <a:rPr dirty="0"/>
              <a:t>, </a:t>
            </a:r>
            <a:r>
              <a:rPr dirty="0" err="1"/>
              <a:t>leia</a:t>
            </a:r>
            <a:r>
              <a:rPr dirty="0"/>
              <a:t> o </a:t>
            </a:r>
            <a:r>
              <a:rPr dirty="0" err="1"/>
              <a:t>resultado</a:t>
            </a:r>
            <a:r>
              <a:rPr dirty="0"/>
              <a:t> do </a:t>
            </a:r>
            <a:r>
              <a:rPr dirty="0" err="1"/>
              <a:t>estudo</a:t>
            </a:r>
            <a:r>
              <a:rPr dirty="0"/>
              <a:t> de </a:t>
            </a:r>
            <a:r>
              <a:rPr dirty="0" err="1"/>
              <a:t>caso</a:t>
            </a:r>
            <a:endParaRPr lang="en-CH" b="1" dirty="0"/>
          </a:p>
        </p:txBody>
      </p:sp>
      <p:sp>
        <p:nvSpPr>
          <p:cNvPr id="4" name="Slide Number Placeholder 3"/>
          <p:cNvSpPr>
            <a:spLocks noGrp="1"/>
          </p:cNvSpPr>
          <p:nvPr>
            <p:ph type="sldNum" sz="quarter" idx="5"/>
          </p:nvPr>
        </p:nvSpPr>
        <p:spPr/>
        <p:txBody>
          <a:bodyPr/>
          <a:lstStyle/>
          <a:p>
            <a:fld id="{356D4481-A8A4-4ADB-B768-6DF1FE3A744C}" type="slidenum">
              <a:rPr lang="en-CH" smtClean="0"/>
              <a:t>116</a:t>
            </a:fld>
            <a:endParaRPr lang="en-CH"/>
          </a:p>
        </p:txBody>
      </p:sp>
    </p:spTree>
    <p:extLst>
      <p:ext uri="{BB962C8B-B14F-4D97-AF65-F5344CB8AC3E}">
        <p14:creationId xmlns:p14="http://schemas.microsoft.com/office/powerpoint/2010/main" val="15645896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56D4481-A8A4-4ADB-B768-6DF1FE3A744C}" type="slidenum">
              <a:rPr lang="en-CH" smtClean="0"/>
              <a:t>117</a:t>
            </a:fld>
            <a:endParaRPr lang="en-CH"/>
          </a:p>
        </p:txBody>
      </p:sp>
      <p:sp>
        <p:nvSpPr>
          <p:cNvPr id="8" name="Text Box 66">
            <a:extLst>
              <a:ext uri="{FF2B5EF4-FFF2-40B4-BE49-F238E27FC236}">
                <a16:creationId xmlns:a16="http://schemas.microsoft.com/office/drawing/2014/main" id="{A272706D-22B5-4922-BF68-30D1E1C74AB8}"/>
              </a:ext>
            </a:extLst>
          </p:cNvPr>
          <p:cNvSpPr txBox="1"/>
          <p:nvPr/>
        </p:nvSpPr>
        <p:spPr>
          <a:xfrm>
            <a:off x="680879" y="4733415"/>
            <a:ext cx="5447030" cy="2911863"/>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lang="pt-BR" dirty="0"/>
              <a:t>Simone</a:t>
            </a:r>
            <a:r>
              <a:rPr dirty="0"/>
              <a:t> </a:t>
            </a:r>
            <a:r>
              <a:rPr dirty="0" err="1"/>
              <a:t>reconhece</a:t>
            </a:r>
            <a:r>
              <a:rPr dirty="0"/>
              <a:t> que </a:t>
            </a:r>
            <a:r>
              <a:rPr dirty="0" err="1"/>
              <a:t>precisa</a:t>
            </a:r>
            <a:r>
              <a:rPr dirty="0"/>
              <a:t> de </a:t>
            </a:r>
            <a:r>
              <a:rPr dirty="0" err="1"/>
              <a:t>algum</a:t>
            </a:r>
            <a:r>
              <a:rPr dirty="0"/>
              <a:t> </a:t>
            </a:r>
            <a:r>
              <a:rPr dirty="0" err="1"/>
              <a:t>apoio</a:t>
            </a:r>
            <a:r>
              <a:rPr dirty="0"/>
              <a:t>, mas </a:t>
            </a:r>
            <a:r>
              <a:rPr dirty="0" err="1"/>
              <a:t>nesta</a:t>
            </a:r>
            <a:r>
              <a:rPr dirty="0"/>
              <a:t> </a:t>
            </a:r>
            <a:r>
              <a:rPr dirty="0" err="1"/>
              <a:t>fase</a:t>
            </a:r>
            <a:r>
              <a:rPr dirty="0"/>
              <a:t> </a:t>
            </a:r>
            <a:r>
              <a:rPr dirty="0" err="1"/>
              <a:t>preferiu</a:t>
            </a:r>
            <a:r>
              <a:rPr dirty="0"/>
              <a:t> </a:t>
            </a:r>
            <a:r>
              <a:rPr dirty="0" err="1"/>
              <a:t>limitar</a:t>
            </a:r>
            <a:r>
              <a:rPr dirty="0"/>
              <a:t> </a:t>
            </a:r>
            <a:r>
              <a:rPr dirty="0" err="1"/>
              <a:t>isso</a:t>
            </a:r>
            <a:r>
              <a:rPr dirty="0"/>
              <a:t> a </a:t>
            </a:r>
            <a:r>
              <a:rPr dirty="0" err="1"/>
              <a:t>uma</a:t>
            </a:r>
            <a:r>
              <a:rPr dirty="0"/>
              <a:t> </a:t>
            </a:r>
            <a:r>
              <a:rPr dirty="0" err="1"/>
              <a:t>pequena</a:t>
            </a:r>
            <a:r>
              <a:rPr dirty="0"/>
              <a:t> </a:t>
            </a:r>
            <a:r>
              <a:rPr dirty="0" err="1"/>
              <a:t>gama</a:t>
            </a:r>
            <a:r>
              <a:rPr dirty="0"/>
              <a:t> de </a:t>
            </a:r>
            <a:r>
              <a:rPr dirty="0" err="1"/>
              <a:t>apoios</a:t>
            </a:r>
            <a:r>
              <a:rPr dirty="0"/>
              <a:t> </a:t>
            </a:r>
            <a:r>
              <a:rPr dirty="0" err="1"/>
              <a:t>informais</a:t>
            </a:r>
            <a:r>
              <a:rPr dirty="0"/>
              <a:t>. Ela </a:t>
            </a:r>
            <a:r>
              <a:rPr dirty="0" err="1"/>
              <a:t>automatizou</a:t>
            </a:r>
            <a:r>
              <a:rPr dirty="0"/>
              <a:t> </a:t>
            </a:r>
            <a:r>
              <a:rPr dirty="0" err="1"/>
              <a:t>todos</a:t>
            </a:r>
            <a:r>
              <a:rPr dirty="0"/>
              <a:t> </a:t>
            </a:r>
            <a:r>
              <a:rPr dirty="0" err="1"/>
              <a:t>os</a:t>
            </a:r>
            <a:r>
              <a:rPr dirty="0"/>
              <a:t> </a:t>
            </a:r>
            <a:r>
              <a:rPr dirty="0" err="1"/>
              <a:t>pagamentos</a:t>
            </a:r>
            <a:r>
              <a:rPr dirty="0"/>
              <a:t> </a:t>
            </a:r>
            <a:r>
              <a:rPr dirty="0" err="1"/>
              <a:t>regulares</a:t>
            </a:r>
            <a:r>
              <a:rPr dirty="0"/>
              <a:t> que </a:t>
            </a:r>
            <a:r>
              <a:rPr dirty="0" err="1"/>
              <a:t>precisam</a:t>
            </a:r>
            <a:r>
              <a:rPr dirty="0"/>
              <a:t> ser </a:t>
            </a:r>
            <a:r>
              <a:rPr dirty="0" err="1"/>
              <a:t>feitos</a:t>
            </a:r>
            <a:r>
              <a:rPr dirty="0"/>
              <a:t> e </a:t>
            </a:r>
            <a:r>
              <a:rPr dirty="0" err="1"/>
              <a:t>tem</a:t>
            </a:r>
            <a:r>
              <a:rPr dirty="0"/>
              <a:t> </a:t>
            </a:r>
            <a:r>
              <a:rPr dirty="0" err="1"/>
              <a:t>mensagens</a:t>
            </a:r>
            <a:r>
              <a:rPr dirty="0"/>
              <a:t> de </a:t>
            </a:r>
            <a:r>
              <a:rPr dirty="0" err="1"/>
              <a:t>lembrete</a:t>
            </a:r>
            <a:r>
              <a:rPr dirty="0"/>
              <a:t> </a:t>
            </a:r>
            <a:r>
              <a:rPr dirty="0" err="1"/>
              <a:t>automatizadas</a:t>
            </a:r>
            <a:r>
              <a:rPr dirty="0"/>
              <a:t> para </a:t>
            </a:r>
            <a:r>
              <a:rPr dirty="0" err="1"/>
              <a:t>tarefas</a:t>
            </a:r>
            <a:r>
              <a:rPr dirty="0"/>
              <a:t> de </a:t>
            </a:r>
            <a:r>
              <a:rPr dirty="0" err="1"/>
              <a:t>rotina</a:t>
            </a:r>
            <a:r>
              <a:rPr dirty="0"/>
              <a:t> e </a:t>
            </a:r>
            <a:r>
              <a:rPr dirty="0" err="1"/>
              <a:t>compromissos</a:t>
            </a:r>
            <a:r>
              <a:rPr dirty="0"/>
              <a:t> que </a:t>
            </a:r>
            <a:r>
              <a:rPr dirty="0" err="1"/>
              <a:t>precisam</a:t>
            </a:r>
            <a:r>
              <a:rPr dirty="0"/>
              <a:t> ser </a:t>
            </a:r>
            <a:r>
              <a:rPr dirty="0" err="1"/>
              <a:t>realizados</a:t>
            </a:r>
            <a:r>
              <a:rPr dirty="0"/>
              <a:t>. Ela </a:t>
            </a:r>
            <a:r>
              <a:rPr dirty="0" err="1"/>
              <a:t>discutiu</a:t>
            </a:r>
            <a:r>
              <a:rPr dirty="0"/>
              <a:t> </a:t>
            </a:r>
            <a:r>
              <a:rPr dirty="0" err="1"/>
              <a:t>sua</a:t>
            </a:r>
            <a:r>
              <a:rPr dirty="0"/>
              <a:t> </a:t>
            </a:r>
            <a:r>
              <a:rPr dirty="0" err="1"/>
              <a:t>situação</a:t>
            </a:r>
            <a:r>
              <a:rPr dirty="0"/>
              <a:t> com </a:t>
            </a:r>
            <a:r>
              <a:rPr dirty="0" err="1"/>
              <a:t>seus</a:t>
            </a:r>
            <a:r>
              <a:rPr dirty="0"/>
              <a:t> amigos e </a:t>
            </a:r>
            <a:r>
              <a:rPr dirty="0" err="1"/>
              <a:t>eles</a:t>
            </a:r>
            <a:r>
              <a:rPr dirty="0"/>
              <a:t> </a:t>
            </a:r>
            <a:r>
              <a:rPr dirty="0" err="1"/>
              <a:t>estão</a:t>
            </a:r>
            <a:r>
              <a:rPr dirty="0"/>
              <a:t> </a:t>
            </a:r>
            <a:r>
              <a:rPr dirty="0" err="1"/>
              <a:t>mais</a:t>
            </a:r>
            <a:r>
              <a:rPr dirty="0"/>
              <a:t> do que </a:t>
            </a:r>
            <a:r>
              <a:rPr dirty="0" err="1"/>
              <a:t>felizes</a:t>
            </a:r>
            <a:r>
              <a:rPr dirty="0"/>
              <a:t> </a:t>
            </a:r>
            <a:r>
              <a:rPr dirty="0" err="1"/>
              <a:t>em</a:t>
            </a:r>
            <a:r>
              <a:rPr dirty="0"/>
              <a:t> </a:t>
            </a:r>
            <a:r>
              <a:rPr dirty="0" err="1"/>
              <a:t>fornecer</a:t>
            </a:r>
            <a:r>
              <a:rPr dirty="0"/>
              <a:t> </a:t>
            </a:r>
            <a:r>
              <a:rPr dirty="0" err="1"/>
              <a:t>apoio</a:t>
            </a:r>
            <a:r>
              <a:rPr dirty="0"/>
              <a:t> </a:t>
            </a:r>
            <a:r>
              <a:rPr dirty="0" err="1"/>
              <a:t>adicional</a:t>
            </a:r>
            <a:r>
              <a:rPr dirty="0"/>
              <a:t> para </a:t>
            </a:r>
            <a:r>
              <a:rPr dirty="0" err="1"/>
              <a:t>acompanhá</a:t>
            </a:r>
            <a:r>
              <a:rPr dirty="0"/>
              <a:t>-la </a:t>
            </a:r>
            <a:r>
              <a:rPr dirty="0" err="1"/>
              <a:t>às</a:t>
            </a:r>
            <a:r>
              <a:rPr dirty="0"/>
              <a:t> </a:t>
            </a:r>
            <a:r>
              <a:rPr dirty="0" err="1"/>
              <a:t>consultas</a:t>
            </a:r>
            <a:r>
              <a:rPr dirty="0"/>
              <a:t> e </a:t>
            </a:r>
            <a:r>
              <a:rPr dirty="0" err="1"/>
              <a:t>ajudá</a:t>
            </a:r>
            <a:r>
              <a:rPr dirty="0"/>
              <a:t>-la a </a:t>
            </a:r>
            <a:r>
              <a:rPr dirty="0" err="1"/>
              <a:t>acompanhá</a:t>
            </a:r>
            <a:r>
              <a:rPr dirty="0"/>
              <a:t>-las. </a:t>
            </a: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err="1"/>
              <a:t>Após</a:t>
            </a:r>
            <a:r>
              <a:rPr dirty="0"/>
              <a:t> </a:t>
            </a:r>
            <a:r>
              <a:rPr dirty="0" err="1"/>
              <a:t>várias</a:t>
            </a:r>
            <a:r>
              <a:rPr dirty="0"/>
              <a:t> </a:t>
            </a:r>
            <a:r>
              <a:rPr dirty="0" err="1"/>
              <a:t>discussões</a:t>
            </a:r>
            <a:r>
              <a:rPr dirty="0"/>
              <a:t> com </a:t>
            </a:r>
            <a:r>
              <a:rPr dirty="0" err="1"/>
              <a:t>uma</a:t>
            </a:r>
            <a:r>
              <a:rPr dirty="0"/>
              <a:t> </a:t>
            </a:r>
            <a:r>
              <a:rPr dirty="0" err="1"/>
              <a:t>assistente</a:t>
            </a:r>
            <a:r>
              <a:rPr dirty="0"/>
              <a:t> social, </a:t>
            </a:r>
            <a:r>
              <a:rPr dirty="0" err="1"/>
              <a:t>ela</a:t>
            </a:r>
            <a:r>
              <a:rPr dirty="0"/>
              <a:t> </a:t>
            </a:r>
            <a:r>
              <a:rPr dirty="0" err="1"/>
              <a:t>planejou</a:t>
            </a:r>
            <a:r>
              <a:rPr dirty="0"/>
              <a:t> </a:t>
            </a:r>
            <a:r>
              <a:rPr dirty="0" err="1"/>
              <a:t>uma</a:t>
            </a:r>
            <a:r>
              <a:rPr dirty="0"/>
              <a:t> </a:t>
            </a:r>
            <a:r>
              <a:rPr dirty="0" err="1"/>
              <a:t>diretiva</a:t>
            </a:r>
            <a:r>
              <a:rPr dirty="0"/>
              <a:t> </a:t>
            </a:r>
            <a:r>
              <a:rPr dirty="0" err="1"/>
              <a:t>antecipada</a:t>
            </a:r>
            <a:r>
              <a:rPr dirty="0"/>
              <a:t> que </a:t>
            </a:r>
            <a:r>
              <a:rPr dirty="0" err="1"/>
              <a:t>especifica</a:t>
            </a:r>
            <a:r>
              <a:rPr dirty="0"/>
              <a:t> </a:t>
            </a:r>
            <a:r>
              <a:rPr dirty="0" err="1"/>
              <a:t>seus</a:t>
            </a:r>
            <a:r>
              <a:rPr dirty="0"/>
              <a:t> </a:t>
            </a:r>
            <a:r>
              <a:rPr dirty="0" err="1"/>
              <a:t>desejos</a:t>
            </a:r>
            <a:r>
              <a:rPr dirty="0"/>
              <a:t> a </a:t>
            </a:r>
            <a:r>
              <a:rPr dirty="0" err="1"/>
              <a:t>longo</a:t>
            </a:r>
            <a:r>
              <a:rPr dirty="0"/>
              <a:t> </a:t>
            </a:r>
            <a:r>
              <a:rPr dirty="0" err="1"/>
              <a:t>prazo</a:t>
            </a:r>
            <a:r>
              <a:rPr dirty="0"/>
              <a:t>. Ela </a:t>
            </a:r>
            <a:r>
              <a:rPr dirty="0" err="1"/>
              <a:t>discutiu</a:t>
            </a:r>
            <a:r>
              <a:rPr dirty="0"/>
              <a:t> </a:t>
            </a:r>
            <a:r>
              <a:rPr dirty="0" err="1"/>
              <a:t>isso</a:t>
            </a:r>
            <a:r>
              <a:rPr dirty="0"/>
              <a:t> com </a:t>
            </a:r>
            <a:r>
              <a:rPr dirty="0" err="1"/>
              <a:t>sua</a:t>
            </a:r>
            <a:r>
              <a:rPr dirty="0"/>
              <a:t> </a:t>
            </a:r>
            <a:r>
              <a:rPr dirty="0" err="1"/>
              <a:t>família</a:t>
            </a:r>
            <a:r>
              <a:rPr dirty="0"/>
              <a:t> e amigos, o que </a:t>
            </a:r>
            <a:r>
              <a:rPr dirty="0" err="1"/>
              <a:t>trouxe</a:t>
            </a:r>
            <a:r>
              <a:rPr dirty="0"/>
              <a:t> um </a:t>
            </a:r>
            <a:r>
              <a:rPr dirty="0" err="1"/>
              <a:t>grande</a:t>
            </a:r>
            <a:r>
              <a:rPr dirty="0"/>
              <a:t> </a:t>
            </a:r>
            <a:r>
              <a:rPr dirty="0" err="1"/>
              <a:t>alívio</a:t>
            </a:r>
            <a:r>
              <a:rPr dirty="0"/>
              <a:t> e </a:t>
            </a:r>
            <a:r>
              <a:rPr dirty="0" err="1"/>
              <a:t>reduziu</a:t>
            </a:r>
            <a:r>
              <a:rPr dirty="0"/>
              <a:t> </a:t>
            </a:r>
            <a:r>
              <a:rPr dirty="0" err="1"/>
              <a:t>sua</a:t>
            </a:r>
            <a:r>
              <a:rPr dirty="0"/>
              <a:t> </a:t>
            </a:r>
            <a:r>
              <a:rPr dirty="0" err="1"/>
              <a:t>ansiedade</a:t>
            </a:r>
            <a:r>
              <a:rPr dirty="0"/>
              <a:t> </a:t>
            </a:r>
            <a:r>
              <a:rPr dirty="0" err="1"/>
              <a:t>sobre</a:t>
            </a:r>
            <a:r>
              <a:rPr dirty="0"/>
              <a:t> </a:t>
            </a:r>
            <a:r>
              <a:rPr dirty="0" err="1"/>
              <a:t>alguns</a:t>
            </a:r>
            <a:r>
              <a:rPr dirty="0"/>
              <a:t> </a:t>
            </a:r>
            <a:r>
              <a:rPr dirty="0" err="1"/>
              <a:t>aspectos</a:t>
            </a:r>
            <a:r>
              <a:rPr dirty="0"/>
              <a:t> do </a:t>
            </a:r>
            <a:r>
              <a:rPr dirty="0" err="1"/>
              <a:t>futuro</a:t>
            </a:r>
            <a:r>
              <a:rPr dirty="0"/>
              <a:t>. </a:t>
            </a:r>
            <a:r>
              <a:rPr lang="pt-BR" dirty="0"/>
              <a:t>Simone</a:t>
            </a:r>
            <a:r>
              <a:rPr dirty="0"/>
              <a:t> </a:t>
            </a:r>
            <a:r>
              <a:rPr dirty="0" err="1"/>
              <a:t>mantém</a:t>
            </a:r>
            <a:r>
              <a:rPr dirty="0"/>
              <a:t> um </a:t>
            </a:r>
            <a:r>
              <a:rPr dirty="0" err="1"/>
              <a:t>bom</a:t>
            </a:r>
            <a:r>
              <a:rPr dirty="0"/>
              <a:t> </a:t>
            </a:r>
            <a:r>
              <a:rPr dirty="0" err="1"/>
              <a:t>relacionamento</a:t>
            </a:r>
            <a:r>
              <a:rPr dirty="0"/>
              <a:t> com a </a:t>
            </a:r>
            <a:r>
              <a:rPr dirty="0" err="1"/>
              <a:t>assistente</a:t>
            </a:r>
            <a:r>
              <a:rPr dirty="0"/>
              <a:t> social que a </a:t>
            </a:r>
            <a:r>
              <a:rPr dirty="0" err="1"/>
              <a:t>ajudou</a:t>
            </a:r>
            <a:r>
              <a:rPr dirty="0"/>
              <a:t> a </a:t>
            </a:r>
            <a:r>
              <a:rPr dirty="0" err="1"/>
              <a:t>iniciar</a:t>
            </a:r>
            <a:r>
              <a:rPr dirty="0"/>
              <a:t> </a:t>
            </a:r>
            <a:r>
              <a:rPr dirty="0" err="1"/>
              <a:t>uma</a:t>
            </a:r>
            <a:r>
              <a:rPr dirty="0"/>
              <a:t> </a:t>
            </a:r>
            <a:r>
              <a:rPr dirty="0" err="1"/>
              <a:t>diretiva</a:t>
            </a:r>
            <a:r>
              <a:rPr dirty="0"/>
              <a:t> </a:t>
            </a:r>
            <a:r>
              <a:rPr dirty="0" err="1"/>
              <a:t>antecipada</a:t>
            </a:r>
            <a:r>
              <a:rPr dirty="0"/>
              <a:t> e que a </a:t>
            </a:r>
            <a:r>
              <a:rPr dirty="0" err="1"/>
              <a:t>visita</a:t>
            </a:r>
            <a:r>
              <a:rPr dirty="0"/>
              <a:t> </a:t>
            </a:r>
            <a:r>
              <a:rPr dirty="0" err="1"/>
              <a:t>uma</a:t>
            </a:r>
            <a:r>
              <a:rPr dirty="0"/>
              <a:t> </a:t>
            </a:r>
            <a:r>
              <a:rPr dirty="0" err="1"/>
              <a:t>vez</a:t>
            </a:r>
            <a:r>
              <a:rPr dirty="0"/>
              <a:t> </a:t>
            </a:r>
            <a:r>
              <a:rPr dirty="0" err="1"/>
              <a:t>por</a:t>
            </a:r>
            <a:r>
              <a:rPr dirty="0"/>
              <a:t> </a:t>
            </a:r>
            <a:r>
              <a:rPr dirty="0" err="1"/>
              <a:t>mês</a:t>
            </a:r>
            <a:r>
              <a:rPr dirty="0"/>
              <a:t> para </a:t>
            </a:r>
            <a:r>
              <a:rPr dirty="0" err="1"/>
              <a:t>ver</a:t>
            </a:r>
            <a:r>
              <a:rPr dirty="0"/>
              <a:t> se </a:t>
            </a:r>
            <a:r>
              <a:rPr dirty="0" err="1"/>
              <a:t>tudo</a:t>
            </a:r>
            <a:r>
              <a:rPr dirty="0"/>
              <a:t> </a:t>
            </a:r>
            <a:r>
              <a:rPr dirty="0" err="1"/>
              <a:t>está</a:t>
            </a:r>
            <a:r>
              <a:rPr dirty="0"/>
              <a:t> </a:t>
            </a:r>
            <a:r>
              <a:rPr dirty="0" err="1"/>
              <a:t>indo</a:t>
            </a:r>
            <a:r>
              <a:rPr dirty="0"/>
              <a:t> </a:t>
            </a:r>
            <a:r>
              <a:rPr dirty="0" err="1"/>
              <a:t>bem</a:t>
            </a:r>
            <a:r>
              <a:rPr dirty="0"/>
              <a:t>. </a:t>
            </a:r>
            <a:r>
              <a:rPr lang="pt-BR" dirty="0"/>
              <a:t>Simone</a:t>
            </a:r>
            <a:r>
              <a:rPr dirty="0"/>
              <a:t> sabe que </a:t>
            </a:r>
            <a:r>
              <a:rPr dirty="0" err="1"/>
              <a:t>ela</a:t>
            </a:r>
            <a:r>
              <a:rPr dirty="0"/>
              <a:t> (e </a:t>
            </a:r>
            <a:r>
              <a:rPr dirty="0" err="1"/>
              <a:t>sua</a:t>
            </a:r>
            <a:r>
              <a:rPr dirty="0"/>
              <a:t> </a:t>
            </a:r>
            <a:r>
              <a:rPr dirty="0" err="1"/>
              <a:t>família</a:t>
            </a:r>
            <a:r>
              <a:rPr dirty="0"/>
              <a:t> e amigos) </a:t>
            </a:r>
            <a:r>
              <a:rPr dirty="0" err="1"/>
              <a:t>podem</a:t>
            </a:r>
            <a:r>
              <a:rPr dirty="0"/>
              <a:t> </a:t>
            </a:r>
            <a:r>
              <a:rPr dirty="0" err="1"/>
              <a:t>ligar</a:t>
            </a:r>
            <a:r>
              <a:rPr dirty="0"/>
              <a:t> para a </a:t>
            </a:r>
            <a:r>
              <a:rPr dirty="0" err="1"/>
              <a:t>assistente</a:t>
            </a:r>
            <a:r>
              <a:rPr dirty="0"/>
              <a:t> social a </a:t>
            </a:r>
            <a:r>
              <a:rPr dirty="0" err="1"/>
              <a:t>qualquer</a:t>
            </a:r>
            <a:r>
              <a:rPr dirty="0"/>
              <a:t> </a:t>
            </a:r>
            <a:r>
              <a:rPr dirty="0" err="1"/>
              <a:t>momento</a:t>
            </a:r>
            <a:r>
              <a:rPr dirty="0"/>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5" name="Espaço Reservado para Anotações 4">
            <a:extLst>
              <a:ext uri="{FF2B5EF4-FFF2-40B4-BE49-F238E27FC236}">
                <a16:creationId xmlns:a16="http://schemas.microsoft.com/office/drawing/2014/main" id="{BE6EC177-E4C5-2C13-8DE8-7E7F66EBF9BF}"/>
              </a:ext>
            </a:extLst>
          </p:cNvPr>
          <p:cNvSpPr>
            <a:spLocks noGrp="1"/>
          </p:cNvSpPr>
          <p:nvPr>
            <p:ph type="body" idx="1"/>
          </p:nvPr>
        </p:nvSpPr>
        <p:spPr>
          <a:xfrm>
            <a:off x="680879" y="4733415"/>
            <a:ext cx="5447030" cy="3914239"/>
          </a:xfrm>
        </p:spPr>
        <p:txBody>
          <a:bodyPr/>
          <a:lstStyle/>
          <a:p>
            <a:pPr lvl="0" algn="just">
              <a:lnSpc>
                <a:spcPct val="115000"/>
              </a:lnSpc>
              <a:spcAft>
                <a:spcPts val="1000"/>
              </a:spcAf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lang="pt-BR" dirty="0"/>
              <a:t>Simone reconhece que precisa de algum apoio, mas nesta fase preferiu limitar isso a uma pequena gama de apoios informais. Ela automatizou todos os pagamentos regulares que precisam ser feitos e tem mensagens de lembrete automatizadas para tarefas de rotina e compromissos que precisam ser realizados. Ela discutiu sua situação com seus amigos e eles estão mais do que felizes em fornecer apoio adicional para acompanhá-la às consultas e ajudá-la a acompanhá-las. </a:t>
            </a:r>
          </a:p>
          <a:p>
            <a:pPr lvl="0" algn="just">
              <a:lnSpc>
                <a:spcPct val="115000"/>
              </a:lnSpc>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lang="pt-BR" dirty="0"/>
              <a:t>Após várias discussões com uma assistente social, ela planejou uma diretiva antecipada que especifica seus desejos a longo prazo. Ela discutiu isso com sua família e amigos, o que trouxe um grande alívio e reduziu sua ansiedade sobre alguns aspectos do futuro. Simone mantém um bom relacionamento com a assistente social que a ajudou a iniciar uma diretiva antecipada e que a visita uma vez por mês para ver se tudo está indo bem. Simone sabe que ela (e sua família e amigos) podem ligar para a assistente social a qualquer momento. </a:t>
            </a:r>
            <a:endParaRPr lang="pt-BR" kern="0" dirty="0">
              <a:solidFill>
                <a:sysClr val="windowText" lastClr="000000"/>
              </a:solidFill>
              <a:latin typeface="Calibri"/>
              <a:ea typeface="SimSun" panose="02010600030101010101" pitchFamily="2" charset="-122"/>
              <a:cs typeface="Calibri" panose="020F0502020204030204" pitchFamily="34" charset="0"/>
            </a:endParaRPr>
          </a:p>
          <a:p>
            <a:endParaRPr lang="pt-BR" dirty="0"/>
          </a:p>
        </p:txBody>
      </p:sp>
    </p:spTree>
    <p:extLst>
      <p:ext uri="{BB962C8B-B14F-4D97-AF65-F5344CB8AC3E}">
        <p14:creationId xmlns:p14="http://schemas.microsoft.com/office/powerpoint/2010/main" val="21343761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Exemplo</a:t>
            </a:r>
            <a:r>
              <a:rPr dirty="0"/>
              <a:t>: </a:t>
            </a:r>
            <a:r>
              <a:rPr lang="pt-BR" dirty="0"/>
              <a:t>José</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Leia a </a:t>
            </a:r>
            <a:r>
              <a:rPr dirty="0" err="1"/>
              <a:t>história</a:t>
            </a:r>
            <a:r>
              <a:rPr dirty="0"/>
              <a:t> </a:t>
            </a:r>
            <a:r>
              <a:rPr dirty="0" err="1"/>
              <a:t>abaixo</a:t>
            </a:r>
            <a:r>
              <a:rPr dirty="0"/>
              <a:t> para </a:t>
            </a:r>
            <a:r>
              <a:rPr dirty="0" err="1"/>
              <a:t>os</a:t>
            </a:r>
            <a:r>
              <a:rPr dirty="0"/>
              <a:t> </a:t>
            </a:r>
            <a:r>
              <a:rPr dirty="0" err="1"/>
              <a:t>participantes</a:t>
            </a:r>
            <a:r>
              <a:rPr dirty="0"/>
              <a:t>:</a:t>
            </a:r>
          </a:p>
          <a:p>
            <a:pPr algn="just"/>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118</a:t>
            </a:fld>
            <a:endParaRPr lang="en-CH"/>
          </a:p>
        </p:txBody>
      </p:sp>
      <p:pic>
        <p:nvPicPr>
          <p:cNvPr id="5" name="Picture 4">
            <a:extLst>
              <a:ext uri="{FF2B5EF4-FFF2-40B4-BE49-F238E27FC236}">
                <a16:creationId xmlns:a16="http://schemas.microsoft.com/office/drawing/2014/main" id="{454A0167-1421-4DC9-922A-E9E603AF01AB}"/>
              </a:ext>
            </a:extLst>
          </p:cNvPr>
          <p:cNvPicPr>
            <a:picLocks noChangeAspect="1"/>
          </p:cNvPicPr>
          <p:nvPr/>
        </p:nvPicPr>
        <p:blipFill>
          <a:blip r:embed="rId3"/>
          <a:stretch>
            <a:fillRect/>
          </a:stretch>
        </p:blipFill>
        <p:spPr>
          <a:xfrm>
            <a:off x="680879" y="5638215"/>
            <a:ext cx="5447030" cy="2205950"/>
          </a:xfrm>
          <a:prstGeom prst="rect">
            <a:avLst/>
          </a:prstGeom>
        </p:spPr>
      </p:pic>
    </p:spTree>
    <p:extLst>
      <p:ext uri="{BB962C8B-B14F-4D97-AF65-F5344CB8AC3E}">
        <p14:creationId xmlns:p14="http://schemas.microsoft.com/office/powerpoint/2010/main" val="208849444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Faça</a:t>
            </a:r>
            <a:r>
              <a:rPr dirty="0"/>
              <a:t> a </a:t>
            </a:r>
            <a:r>
              <a:rPr dirty="0" err="1"/>
              <a:t>seguinte</a:t>
            </a:r>
            <a:r>
              <a:rPr dirty="0"/>
              <a:t> </a:t>
            </a:r>
            <a:r>
              <a:rPr dirty="0" err="1"/>
              <a:t>pergunta</a:t>
            </a:r>
            <a:r>
              <a:rPr dirty="0"/>
              <a:t> </a:t>
            </a:r>
            <a:r>
              <a:rPr dirty="0" err="1"/>
              <a:t>ao</a:t>
            </a:r>
            <a:r>
              <a:rPr dirty="0"/>
              <a:t> </a:t>
            </a:r>
            <a:r>
              <a:rPr dirty="0" err="1"/>
              <a:t>grupo</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De que forma Mario e Janete podem se oferecer para ajudar José a administrar certos aspectos de sua casa, vida familiar e preocupações com a criação dos filhos? </a:t>
            </a: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endParaRPr lang="pt-BR" dirty="0"/>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Muitas</a:t>
            </a:r>
            <a:r>
              <a:rPr dirty="0"/>
              <a:t> </a:t>
            </a:r>
            <a:r>
              <a:rPr dirty="0" err="1"/>
              <a:t>respostas</a:t>
            </a:r>
            <a:r>
              <a:rPr dirty="0"/>
              <a:t> </a:t>
            </a:r>
            <a:r>
              <a:rPr dirty="0" err="1"/>
              <a:t>são</a:t>
            </a:r>
            <a:r>
              <a:rPr dirty="0"/>
              <a:t> </a:t>
            </a:r>
            <a:r>
              <a:rPr dirty="0" err="1"/>
              <a:t>possíveis</a:t>
            </a:r>
            <a:r>
              <a:rPr dirty="0"/>
              <a:t> </a:t>
            </a:r>
            <a:r>
              <a:rPr dirty="0" err="1"/>
              <a:t>aqui</a:t>
            </a:r>
            <a:r>
              <a:rPr dirty="0"/>
              <a:t>. Por </a:t>
            </a:r>
            <a:r>
              <a:rPr dirty="0" err="1"/>
              <a:t>exemplo</a:t>
            </a:r>
            <a:r>
              <a:rPr dirty="0"/>
              <a:t>, </a:t>
            </a:r>
            <a:r>
              <a:rPr dirty="0" err="1"/>
              <a:t>eles</a:t>
            </a:r>
            <a:r>
              <a:rPr dirty="0"/>
              <a:t> </a:t>
            </a:r>
            <a:r>
              <a:rPr dirty="0" err="1"/>
              <a:t>poderiam</a:t>
            </a:r>
            <a:r>
              <a:rPr dirty="0"/>
              <a:t> </a:t>
            </a:r>
            <a:r>
              <a:rPr dirty="0" err="1"/>
              <a:t>ajudar</a:t>
            </a:r>
            <a:r>
              <a:rPr dirty="0"/>
              <a:t> </a:t>
            </a:r>
            <a:r>
              <a:rPr lang="pt-BR" dirty="0"/>
              <a:t>José</a:t>
            </a:r>
            <a:r>
              <a:rPr dirty="0"/>
              <a:t> a </a:t>
            </a:r>
            <a:r>
              <a:rPr dirty="0" err="1"/>
              <a:t>entrar</a:t>
            </a:r>
            <a:r>
              <a:rPr dirty="0"/>
              <a:t> </a:t>
            </a:r>
            <a:r>
              <a:rPr dirty="0" err="1"/>
              <a:t>em</a:t>
            </a:r>
            <a:r>
              <a:rPr dirty="0"/>
              <a:t> </a:t>
            </a:r>
            <a:r>
              <a:rPr dirty="0" err="1"/>
              <a:t>contato</a:t>
            </a:r>
            <a:r>
              <a:rPr dirty="0"/>
              <a:t> com </a:t>
            </a:r>
            <a:r>
              <a:rPr dirty="0" err="1"/>
              <a:t>os</a:t>
            </a:r>
            <a:r>
              <a:rPr dirty="0"/>
              <a:t> </a:t>
            </a:r>
            <a:r>
              <a:rPr dirty="0" err="1"/>
              <a:t>serviços</a:t>
            </a:r>
            <a:r>
              <a:rPr dirty="0"/>
              <a:t> de </a:t>
            </a:r>
            <a:r>
              <a:rPr dirty="0" err="1"/>
              <a:t>apoio</a:t>
            </a:r>
            <a:r>
              <a:rPr dirty="0"/>
              <a:t> à </a:t>
            </a:r>
            <a:r>
              <a:rPr dirty="0" err="1"/>
              <a:t>família</a:t>
            </a:r>
            <a:r>
              <a:rPr dirty="0"/>
              <a:t>. Eles </a:t>
            </a:r>
            <a:r>
              <a:rPr dirty="0" err="1"/>
              <a:t>também</a:t>
            </a:r>
            <a:r>
              <a:rPr dirty="0"/>
              <a:t> </a:t>
            </a:r>
            <a:r>
              <a:rPr dirty="0" err="1"/>
              <a:t>podem</a:t>
            </a:r>
            <a:r>
              <a:rPr dirty="0"/>
              <a:t> </a:t>
            </a:r>
            <a:r>
              <a:rPr dirty="0" err="1"/>
              <a:t>cuidar</a:t>
            </a:r>
            <a:r>
              <a:rPr dirty="0"/>
              <a:t> das </a:t>
            </a:r>
            <a:r>
              <a:rPr dirty="0" err="1"/>
              <a:t>crianças</a:t>
            </a:r>
            <a:r>
              <a:rPr dirty="0"/>
              <a:t> de </a:t>
            </a:r>
            <a:r>
              <a:rPr dirty="0" err="1"/>
              <a:t>vez</a:t>
            </a:r>
            <a:r>
              <a:rPr dirty="0"/>
              <a:t> </a:t>
            </a:r>
            <a:r>
              <a:rPr dirty="0" err="1"/>
              <a:t>em</a:t>
            </a:r>
            <a:r>
              <a:rPr dirty="0"/>
              <a:t> </a:t>
            </a:r>
            <a:r>
              <a:rPr dirty="0" err="1"/>
              <a:t>quando</a:t>
            </a:r>
            <a:r>
              <a:rPr dirty="0"/>
              <a:t>, </a:t>
            </a:r>
            <a:r>
              <a:rPr dirty="0" err="1"/>
              <a:t>quando</a:t>
            </a:r>
            <a:r>
              <a:rPr dirty="0"/>
              <a:t> </a:t>
            </a:r>
            <a:r>
              <a:rPr lang="pt-BR" dirty="0"/>
              <a:t>José</a:t>
            </a:r>
            <a:r>
              <a:rPr dirty="0"/>
              <a:t> achar </a:t>
            </a:r>
            <a:r>
              <a:rPr dirty="0" err="1"/>
              <a:t>difícil</a:t>
            </a:r>
            <a:r>
              <a:rPr dirty="0"/>
              <a:t> lidar com a </a:t>
            </a:r>
            <a:r>
              <a:rPr dirty="0" err="1"/>
              <a:t>situação</a:t>
            </a:r>
            <a:r>
              <a:rPr dirty="0"/>
              <a:t>. Eles </a:t>
            </a:r>
            <a:r>
              <a:rPr dirty="0" err="1"/>
              <a:t>também</a:t>
            </a:r>
            <a:r>
              <a:rPr dirty="0"/>
              <a:t> </a:t>
            </a:r>
            <a:r>
              <a:rPr dirty="0" err="1"/>
              <a:t>podem</a:t>
            </a:r>
            <a:r>
              <a:rPr dirty="0"/>
              <a:t> se </a:t>
            </a:r>
            <a:r>
              <a:rPr dirty="0" err="1"/>
              <a:t>oferecer</a:t>
            </a:r>
            <a:r>
              <a:rPr dirty="0"/>
              <a:t> para se </a:t>
            </a:r>
            <a:r>
              <a:rPr dirty="0" err="1"/>
              <a:t>disponibilizar</a:t>
            </a:r>
            <a:r>
              <a:rPr dirty="0"/>
              <a:t> </a:t>
            </a:r>
            <a:r>
              <a:rPr dirty="0" err="1"/>
              <a:t>quando</a:t>
            </a:r>
            <a:r>
              <a:rPr dirty="0"/>
              <a:t> </a:t>
            </a:r>
            <a:r>
              <a:rPr lang="pt-BR" dirty="0"/>
              <a:t>José</a:t>
            </a:r>
            <a:r>
              <a:rPr dirty="0"/>
              <a:t> </a:t>
            </a:r>
            <a:r>
              <a:rPr dirty="0" err="1"/>
              <a:t>precisar</a:t>
            </a:r>
            <a:r>
              <a:rPr dirty="0"/>
              <a:t> de </a:t>
            </a:r>
            <a:r>
              <a:rPr dirty="0" err="1"/>
              <a:t>conselhos</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participantes</a:t>
            </a:r>
            <a:r>
              <a:rPr dirty="0"/>
              <a:t> </a:t>
            </a:r>
            <a:r>
              <a:rPr dirty="0" err="1"/>
              <a:t>podem</a:t>
            </a:r>
            <a:r>
              <a:rPr dirty="0"/>
              <a:t> </a:t>
            </a:r>
            <a:r>
              <a:rPr dirty="0" err="1"/>
              <a:t>ter</a:t>
            </a:r>
            <a:r>
              <a:rPr dirty="0"/>
              <a:t> </a:t>
            </a:r>
            <a:r>
              <a:rPr dirty="0" err="1"/>
              <a:t>outras</a:t>
            </a:r>
            <a:r>
              <a:rPr dirty="0"/>
              <a:t> </a:t>
            </a:r>
            <a:r>
              <a:rPr dirty="0" err="1"/>
              <a:t>ideias</a:t>
            </a:r>
            <a:r>
              <a:rPr dirty="0"/>
              <a:t> de </a:t>
            </a:r>
            <a:r>
              <a:rPr dirty="0" err="1"/>
              <a:t>como</a:t>
            </a:r>
            <a:r>
              <a:rPr dirty="0"/>
              <a:t> </a:t>
            </a:r>
            <a:r>
              <a:rPr dirty="0" err="1"/>
              <a:t>ajudar</a:t>
            </a:r>
            <a:r>
              <a:rPr dirty="0"/>
              <a:t> </a:t>
            </a:r>
            <a:r>
              <a:rPr lang="pt-BR" dirty="0"/>
              <a:t>José</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119</a:t>
            </a:fld>
            <a:endParaRPr lang="en-CH"/>
          </a:p>
        </p:txBody>
      </p:sp>
    </p:spTree>
    <p:extLst>
      <p:ext uri="{BB962C8B-B14F-4D97-AF65-F5344CB8AC3E}">
        <p14:creationId xmlns:p14="http://schemas.microsoft.com/office/powerpoint/2010/main" val="15907833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Agora leia o final da história de José, deixando claro para os participantes que resultados diferentes são possíveis e que o final da história abaixo é apenas uma entre muitas soluções possíveis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120</a:t>
            </a:fld>
            <a:endParaRPr lang="en-CH"/>
          </a:p>
        </p:txBody>
      </p:sp>
      <p:sp>
        <p:nvSpPr>
          <p:cNvPr id="6" name="Text Box 70">
            <a:extLst>
              <a:ext uri="{FF2B5EF4-FFF2-40B4-BE49-F238E27FC236}">
                <a16:creationId xmlns:a16="http://schemas.microsoft.com/office/drawing/2014/main" id="{B1319002-7C94-4A1E-9ED6-F8C55C746005}"/>
              </a:ext>
            </a:extLst>
          </p:cNvPr>
          <p:cNvSpPr txBox="1"/>
          <p:nvPr/>
        </p:nvSpPr>
        <p:spPr>
          <a:xfrm>
            <a:off x="680879" y="5482870"/>
            <a:ext cx="5687229" cy="3215440"/>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0"/>
              </a:spcAft>
              <a:buClrTx/>
              <a:buSzTx/>
              <a:buFontTx/>
              <a:buNone/>
              <a:tabLst/>
              <a:defRPr sz="1100" b="1" kern="0">
                <a:ln>
                  <a:noFill/>
                </a:ln>
                <a:solidFill>
                  <a:srgbClr val="C00000"/>
                </a:solidFill>
                <a:effectLst/>
                <a:uLnTx/>
                <a:uFillTx/>
                <a:latin typeface="Calibri"/>
                <a:ea typeface="SimSun" panose="02010600030101010101" pitchFamily="2" charset="-122"/>
                <a:cs typeface="Calibri" panose="020F0502020204030204" pitchFamily="34" charset="0"/>
              </a:defRPr>
            </a:pPr>
            <a:r>
              <a:rPr lang="pt-BR" dirty="0"/>
              <a:t>José</a:t>
            </a:r>
            <a:r>
              <a:rPr dirty="0"/>
              <a:t> (</a:t>
            </a:r>
            <a:r>
              <a:rPr dirty="0" err="1"/>
              <a:t>continuação</a:t>
            </a:r>
            <a:r>
              <a:rPr dirty="0"/>
              <a:t>)</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lang="pt-BR" dirty="0"/>
              <a:t>José</a:t>
            </a:r>
            <a:r>
              <a:rPr dirty="0"/>
              <a:t> </a:t>
            </a:r>
            <a:r>
              <a:rPr dirty="0" err="1"/>
              <a:t>entra</a:t>
            </a:r>
            <a:r>
              <a:rPr dirty="0"/>
              <a:t> </a:t>
            </a:r>
            <a:r>
              <a:rPr dirty="0" err="1"/>
              <a:t>em</a:t>
            </a:r>
            <a:r>
              <a:rPr dirty="0"/>
              <a:t> </a:t>
            </a:r>
            <a:r>
              <a:rPr dirty="0" err="1"/>
              <a:t>contato</a:t>
            </a:r>
            <a:r>
              <a:rPr dirty="0"/>
              <a:t> com Jane e Marlo e </a:t>
            </a:r>
            <a:r>
              <a:rPr dirty="0" err="1"/>
              <a:t>diz</a:t>
            </a:r>
            <a:r>
              <a:rPr dirty="0"/>
              <a:t> que </a:t>
            </a:r>
            <a:r>
              <a:rPr dirty="0" err="1"/>
              <a:t>gostaria</a:t>
            </a:r>
            <a:r>
              <a:rPr dirty="0"/>
              <a:t> que </a:t>
            </a:r>
            <a:r>
              <a:rPr dirty="0" err="1"/>
              <a:t>eles</a:t>
            </a:r>
            <a:r>
              <a:rPr dirty="0"/>
              <a:t> </a:t>
            </a:r>
            <a:r>
              <a:rPr dirty="0" err="1"/>
              <a:t>participassem</a:t>
            </a:r>
            <a:r>
              <a:rPr dirty="0"/>
              <a:t> de </a:t>
            </a:r>
            <a:r>
              <a:rPr dirty="0" err="1"/>
              <a:t>algumas</a:t>
            </a:r>
            <a:r>
              <a:rPr dirty="0"/>
              <a:t> de </a:t>
            </a:r>
            <a:r>
              <a:rPr dirty="0" err="1"/>
              <a:t>suas</a:t>
            </a:r>
            <a:r>
              <a:rPr dirty="0"/>
              <a:t> </a:t>
            </a:r>
            <a:r>
              <a:rPr dirty="0" err="1"/>
              <a:t>sessões</a:t>
            </a:r>
            <a:r>
              <a:rPr dirty="0"/>
              <a:t> de </a:t>
            </a:r>
            <a:r>
              <a:rPr dirty="0" err="1"/>
              <a:t>aconselhamento</a:t>
            </a:r>
            <a:r>
              <a:rPr dirty="0"/>
              <a:t> </a:t>
            </a:r>
            <a:r>
              <a:rPr dirty="0" err="1"/>
              <a:t>durante</a:t>
            </a:r>
            <a:r>
              <a:rPr dirty="0"/>
              <a:t> as quais </a:t>
            </a:r>
            <a:r>
              <a:rPr dirty="0" err="1"/>
              <a:t>poderiam</a:t>
            </a:r>
            <a:r>
              <a:rPr dirty="0"/>
              <a:t> </a:t>
            </a:r>
            <a:r>
              <a:rPr dirty="0" err="1"/>
              <a:t>discutir</a:t>
            </a:r>
            <a:r>
              <a:rPr dirty="0"/>
              <a:t> </a:t>
            </a:r>
            <a:r>
              <a:rPr dirty="0" err="1"/>
              <a:t>questões</a:t>
            </a:r>
            <a:r>
              <a:rPr dirty="0"/>
              <a:t> </a:t>
            </a:r>
            <a:r>
              <a:rPr dirty="0" err="1"/>
              <a:t>parentais</a:t>
            </a:r>
            <a:r>
              <a:rPr dirty="0"/>
              <a:t>. </a:t>
            </a:r>
            <a:r>
              <a:rPr dirty="0" err="1"/>
              <a:t>Depois</a:t>
            </a:r>
            <a:r>
              <a:rPr dirty="0"/>
              <a:t> de se </a:t>
            </a:r>
            <a:r>
              <a:rPr dirty="0" err="1"/>
              <a:t>encontrarem</a:t>
            </a:r>
            <a:r>
              <a:rPr dirty="0"/>
              <a:t> com o </a:t>
            </a:r>
            <a:r>
              <a:rPr dirty="0" err="1"/>
              <a:t>conselheiro</a:t>
            </a:r>
            <a:r>
              <a:rPr dirty="0"/>
              <a:t>, </a:t>
            </a:r>
            <a:r>
              <a:rPr dirty="0" err="1"/>
              <a:t>eles</a:t>
            </a:r>
            <a:r>
              <a:rPr dirty="0"/>
              <a:t> </a:t>
            </a:r>
            <a:r>
              <a:rPr dirty="0" err="1"/>
              <a:t>concordam</a:t>
            </a:r>
            <a:r>
              <a:rPr dirty="0"/>
              <a:t> com um plano:</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sz="1100" kern="0">
                <a:ln>
                  <a:noFill/>
                </a:ln>
                <a:solidFill>
                  <a:srgbClr val="000000"/>
                </a:solidFill>
                <a:effectLst/>
                <a:uLnTx/>
                <a:uFillTx/>
                <a:latin typeface="Calibri"/>
                <a:ea typeface="SimSun" panose="02010600030101010101" pitchFamily="2" charset="-122"/>
                <a:cs typeface="Arial" panose="020B0604020202020204" pitchFamily="34" charset="0"/>
              </a:defRPr>
            </a:pPr>
            <a:r>
              <a:rPr dirty="0"/>
              <a:t>Sua amiga Jane </a:t>
            </a:r>
            <a:r>
              <a:rPr dirty="0" err="1"/>
              <a:t>irá</a:t>
            </a:r>
            <a:r>
              <a:rPr dirty="0"/>
              <a:t> </a:t>
            </a:r>
            <a:r>
              <a:rPr dirty="0" err="1"/>
              <a:t>verificá</a:t>
            </a:r>
            <a:r>
              <a:rPr dirty="0"/>
              <a:t>-lo </a:t>
            </a:r>
            <a:r>
              <a:rPr dirty="0" err="1"/>
              <a:t>regularmente</a:t>
            </a:r>
            <a:r>
              <a:rPr dirty="0"/>
              <a:t> </a:t>
            </a:r>
            <a:r>
              <a:rPr dirty="0" err="1"/>
              <a:t>pessoalmente</a:t>
            </a:r>
            <a:r>
              <a:rPr dirty="0"/>
              <a:t> </a:t>
            </a:r>
            <a:r>
              <a:rPr dirty="0" err="1"/>
              <a:t>ou</a:t>
            </a:r>
            <a:r>
              <a:rPr dirty="0"/>
              <a:t> </a:t>
            </a:r>
            <a:r>
              <a:rPr dirty="0" err="1"/>
              <a:t>por</a:t>
            </a:r>
            <a:r>
              <a:rPr dirty="0"/>
              <a:t> </a:t>
            </a:r>
            <a:r>
              <a:rPr dirty="0" err="1"/>
              <a:t>telefone</a:t>
            </a:r>
            <a:r>
              <a:rPr dirty="0"/>
              <a:t>. </a:t>
            </a:r>
            <a:endParaRPr kumimoji="0" lang="en-CH"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sz="1100" kern="0">
                <a:ln>
                  <a:noFill/>
                </a:ln>
                <a:solidFill>
                  <a:srgbClr val="000000"/>
                </a:solidFill>
                <a:effectLst/>
                <a:uLnTx/>
                <a:uFillTx/>
                <a:latin typeface="Calibri"/>
                <a:ea typeface="SimSun" panose="02010600030101010101" pitchFamily="2" charset="-122"/>
                <a:cs typeface="Arial" panose="020B0604020202020204" pitchFamily="34" charset="0"/>
              </a:defRPr>
            </a:pPr>
            <a:r>
              <a:rPr dirty="0"/>
              <a:t>Marlo </a:t>
            </a:r>
            <a:r>
              <a:rPr dirty="0" err="1"/>
              <a:t>diz</a:t>
            </a:r>
            <a:r>
              <a:rPr dirty="0"/>
              <a:t> que </a:t>
            </a:r>
            <a:r>
              <a:rPr dirty="0" err="1"/>
              <a:t>analisará</a:t>
            </a:r>
            <a:r>
              <a:rPr dirty="0"/>
              <a:t> </a:t>
            </a:r>
            <a:r>
              <a:rPr dirty="0" err="1"/>
              <a:t>os</a:t>
            </a:r>
            <a:r>
              <a:rPr dirty="0"/>
              <a:t> </a:t>
            </a:r>
            <a:r>
              <a:rPr dirty="0" err="1"/>
              <a:t>apoios</a:t>
            </a:r>
            <a:r>
              <a:rPr dirty="0"/>
              <a:t> </a:t>
            </a:r>
            <a:r>
              <a:rPr dirty="0" err="1"/>
              <a:t>familiares</a:t>
            </a:r>
            <a:r>
              <a:rPr dirty="0"/>
              <a:t> que </a:t>
            </a:r>
            <a:r>
              <a:rPr dirty="0" err="1"/>
              <a:t>podem</a:t>
            </a:r>
            <a:r>
              <a:rPr dirty="0"/>
              <a:t> </a:t>
            </a:r>
            <a:r>
              <a:rPr dirty="0" err="1"/>
              <a:t>estar</a:t>
            </a:r>
            <a:r>
              <a:rPr dirty="0"/>
              <a:t> </a:t>
            </a:r>
            <a:r>
              <a:rPr dirty="0" err="1"/>
              <a:t>disponíveis</a:t>
            </a:r>
            <a:r>
              <a:rPr dirty="0"/>
              <a:t> para </a:t>
            </a:r>
            <a:r>
              <a:rPr lang="pt-BR" dirty="0"/>
              <a:t>José</a:t>
            </a:r>
            <a:r>
              <a:rPr dirty="0"/>
              <a:t> e o </a:t>
            </a:r>
            <a:r>
              <a:rPr dirty="0" err="1"/>
              <a:t>ajudará</a:t>
            </a:r>
            <a:r>
              <a:rPr dirty="0"/>
              <a:t> a </a:t>
            </a:r>
            <a:r>
              <a:rPr dirty="0" err="1"/>
              <a:t>preencher</a:t>
            </a:r>
            <a:r>
              <a:rPr dirty="0"/>
              <a:t> </a:t>
            </a:r>
            <a:r>
              <a:rPr dirty="0" err="1"/>
              <a:t>quaisquer</a:t>
            </a:r>
            <a:r>
              <a:rPr dirty="0"/>
              <a:t> </a:t>
            </a:r>
            <a:r>
              <a:rPr dirty="0" err="1"/>
              <a:t>formulários</a:t>
            </a:r>
            <a:r>
              <a:rPr dirty="0"/>
              <a:t> que </a:t>
            </a:r>
            <a:r>
              <a:rPr dirty="0" err="1"/>
              <a:t>possam</a:t>
            </a:r>
            <a:r>
              <a:rPr dirty="0"/>
              <a:t> ser </a:t>
            </a:r>
            <a:r>
              <a:rPr dirty="0" err="1"/>
              <a:t>necessários</a:t>
            </a:r>
            <a:r>
              <a:rPr dirty="0"/>
              <a:t> </a:t>
            </a:r>
            <a:r>
              <a:rPr dirty="0" err="1"/>
              <a:t>ou</a:t>
            </a:r>
            <a:r>
              <a:rPr dirty="0"/>
              <a:t> o </a:t>
            </a:r>
            <a:r>
              <a:rPr dirty="0" err="1"/>
              <a:t>acompanhará</a:t>
            </a:r>
            <a:r>
              <a:rPr dirty="0"/>
              <a:t> se for </a:t>
            </a:r>
            <a:r>
              <a:rPr dirty="0" err="1"/>
              <a:t>necessário</a:t>
            </a:r>
            <a:r>
              <a:rPr dirty="0"/>
              <a:t> </a:t>
            </a:r>
            <a:r>
              <a:rPr dirty="0" err="1"/>
              <a:t>visitar</a:t>
            </a:r>
            <a:r>
              <a:rPr dirty="0"/>
              <a:t> </a:t>
            </a:r>
            <a:r>
              <a:rPr dirty="0" err="1"/>
              <a:t>os</a:t>
            </a:r>
            <a:r>
              <a:rPr dirty="0"/>
              <a:t> </a:t>
            </a:r>
            <a:r>
              <a:rPr dirty="0" err="1"/>
              <a:t>serviços</a:t>
            </a:r>
            <a:r>
              <a:rPr dirty="0"/>
              <a:t> </a:t>
            </a:r>
            <a:r>
              <a:rPr dirty="0" err="1"/>
              <a:t>sociais</a:t>
            </a:r>
            <a:r>
              <a:rPr dirty="0"/>
              <a:t>.</a:t>
            </a:r>
            <a:endParaRPr kumimoji="0" lang="en-CH"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sz="1100" kern="0">
                <a:ln>
                  <a:noFill/>
                </a:ln>
                <a:solidFill>
                  <a:srgbClr val="000000"/>
                </a:solidFill>
                <a:effectLst/>
                <a:uLnTx/>
                <a:uFillTx/>
                <a:latin typeface="Calibri"/>
                <a:ea typeface="SimSun" panose="02010600030101010101" pitchFamily="2" charset="-122"/>
                <a:cs typeface="Arial" panose="020B0604020202020204" pitchFamily="34" charset="0"/>
              </a:defRPr>
            </a:pPr>
            <a:r>
              <a:rPr dirty="0"/>
              <a:t>O </a:t>
            </a:r>
            <a:r>
              <a:rPr dirty="0" err="1"/>
              <a:t>irmão</a:t>
            </a:r>
            <a:r>
              <a:rPr dirty="0"/>
              <a:t> e o amigo </a:t>
            </a:r>
            <a:r>
              <a:rPr dirty="0" err="1"/>
              <a:t>às</a:t>
            </a:r>
            <a:r>
              <a:rPr dirty="0"/>
              <a:t> </a:t>
            </a:r>
            <a:r>
              <a:rPr dirty="0" err="1"/>
              <a:t>vezes</a:t>
            </a:r>
            <a:r>
              <a:rPr dirty="0"/>
              <a:t> </a:t>
            </a:r>
            <a:r>
              <a:rPr dirty="0" err="1"/>
              <a:t>levam</a:t>
            </a:r>
            <a:r>
              <a:rPr dirty="0"/>
              <a:t> as </a:t>
            </a:r>
            <a:r>
              <a:rPr dirty="0" err="1"/>
              <a:t>crianças</a:t>
            </a:r>
            <a:r>
              <a:rPr dirty="0"/>
              <a:t> para o </a:t>
            </a:r>
            <a:r>
              <a:rPr dirty="0" err="1"/>
              <a:t>fim</a:t>
            </a:r>
            <a:r>
              <a:rPr dirty="0"/>
              <a:t> de </a:t>
            </a:r>
            <a:r>
              <a:rPr dirty="0" err="1"/>
              <a:t>semana</a:t>
            </a:r>
            <a:r>
              <a:rPr dirty="0"/>
              <a:t> se </a:t>
            </a:r>
            <a:r>
              <a:rPr lang="pt-BR" dirty="0"/>
              <a:t>José</a:t>
            </a:r>
            <a:r>
              <a:rPr dirty="0"/>
              <a:t> </a:t>
            </a:r>
            <a:r>
              <a:rPr dirty="0" err="1"/>
              <a:t>estiver</a:t>
            </a:r>
            <a:r>
              <a:rPr dirty="0"/>
              <a:t> se </a:t>
            </a:r>
            <a:r>
              <a:rPr dirty="0" err="1"/>
              <a:t>sentindo</a:t>
            </a:r>
            <a:r>
              <a:rPr dirty="0"/>
              <a:t> </a:t>
            </a:r>
            <a:r>
              <a:rPr dirty="0" err="1"/>
              <a:t>sobrecarregado</a:t>
            </a:r>
            <a:r>
              <a:rPr dirty="0"/>
              <a:t>. </a:t>
            </a:r>
            <a:endParaRPr kumimoji="0" lang="en-CH"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sz="1100" kern="0">
                <a:ln>
                  <a:noFill/>
                </a:ln>
                <a:solidFill>
                  <a:srgbClr val="000000"/>
                </a:solidFill>
                <a:effectLst/>
                <a:uLnTx/>
                <a:uFillTx/>
                <a:latin typeface="Calibri"/>
                <a:ea typeface="SimSun" panose="02010600030101010101" pitchFamily="2" charset="-122"/>
                <a:cs typeface="Arial" panose="020B0604020202020204" pitchFamily="34" charset="0"/>
              </a:defRPr>
            </a:pPr>
            <a:r>
              <a:rPr dirty="0"/>
              <a:t>Eles </a:t>
            </a:r>
            <a:r>
              <a:rPr dirty="0" err="1"/>
              <a:t>também</a:t>
            </a:r>
            <a:r>
              <a:rPr dirty="0"/>
              <a:t> </a:t>
            </a:r>
            <a:r>
              <a:rPr dirty="0" err="1"/>
              <a:t>concordam</a:t>
            </a:r>
            <a:r>
              <a:rPr dirty="0"/>
              <a:t> </a:t>
            </a:r>
            <a:r>
              <a:rPr dirty="0" err="1"/>
              <a:t>em</a:t>
            </a:r>
            <a:r>
              <a:rPr dirty="0"/>
              <a:t> </a:t>
            </a:r>
            <a:r>
              <a:rPr dirty="0" err="1"/>
              <a:t>estar</a:t>
            </a:r>
            <a:r>
              <a:rPr dirty="0"/>
              <a:t> </a:t>
            </a:r>
            <a:r>
              <a:rPr dirty="0" err="1"/>
              <a:t>disponíveis</a:t>
            </a:r>
            <a:r>
              <a:rPr dirty="0"/>
              <a:t> para </a:t>
            </a:r>
            <a:r>
              <a:rPr dirty="0" err="1"/>
              <a:t>discutir</a:t>
            </a:r>
            <a:r>
              <a:rPr dirty="0"/>
              <a:t> </a:t>
            </a:r>
            <a:r>
              <a:rPr dirty="0" err="1"/>
              <a:t>quaisquer</a:t>
            </a:r>
            <a:r>
              <a:rPr dirty="0"/>
              <a:t> </a:t>
            </a:r>
            <a:r>
              <a:rPr dirty="0" err="1"/>
              <a:t>grandes</a:t>
            </a:r>
            <a:r>
              <a:rPr dirty="0"/>
              <a:t> </a:t>
            </a:r>
            <a:r>
              <a:rPr dirty="0" err="1"/>
              <a:t>decisões</a:t>
            </a:r>
            <a:r>
              <a:rPr dirty="0"/>
              <a:t> </a:t>
            </a:r>
            <a:r>
              <a:rPr dirty="0" err="1"/>
              <a:t>relativas</a:t>
            </a:r>
            <a:r>
              <a:rPr dirty="0"/>
              <a:t> </a:t>
            </a:r>
            <a:r>
              <a:rPr dirty="0" err="1"/>
              <a:t>às</a:t>
            </a:r>
            <a:r>
              <a:rPr dirty="0"/>
              <a:t> </a:t>
            </a:r>
            <a:r>
              <a:rPr dirty="0" err="1"/>
              <a:t>crianças</a:t>
            </a:r>
            <a:r>
              <a:rPr dirty="0"/>
              <a:t> (</a:t>
            </a:r>
            <a:r>
              <a:rPr dirty="0" err="1"/>
              <a:t>por</a:t>
            </a:r>
            <a:r>
              <a:rPr dirty="0"/>
              <a:t> </a:t>
            </a:r>
            <a:r>
              <a:rPr dirty="0" err="1"/>
              <a:t>exemplo</a:t>
            </a:r>
            <a:r>
              <a:rPr dirty="0"/>
              <a:t>, </a:t>
            </a:r>
            <a:r>
              <a:rPr dirty="0" err="1"/>
              <a:t>escolaridade</a:t>
            </a:r>
            <a:r>
              <a:rPr dirty="0"/>
              <a:t>, </a:t>
            </a:r>
            <a:r>
              <a:rPr dirty="0" err="1"/>
              <a:t>férias</a:t>
            </a:r>
            <a:r>
              <a:rPr dirty="0"/>
              <a:t>, etc.).</a:t>
            </a:r>
            <a:endParaRPr kumimoji="0" lang="en-CH"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err="1"/>
              <a:t>Sessões</a:t>
            </a:r>
            <a:r>
              <a:rPr dirty="0"/>
              <a:t> de </a:t>
            </a:r>
            <a:r>
              <a:rPr dirty="0" err="1"/>
              <a:t>aconselhamento</a:t>
            </a:r>
            <a:r>
              <a:rPr dirty="0"/>
              <a:t> </a:t>
            </a:r>
            <a:r>
              <a:rPr dirty="0" err="1"/>
              <a:t>também</a:t>
            </a:r>
            <a:r>
              <a:rPr dirty="0"/>
              <a:t> </a:t>
            </a:r>
            <a:r>
              <a:rPr dirty="0" err="1"/>
              <a:t>serão</a:t>
            </a:r>
            <a:r>
              <a:rPr dirty="0"/>
              <a:t> </a:t>
            </a:r>
            <a:r>
              <a:rPr dirty="0" err="1"/>
              <a:t>organizadas</a:t>
            </a:r>
            <a:r>
              <a:rPr dirty="0"/>
              <a:t> para as </a:t>
            </a:r>
            <a:r>
              <a:rPr dirty="0" err="1"/>
              <a:t>crianças</a:t>
            </a:r>
            <a:r>
              <a:rPr dirty="0"/>
              <a:t> para </a:t>
            </a:r>
            <a:r>
              <a:rPr dirty="0" err="1"/>
              <a:t>ajudá</a:t>
            </a:r>
            <a:r>
              <a:rPr dirty="0"/>
              <a:t>-las a </a:t>
            </a:r>
            <a:r>
              <a:rPr dirty="0" err="1"/>
              <a:t>entender</a:t>
            </a:r>
            <a:r>
              <a:rPr dirty="0"/>
              <a:t> a </a:t>
            </a:r>
            <a:r>
              <a:rPr dirty="0" err="1"/>
              <a:t>situação</a:t>
            </a:r>
            <a:r>
              <a:rPr dirty="0"/>
              <a:t>, </a:t>
            </a:r>
            <a:r>
              <a:rPr dirty="0" err="1"/>
              <a:t>apoiar</a:t>
            </a:r>
            <a:r>
              <a:rPr dirty="0"/>
              <a:t> </a:t>
            </a:r>
            <a:r>
              <a:rPr dirty="0" err="1"/>
              <a:t>seu</a:t>
            </a:r>
            <a:r>
              <a:rPr dirty="0"/>
              <a:t> </a:t>
            </a:r>
            <a:r>
              <a:rPr dirty="0" err="1"/>
              <a:t>relacionamento</a:t>
            </a:r>
            <a:r>
              <a:rPr dirty="0"/>
              <a:t> com o pai e </a:t>
            </a:r>
            <a:r>
              <a:rPr dirty="0" err="1"/>
              <a:t>garantir</a:t>
            </a:r>
            <a:r>
              <a:rPr dirty="0"/>
              <a:t> que </a:t>
            </a:r>
            <a:r>
              <a:rPr dirty="0" err="1"/>
              <a:t>elas</a:t>
            </a:r>
            <a:r>
              <a:rPr dirty="0"/>
              <a:t> </a:t>
            </a:r>
            <a:r>
              <a:rPr dirty="0" err="1"/>
              <a:t>não</a:t>
            </a:r>
            <a:r>
              <a:rPr dirty="0"/>
              <a:t> se </a:t>
            </a:r>
            <a:r>
              <a:rPr dirty="0" err="1"/>
              <a:t>sintam</a:t>
            </a:r>
            <a:r>
              <a:rPr dirty="0"/>
              <a:t> </a:t>
            </a:r>
            <a:r>
              <a:rPr dirty="0" err="1"/>
              <a:t>abandonadas</a:t>
            </a:r>
            <a:r>
              <a:rPr dirty="0"/>
              <a:t> </a:t>
            </a:r>
            <a:r>
              <a:rPr dirty="0" err="1"/>
              <a:t>ou</a:t>
            </a:r>
            <a:r>
              <a:rPr dirty="0"/>
              <a:t> </a:t>
            </a:r>
            <a:r>
              <a:rPr dirty="0" err="1"/>
              <a:t>negligenciadas</a:t>
            </a:r>
            <a:r>
              <a:rPr dirty="0"/>
              <a:t> </a:t>
            </a:r>
            <a:r>
              <a:rPr dirty="0" err="1"/>
              <a:t>quando</a:t>
            </a:r>
            <a:r>
              <a:rPr dirty="0"/>
              <a:t> o pai se </a:t>
            </a:r>
            <a:r>
              <a:rPr dirty="0" err="1"/>
              <a:t>sentir</a:t>
            </a:r>
            <a:r>
              <a:rPr dirty="0"/>
              <a:t> mal.</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7194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b="1" u="sng" dirty="0"/>
              <a:t>A </a:t>
            </a:r>
            <a:r>
              <a:rPr b="1" u="sng" dirty="0" err="1"/>
              <a:t>capacidade</a:t>
            </a:r>
            <a:r>
              <a:rPr b="1" u="sng" dirty="0"/>
              <a:t> mental</a:t>
            </a:r>
            <a:r>
              <a:rPr dirty="0"/>
              <a:t> </a:t>
            </a:r>
            <a:r>
              <a:rPr dirty="0" err="1"/>
              <a:t>é</a:t>
            </a:r>
            <a:r>
              <a:rPr dirty="0"/>
              <a:t> um </a:t>
            </a:r>
            <a:r>
              <a:rPr dirty="0" err="1"/>
              <a:t>termo</a:t>
            </a:r>
            <a:r>
              <a:rPr dirty="0"/>
              <a:t> </a:t>
            </a:r>
            <a:r>
              <a:rPr dirty="0" err="1"/>
              <a:t>usado</a:t>
            </a:r>
            <a:r>
              <a:rPr dirty="0"/>
              <a:t> para se </a:t>
            </a:r>
            <a:r>
              <a:rPr dirty="0" err="1"/>
              <a:t>referir</a:t>
            </a:r>
            <a:r>
              <a:rPr dirty="0"/>
              <a:t> </a:t>
            </a:r>
            <a:r>
              <a:rPr dirty="0" err="1"/>
              <a:t>às</a:t>
            </a:r>
            <a:r>
              <a:rPr dirty="0"/>
              <a:t> </a:t>
            </a:r>
            <a:r>
              <a:rPr dirty="0" err="1"/>
              <a:t>habilidades</a:t>
            </a:r>
            <a:r>
              <a:rPr dirty="0"/>
              <a:t> de </a:t>
            </a:r>
            <a:r>
              <a:rPr dirty="0" err="1"/>
              <a:t>tomada</a:t>
            </a:r>
            <a:r>
              <a:rPr dirty="0"/>
              <a:t> de </a:t>
            </a:r>
            <a:r>
              <a:rPr dirty="0" err="1"/>
              <a:t>decisão</a:t>
            </a:r>
            <a:r>
              <a:rPr dirty="0"/>
              <a:t> (</a:t>
            </a:r>
            <a:r>
              <a:rPr dirty="0" err="1"/>
              <a:t>ou</a:t>
            </a:r>
            <a:r>
              <a:rPr dirty="0"/>
              <a:t> </a:t>
            </a:r>
            <a:r>
              <a:rPr dirty="0" err="1"/>
              <a:t>habilidades</a:t>
            </a:r>
            <a:r>
              <a:rPr dirty="0"/>
              <a:t> de </a:t>
            </a:r>
            <a:r>
              <a:rPr dirty="0" err="1"/>
              <a:t>tomada</a:t>
            </a:r>
            <a:r>
              <a:rPr dirty="0"/>
              <a:t> de </a:t>
            </a:r>
            <a:r>
              <a:rPr dirty="0" err="1"/>
              <a:t>decisão</a:t>
            </a:r>
            <a:r>
              <a:rPr dirty="0"/>
              <a:t>) de </a:t>
            </a:r>
            <a:r>
              <a:rPr dirty="0" err="1"/>
              <a:t>uma</a:t>
            </a:r>
            <a:r>
              <a:rPr dirty="0"/>
              <a:t> </a:t>
            </a:r>
            <a:r>
              <a:rPr dirty="0" err="1"/>
              <a:t>pessoa</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Tanto os equívocos quanto a falta de compreensão sobre o termo “capacidade mental” levaram à frequente negação do direito à capacidade legal de pessoas com deficiência.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Devido a essa confusão, os termos “habilidades de tomada de decisão” ou “capacidade de tomar decisões” serão frequentemente usados neste módulo, em vez de capacidade mental.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a:t>
            </a:fld>
            <a:endParaRPr lang="en-CH"/>
          </a:p>
        </p:txBody>
      </p:sp>
    </p:spTree>
    <p:extLst>
      <p:ext uri="{BB962C8B-B14F-4D97-AF65-F5344CB8AC3E}">
        <p14:creationId xmlns:p14="http://schemas.microsoft.com/office/powerpoint/2010/main" val="127070451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defRPr b="1" i="1">
                <a:latin typeface="Calibri" panose="020F0502020204030204" pitchFamily="34" charset="0"/>
                <a:ea typeface="SimSun" panose="02010600030101010101" pitchFamily="2" charset="-122"/>
                <a:cs typeface="Arial" panose="020B0604020202020204" pitchFamily="34" charset="0"/>
              </a:defRPr>
            </a:pPr>
            <a:r>
              <a:rPr dirty="0" err="1"/>
              <a:t>Exercício</a:t>
            </a:r>
            <a:r>
              <a:rPr dirty="0"/>
              <a:t> 3.2: </a:t>
            </a:r>
            <a:r>
              <a:rPr dirty="0" err="1"/>
              <a:t>Cenários</a:t>
            </a:r>
            <a:r>
              <a:rPr dirty="0"/>
              <a:t> </a:t>
            </a:r>
            <a:r>
              <a:rPr dirty="0" err="1"/>
              <a:t>Situações</a:t>
            </a:r>
            <a:r>
              <a:rPr dirty="0"/>
              <a:t>  </a:t>
            </a:r>
            <a:r>
              <a:rPr dirty="0" err="1"/>
              <a:t>desafiadoras</a:t>
            </a:r>
            <a:r>
              <a:rPr dirty="0"/>
              <a:t> (30 min.)</a:t>
            </a:r>
            <a:endParaRPr lang="en-CH" dirty="0">
              <a:latin typeface="Calibri" panose="020F0502020204030204" pitchFamily="34" charset="0"/>
              <a:ea typeface="SimSun" panose="02010600030101010101" pitchFamily="2" charset="-122"/>
              <a:cs typeface="Calibri" panose="020F0502020204030204" pitchFamily="34" charset="0"/>
            </a:endParaRPr>
          </a:p>
          <a:p>
            <a:r>
              <a:rPr lang="pt-BR" sz="1200" kern="1200" dirty="0">
                <a:solidFill>
                  <a:schemeClr val="tx1"/>
                </a:solidFill>
                <a:effectLst/>
                <a:latin typeface="+mn-lt"/>
                <a:ea typeface="+mn-ea"/>
                <a:cs typeface="+mn-cs"/>
              </a:rPr>
              <a:t>Este exercício deve permitir que os participantes considerem diferentes opções que podem usar para respeitar os direitos das pessoas à capacidade legal, mesmo nas situações mais desafiadoras. </a:t>
            </a:r>
          </a:p>
          <a:p>
            <a:r>
              <a:rPr lang="pt-BR" sz="1200" kern="1200" dirty="0">
                <a:solidFill>
                  <a:schemeClr val="tx1"/>
                </a:solidFill>
                <a:effectLst/>
                <a:latin typeface="+mn-lt"/>
                <a:ea typeface="+mn-ea"/>
                <a:cs typeface="+mn-cs"/>
              </a:rPr>
              <a:t>Peça aos participantes que se dividam em três grupos. Atribua um dos exemplos abaixo a cada grupo e distribua os exemplos relevantes (Anexo 1).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121</a:t>
            </a:fld>
            <a:endParaRPr lang="en-CH"/>
          </a:p>
        </p:txBody>
      </p:sp>
      <p:pic>
        <p:nvPicPr>
          <p:cNvPr id="5" name="Picture 4">
            <a:extLst>
              <a:ext uri="{FF2B5EF4-FFF2-40B4-BE49-F238E27FC236}">
                <a16:creationId xmlns:a16="http://schemas.microsoft.com/office/drawing/2014/main" id="{5BBEDA69-BEAD-4BC0-BEC6-778F456E98D8}"/>
              </a:ext>
            </a:extLst>
          </p:cNvPr>
          <p:cNvPicPr>
            <a:picLocks noChangeAspect="1"/>
          </p:cNvPicPr>
          <p:nvPr/>
        </p:nvPicPr>
        <p:blipFill>
          <a:blip r:embed="rId3"/>
          <a:stretch>
            <a:fillRect/>
          </a:stretch>
        </p:blipFill>
        <p:spPr>
          <a:xfrm>
            <a:off x="735056" y="6311504"/>
            <a:ext cx="5338676" cy="1739904"/>
          </a:xfrm>
          <a:prstGeom prst="rect">
            <a:avLst/>
          </a:prstGeom>
        </p:spPr>
      </p:pic>
    </p:spTree>
    <p:extLst>
      <p:ext uri="{BB962C8B-B14F-4D97-AF65-F5344CB8AC3E}">
        <p14:creationId xmlns:p14="http://schemas.microsoft.com/office/powerpoint/2010/main" val="12306114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5DCD80B6-A9AA-4D7E-9D4B-B16BEC5AE8CA}"/>
              </a:ext>
            </a:extLst>
          </p:cNvPr>
          <p:cNvPicPr>
            <a:picLocks noChangeAspect="1"/>
          </p:cNvPicPr>
          <p:nvPr/>
        </p:nvPicPr>
        <p:blipFill>
          <a:blip r:embed="rId3"/>
          <a:stretch>
            <a:fillRect/>
          </a:stretch>
        </p:blipFill>
        <p:spPr>
          <a:xfrm>
            <a:off x="600101" y="5750080"/>
            <a:ext cx="5447030" cy="1770974"/>
          </a:xfrm>
          <a:prstGeom prst="rect">
            <a:avLst/>
          </a:prstGeom>
        </p:spPr>
      </p:pic>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122</a:t>
            </a:fld>
            <a:endParaRPr lang="en-CH"/>
          </a:p>
        </p:txBody>
      </p:sp>
    </p:spTree>
    <p:extLst>
      <p:ext uri="{BB962C8B-B14F-4D97-AF65-F5344CB8AC3E}">
        <p14:creationId xmlns:p14="http://schemas.microsoft.com/office/powerpoint/2010/main" val="281689618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B1340CF9-8FF4-4E3A-87F3-CA9B81E94965}"/>
              </a:ext>
            </a:extLst>
          </p:cNvPr>
          <p:cNvPicPr>
            <a:picLocks noChangeAspect="1"/>
          </p:cNvPicPr>
          <p:nvPr/>
        </p:nvPicPr>
        <p:blipFill>
          <a:blip r:embed="rId3"/>
          <a:stretch>
            <a:fillRect/>
          </a:stretch>
        </p:blipFill>
        <p:spPr>
          <a:xfrm>
            <a:off x="680879" y="5343247"/>
            <a:ext cx="5447030" cy="2112447"/>
          </a:xfrm>
          <a:prstGeom prst="rect">
            <a:avLst/>
          </a:prstGeom>
        </p:spPr>
      </p:pic>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123</a:t>
            </a:fld>
            <a:endParaRPr lang="en-CH"/>
          </a:p>
        </p:txBody>
      </p:sp>
    </p:spTree>
    <p:extLst>
      <p:ext uri="{BB962C8B-B14F-4D97-AF65-F5344CB8AC3E}">
        <p14:creationId xmlns:p14="http://schemas.microsoft.com/office/powerpoint/2010/main" val="104402597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3488" y="173038"/>
            <a:ext cx="1800225" cy="1012825"/>
          </a:xfrm>
        </p:spPr>
      </p:sp>
      <p:sp>
        <p:nvSpPr>
          <p:cNvPr id="3" name="Notes Placeholder 2"/>
          <p:cNvSpPr>
            <a:spLocks noGrp="1"/>
          </p:cNvSpPr>
          <p:nvPr>
            <p:ph type="body" idx="1"/>
          </p:nvPr>
        </p:nvSpPr>
        <p:spPr>
          <a:xfrm>
            <a:off x="453037" y="928817"/>
            <a:ext cx="6148179" cy="9012107"/>
          </a:xfrm>
        </p:spPr>
        <p:txBody>
          <a:bodyPr/>
          <a:lstStyle/>
          <a:p>
            <a:pPr algn="just">
              <a:spcAft>
                <a:spcPts val="0"/>
              </a:spcAft>
              <a:defRPr sz="11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lang="pt-BR" dirty="0"/>
              <a:t>Logo, pergunte ao grupo: </a:t>
            </a:r>
          </a:p>
          <a:p>
            <a:pPr algn="just">
              <a:spcAft>
                <a:spcPts val="0"/>
              </a:spcAft>
              <a:defRPr sz="11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lang="pt-BR" dirty="0"/>
              <a:t>Considerando o que foi discutido anteriormente sobre o direito à capacidade legal (o direito de tomar decisões por si mesmo) e à tomada de decisão apoiada, o que você faria neste caso? </a:t>
            </a:r>
          </a:p>
          <a:p>
            <a:pPr algn="just">
              <a:spcAft>
                <a:spcPts val="0"/>
              </a:spcAft>
              <a:defRPr sz="11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lang="pt-BR" dirty="0"/>
              <a:t>Você poderia sugerir ações positivas que poderiam ser tomadas nessas situações que respeitam o direito à capacidade legal? </a:t>
            </a:r>
          </a:p>
          <a:p>
            <a:pPr algn="just">
              <a:spcAft>
                <a:spcPts val="0"/>
              </a:spcAft>
              <a:defRPr sz="11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lang="pt-BR" dirty="0"/>
              <a:t>Peça aos três grupos que nomeiem um porta-voz no final da discussão em grupo para apresentar suas reflexões aos demais participantes. </a:t>
            </a:r>
          </a:p>
          <a:p>
            <a:pPr algn="just">
              <a:spcAft>
                <a:spcPts val="0"/>
              </a:spcAft>
              <a:defRPr sz="11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lang="pt-BR" dirty="0"/>
              <a:t>Após a apresentação de cada grupo, permita a discussão em plenária sobre cada cenário. </a:t>
            </a:r>
          </a:p>
          <a:p>
            <a:pPr algn="just">
              <a:spcAft>
                <a:spcPts val="0"/>
              </a:spcAft>
              <a:defRPr sz="11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lang="pt-BR" dirty="0"/>
              <a:t>Enfatize, em todos os cenários, como o direito das pessoas de exercer a capacidade legal deve sempre ser respeitado, protegido e cumprido, mesmo em circunstâncias desafiadoras (como as descritas nos estudos de caso apresentados). Sempre devem ser buscadas alternativas para respeitar, proteger e realizar o direito das pessoas de tomar decisões. </a:t>
            </a:r>
          </a:p>
          <a:p>
            <a:pPr algn="just">
              <a:spcAft>
                <a:spcPts val="0"/>
              </a:spcAft>
              <a:defRPr sz="11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lang="pt-BR" dirty="0"/>
              <a:t>Possíveis respostas respeitando o direito das pessoas de tomar decisões para cada cenário incluem: </a:t>
            </a:r>
          </a:p>
          <a:p>
            <a:pPr algn="just">
              <a:spcAft>
                <a:spcPts val="0"/>
              </a:spcAft>
              <a:defRPr sz="1100" b="1">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dirty="0"/>
              <a:t>Cenário 1: Claudia</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r>
              <a:rPr lang="pt-BR" sz="1200" kern="1200" dirty="0">
                <a:solidFill>
                  <a:schemeClr val="tx1"/>
                </a:solidFill>
                <a:effectLst/>
                <a:latin typeface="+mn-lt"/>
                <a:ea typeface="+mn-ea"/>
                <a:cs typeface="+mn-cs"/>
              </a:rPr>
              <a:t>Marcar um encontro com sua família para discutir como eles podem respeitar o direito de Claudia de se casar e ter uma família.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Discutir e fornecer o apoio que Claudia e seu parceiro possam precisar para constituir família e ajudá-la em outras áreas de sua vida.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Garantir que Claudia tenha acesso a cuidados de saúde (ou seja, pré-natal e reprodutivo) de uma forma que seja compreensível para ela.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Procurar e vincular Claudia a recursos comunitários (ou seja, aulas para pais, Círculo de Apoio) para apoiá-la na criação de um filho </a:t>
            </a:r>
            <a:r>
              <a:rPr dirty="0"/>
              <a:t> </a:t>
            </a:r>
          </a:p>
          <a:p>
            <a:pPr algn="just">
              <a:spcAft>
                <a:spcPts val="0"/>
              </a:spcAft>
              <a:defRPr sz="11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dirty="0"/>
              <a:t> </a:t>
            </a:r>
          </a:p>
          <a:p>
            <a:pPr algn="just">
              <a:spcAft>
                <a:spcPts val="0"/>
              </a:spcAft>
              <a:defRPr sz="1100" b="1">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dirty="0"/>
              <a:t>Cenário 2: </a:t>
            </a:r>
            <a:r>
              <a:rPr lang="pt-BR" dirty="0"/>
              <a:t>Neide</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r>
              <a:rPr lang="pt-BR" sz="1200" kern="1200" dirty="0">
                <a:solidFill>
                  <a:schemeClr val="tx1"/>
                </a:solidFill>
                <a:effectLst/>
                <a:latin typeface="+mn-lt"/>
                <a:ea typeface="+mn-ea"/>
                <a:cs typeface="+mn-cs"/>
              </a:rPr>
              <a:t>Conectá-la a serviços de aconselhamento onde ela possa buscar ajuda para lidar com o bullying que sofreu.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Incentivar e apoiar Neide a identificar seus pontos fortes e interesses, a fim de explorar oportunidades de trabalho significativas.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Discutir os trabalhos que mais interessam a Neide.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Conectar Neide com os serviços comunitários, a fim de desenvolver novas habilidades para ajudá-la a encontrar o emprego que deseja e aumentar sua confiança.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Apoiar Neide para discutir medidas de adaptação com futuros empregadores. </a:t>
            </a:r>
          </a:p>
          <a:p>
            <a:pPr marL="0" indent="0">
              <a:buFont typeface="Arial" panose="020B0604020202020204" pitchFamily="34" charset="0"/>
              <a:buNone/>
            </a:pPr>
            <a:r>
              <a:rPr dirty="0"/>
              <a:t> </a:t>
            </a:r>
            <a:endParaRPr lang="en-GB" sz="1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defRPr sz="1100" b="1">
                <a:solidFill>
                  <a:srgbClr val="4F81BD"/>
                </a:solidFill>
                <a:effectLst/>
                <a:latin typeface="Calibri" panose="020F0502020204030204" pitchFamily="34" charset="0"/>
                <a:ea typeface="SimSun" panose="02010600030101010101" pitchFamily="2" charset="-122"/>
                <a:cs typeface="Arial" panose="020B0604020202020204" pitchFamily="34" charset="0"/>
              </a:defRPr>
            </a:pPr>
            <a:r>
              <a:rPr lang="en-GB" dirty="0"/>
              <a:t>Cenário 3: Cristiano </a:t>
            </a:r>
            <a:endParaRPr lang="en-GB" sz="1100" dirty="0">
              <a:effectLst/>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0"/>
              </a:spcAft>
              <a:buFont typeface="Arial" panose="020B0604020202020204" pitchFamily="34" charset="0"/>
              <a:buChar char="•"/>
              <a:defRPr sz="1100">
                <a:solidFill>
                  <a:srgbClr val="4F81BD"/>
                </a:solidFill>
                <a:effectLst/>
                <a:latin typeface="Calibri" panose="020F0502020204030204" pitchFamily="34" charset="0"/>
                <a:ea typeface="SimSun" panose="02010600030101010101" pitchFamily="2" charset="-122"/>
                <a:cs typeface="Arial" panose="020B0604020202020204" pitchFamily="34" charset="0"/>
              </a:defRPr>
            </a:pPr>
            <a:r>
              <a:rPr lang="pt-BR" b="0" dirty="0"/>
              <a:t>Tentar entender o que Cristiano valoriza no projeto e o que ele está tentando alcançar. Conversar com Cristiano para incentivá-lo a pensar mais antes de gastar suas economias neste projeto e a considerar cuidadosamente outros projetos ou oportunidades de negócios. </a:t>
            </a:r>
          </a:p>
          <a:p>
            <a:pPr marL="171450" indent="-171450" algn="just">
              <a:lnSpc>
                <a:spcPct val="115000"/>
              </a:lnSpc>
              <a:spcAft>
                <a:spcPts val="0"/>
              </a:spcAft>
              <a:buFont typeface="Arial" panose="020B0604020202020204" pitchFamily="34" charset="0"/>
              <a:buChar char="•"/>
              <a:defRPr sz="1100">
                <a:solidFill>
                  <a:srgbClr val="4F81BD"/>
                </a:solidFill>
                <a:effectLst/>
                <a:latin typeface="Calibri" panose="020F0502020204030204" pitchFamily="34" charset="0"/>
                <a:ea typeface="SimSun" panose="02010600030101010101" pitchFamily="2" charset="-122"/>
                <a:cs typeface="Arial" panose="020B0604020202020204" pitchFamily="34" charset="0"/>
              </a:defRPr>
            </a:pPr>
            <a:r>
              <a:rPr lang="pt-BR" b="0" dirty="0"/>
              <a:t>Tentar facilitar a criação de um pequeno experimento para ver se atende às expectativas de Cristiano. </a:t>
            </a:r>
          </a:p>
          <a:p>
            <a:pPr marL="171450" indent="-171450" algn="just">
              <a:lnSpc>
                <a:spcPct val="115000"/>
              </a:lnSpc>
              <a:spcAft>
                <a:spcPts val="0"/>
              </a:spcAft>
              <a:buFont typeface="Arial" panose="020B0604020202020204" pitchFamily="34" charset="0"/>
              <a:buChar char="•"/>
              <a:defRPr sz="1100">
                <a:solidFill>
                  <a:srgbClr val="4F81BD"/>
                </a:solidFill>
                <a:effectLst/>
                <a:latin typeface="Calibri" panose="020F0502020204030204" pitchFamily="34" charset="0"/>
                <a:ea typeface="SimSun" panose="02010600030101010101" pitchFamily="2" charset="-122"/>
                <a:cs typeface="Arial" panose="020B0604020202020204" pitchFamily="34" charset="0"/>
              </a:defRPr>
            </a:pPr>
            <a:r>
              <a:rPr lang="pt-BR" b="0" dirty="0"/>
              <a:t>Perguntar a Cristiano se há alguém em quem ele confia que possa dar conselhos sobre seu projeto. </a:t>
            </a:r>
          </a:p>
          <a:p>
            <a:pPr marL="171450" indent="-171450" algn="just">
              <a:lnSpc>
                <a:spcPct val="115000"/>
              </a:lnSpc>
              <a:spcAft>
                <a:spcPts val="0"/>
              </a:spcAft>
              <a:buFont typeface="Arial" panose="020B0604020202020204" pitchFamily="34" charset="0"/>
              <a:buChar char="•"/>
              <a:defRPr sz="1100">
                <a:solidFill>
                  <a:srgbClr val="4F81BD"/>
                </a:solidFill>
                <a:effectLst/>
                <a:latin typeface="Calibri" panose="020F0502020204030204" pitchFamily="34" charset="0"/>
                <a:ea typeface="SimSun" panose="02010600030101010101" pitchFamily="2" charset="-122"/>
                <a:cs typeface="Arial" panose="020B0604020202020204" pitchFamily="34" charset="0"/>
              </a:defRPr>
            </a:pPr>
            <a:r>
              <a:rPr lang="pt-BR" b="0" dirty="0"/>
              <a:t>Encorajar e apoiar Cristiano a calcular os prós e contras de gastar todo o seu dinheiro e vender sua casa, o que não deixaria nada para ele viver e o que, na verdade, tornaria difícil cuidar dos cães e gatos de rua. </a:t>
            </a:r>
          </a:p>
          <a:p>
            <a:pPr marL="171450" indent="-171450" algn="just">
              <a:lnSpc>
                <a:spcPct val="115000"/>
              </a:lnSpc>
              <a:spcAft>
                <a:spcPts val="0"/>
              </a:spcAft>
              <a:buFont typeface="Arial" panose="020B0604020202020204" pitchFamily="34" charset="0"/>
              <a:buChar char="•"/>
              <a:defRPr sz="1100">
                <a:solidFill>
                  <a:srgbClr val="4F81BD"/>
                </a:solidFill>
                <a:effectLst/>
                <a:latin typeface="Calibri" panose="020F0502020204030204" pitchFamily="34" charset="0"/>
                <a:ea typeface="SimSun" panose="02010600030101010101" pitchFamily="2" charset="-122"/>
                <a:cs typeface="Arial" panose="020B0604020202020204" pitchFamily="34" charset="0"/>
              </a:defRPr>
            </a:pPr>
            <a:r>
              <a:rPr lang="pt-BR" b="0" dirty="0"/>
              <a:t>Vinculá-lo a apoiadores entre pares ou redes de apoio entre pares na comunidade. </a:t>
            </a:r>
          </a:p>
          <a:p>
            <a:pPr marL="171450" indent="-171450" algn="just">
              <a:lnSpc>
                <a:spcPct val="115000"/>
              </a:lnSpc>
              <a:spcAft>
                <a:spcPts val="0"/>
              </a:spcAft>
              <a:buFont typeface="Arial" panose="020B0604020202020204" pitchFamily="34" charset="0"/>
              <a:buChar char="•"/>
              <a:defRPr sz="1100">
                <a:solidFill>
                  <a:srgbClr val="4F81BD"/>
                </a:solidFill>
                <a:effectLst/>
                <a:latin typeface="Calibri" panose="020F0502020204030204" pitchFamily="34" charset="0"/>
                <a:ea typeface="SimSun" panose="02010600030101010101" pitchFamily="2" charset="-122"/>
                <a:cs typeface="Arial" panose="020B0604020202020204" pitchFamily="34" charset="0"/>
              </a:defRPr>
            </a:pPr>
            <a:r>
              <a:rPr lang="pt-BR" b="0" dirty="0"/>
              <a:t>Incentivá-lo a identificar quais são suas necessidades financeiras para o dia a dia e a guardar esse dinheiro para que, caso o projeto não dê certo, ele ainda tenha dinheiro suficiente para viver. </a:t>
            </a:r>
          </a:p>
          <a:p>
            <a:endParaRPr lang="en-CH" sz="1100" dirty="0"/>
          </a:p>
        </p:txBody>
      </p:sp>
      <p:sp>
        <p:nvSpPr>
          <p:cNvPr id="4" name="Slide Number Placeholder 3"/>
          <p:cNvSpPr>
            <a:spLocks noGrp="1"/>
          </p:cNvSpPr>
          <p:nvPr>
            <p:ph type="sldNum" sz="quarter" idx="5"/>
          </p:nvPr>
        </p:nvSpPr>
        <p:spPr/>
        <p:txBody>
          <a:bodyPr/>
          <a:lstStyle/>
          <a:p>
            <a:fld id="{356D4481-A8A4-4ADB-B768-6DF1FE3A744C}" type="slidenum">
              <a:rPr lang="en-CH" smtClean="0"/>
              <a:t>124</a:t>
            </a:fld>
            <a:endParaRPr lang="en-CH" dirty="0"/>
          </a:p>
        </p:txBody>
      </p:sp>
    </p:spTree>
    <p:extLst>
      <p:ext uri="{BB962C8B-B14F-4D97-AF65-F5344CB8AC3E}">
        <p14:creationId xmlns:p14="http://schemas.microsoft.com/office/powerpoint/2010/main" val="15534731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i="1">
                <a:latin typeface="Calibri" panose="020F0502020204030204" pitchFamily="34" charset="0"/>
                <a:ea typeface="SimSun" panose="02010600030101010101" pitchFamily="2" charset="-122"/>
                <a:cs typeface="Arial" panose="020B0604020202020204" pitchFamily="34" charset="0"/>
              </a:defRPr>
            </a:pPr>
            <a:r>
              <a:rPr dirty="0" err="1"/>
              <a:t>Apresentação</a:t>
            </a:r>
            <a:r>
              <a:rPr dirty="0"/>
              <a:t>: </a:t>
            </a:r>
            <a:r>
              <a:rPr dirty="0" err="1"/>
              <a:t>Falhas</a:t>
            </a:r>
            <a:r>
              <a:rPr dirty="0"/>
              <a:t> do </a:t>
            </a:r>
            <a:r>
              <a:rPr dirty="0" err="1"/>
              <a:t>sistema</a:t>
            </a:r>
            <a:r>
              <a:rPr dirty="0"/>
              <a:t> </a:t>
            </a:r>
            <a:r>
              <a:rPr dirty="0" err="1"/>
              <a:t>na</a:t>
            </a:r>
            <a:r>
              <a:rPr dirty="0"/>
              <a:t> </a:t>
            </a:r>
            <a:r>
              <a:rPr dirty="0" err="1"/>
              <a:t>tomada</a:t>
            </a:r>
            <a:r>
              <a:rPr dirty="0"/>
              <a:t> de </a:t>
            </a:r>
            <a:r>
              <a:rPr dirty="0" err="1"/>
              <a:t>decisão</a:t>
            </a:r>
            <a:r>
              <a:rPr dirty="0"/>
              <a:t> </a:t>
            </a:r>
            <a:r>
              <a:rPr dirty="0" err="1"/>
              <a:t>apoiada</a:t>
            </a:r>
            <a:r>
              <a:rPr dirty="0"/>
              <a:t> (10 min.)</a:t>
            </a:r>
          </a:p>
          <a:p>
            <a:endParaRPr lang="en-GB" b="1" i="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Esses casos retratam situações desafiadoras.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Às vezes, em algumas situações, parece impossível encontrar alternativas que substituam a tomada de decisão.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É ainda mais complicado quando é necessário proteger os direitos e o bem-estar dos outros (por exemplo, parceiro, filhos, pais).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Em tais situações, as pessoas muitas vezes recorrem a tomar decisões no lugar da pessoa que precisa de apoio, em vez de tentar encontrar soluções alternativas que respeitem os desejos da pessoa.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É muito importante garantir que situações desafiadoras não sejam usadas para justificar a tomada de decisão substituta.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A saúde mental e os serviços sociais precisam implementar processos claros para determinar a vontade e as preferências de uma pessoa.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Se isso não for possível, após sérias tentativas, as decisões devem ser tomadas com base na melhor interpretação da vontade e das preferências da pessoa.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en-CH">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125</a:t>
            </a:fld>
            <a:endParaRPr lang="en-CH"/>
          </a:p>
        </p:txBody>
      </p:sp>
    </p:spTree>
    <p:extLst>
      <p:ext uri="{BB962C8B-B14F-4D97-AF65-F5344CB8AC3E}">
        <p14:creationId xmlns:p14="http://schemas.microsoft.com/office/powerpoint/2010/main" val="32694551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Não é aceitável tomar decisões em nome de outras pessoas.</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É uma violação dos direitos humanos do indivíduo e também uma falha do sistema.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Na maioria das vezes, isso não teria ocorrido se o suporte tivesse sido fornecido anteriormente, antes que a situação aumentasse ou piorasse.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O apoio também deve ser fornecido aos parentes, que também podem sofrer consequências adversas em situações difíceis. Esses mecanismos de apoio devem ser discutidos e acordados por todas as pessoas envolvidas.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Cada falha no respeito ao direito das pessoas à capacidade legal deve fazer com que todos os envolvidos – saúde mental e outros profissionais, famílias e outros – revisem e questionem seus processos, práticas e estratégias atuais, a fim de entender o que deu errado.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Pode ser organizada uma reunião com todas as partes interessadas, incluindo a pessoa em causa, para discutir formas de evitar a mesma situação no futuro.</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endParaRPr lang="pt-BR" dirty="0"/>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126</a:t>
            </a:fld>
            <a:endParaRPr lang="en-CH"/>
          </a:p>
        </p:txBody>
      </p:sp>
    </p:spTree>
    <p:extLst>
      <p:ext uri="{BB962C8B-B14F-4D97-AF65-F5344CB8AC3E}">
        <p14:creationId xmlns:p14="http://schemas.microsoft.com/office/powerpoint/2010/main" val="196702642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r>
              <a:rPr dirty="0"/>
              <a:t>Tempo para </a:t>
            </a:r>
            <a:r>
              <a:rPr dirty="0" err="1"/>
              <a:t>este</a:t>
            </a:r>
            <a:r>
              <a:rPr dirty="0"/>
              <a:t> </a:t>
            </a:r>
            <a:r>
              <a:rPr lang="pt-BR" dirty="0"/>
              <a:t>Tema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defRPr>
                <a:solidFill>
                  <a:srgbClr val="000000"/>
                </a:solidFill>
                <a:latin typeface="Calibri" panose="020F0502020204030204" pitchFamily="34" charset="0"/>
                <a:ea typeface="Times New Roman" panose="02020603050405020304" pitchFamily="18" charset="0"/>
                <a:cs typeface="Calibri" panose="020F0502020204030204" pitchFamily="34" charset="0"/>
              </a:defRPr>
            </a:pPr>
            <a:r>
              <a:rPr dirty="0" err="1"/>
              <a:t>Aproximadamente</a:t>
            </a:r>
            <a:r>
              <a:rPr dirty="0"/>
              <a:t> 20 </a:t>
            </a:r>
            <a:r>
              <a:rPr dirty="0" err="1"/>
              <a:t>minutos</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127</a:t>
            </a:fld>
            <a:endParaRPr lang="en-CH"/>
          </a:p>
        </p:txBody>
      </p:sp>
    </p:spTree>
    <p:extLst>
      <p:ext uri="{BB962C8B-B14F-4D97-AF65-F5344CB8AC3E}">
        <p14:creationId xmlns:p14="http://schemas.microsoft.com/office/powerpoint/2010/main" val="212904929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i="1">
                <a:latin typeface="Calibri" panose="020F0502020204030204" pitchFamily="34" charset="0"/>
                <a:ea typeface="SimSun" panose="02010600030101010101" pitchFamily="2" charset="-122"/>
                <a:cs typeface="Arial" panose="020B0604020202020204" pitchFamily="34" charset="0"/>
              </a:defRPr>
            </a:pPr>
            <a:r>
              <a:rPr dirty="0" err="1"/>
              <a:t>Apresentação</a:t>
            </a:r>
            <a:r>
              <a:rPr dirty="0"/>
              <a:t>: O </a:t>
            </a:r>
            <a:r>
              <a:rPr dirty="0" err="1"/>
              <a:t>papel</a:t>
            </a:r>
            <a:r>
              <a:rPr dirty="0"/>
              <a:t> das </a:t>
            </a:r>
            <a:r>
              <a:rPr dirty="0" err="1"/>
              <a:t>pessoas</a:t>
            </a:r>
            <a:r>
              <a:rPr dirty="0"/>
              <a:t> </a:t>
            </a:r>
            <a:r>
              <a:rPr dirty="0" err="1"/>
              <a:t>nomeadas</a:t>
            </a:r>
            <a:r>
              <a:rPr dirty="0"/>
              <a:t> (20 min.)</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Uma pessoa nomeada é um apoiador específico em quem se confia para comunicar a melhor interpretação da vontade e preferências da pessoa em situações futuras em que pode ser impraticável, após esforços significativos, determinar diretamente a vontade e as preferências dela. As pessoas podem ou não achar útil nominar uma pessoa como apoiador.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Pode ser nomeada uma pessoa específica ou, em forma alternativa, pode ser nomeado um grupo de pessoas que podem determinar e comunicar coletivamente a sua melhor interpretação da vontade e preferências da pessoa que precisa de apoio.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Também é possível nomear diferentes pessoas para diferentes questões que podem exigir tomada de decisão (por exemplo, saúde, finanças).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 pessoa pode indicar, se desejar, que entre um grupo de pessoas a serem consultadas deve prevalecer a opinião de uma determinada pessoa de sua escolha.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en-CH">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128</a:t>
            </a:fld>
            <a:endParaRPr lang="en-CH"/>
          </a:p>
        </p:txBody>
      </p:sp>
    </p:spTree>
    <p:extLst>
      <p:ext uri="{BB962C8B-B14F-4D97-AF65-F5344CB8AC3E}">
        <p14:creationId xmlns:p14="http://schemas.microsoft.com/office/powerpoint/2010/main" val="173536782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melhor abordagem de interpretação pode ser usada, por exemplo, quando uma pessoa fica inconsciente, não responde ou tem um comprometimento de comunicação muito grave e profundo.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melhor interpretação da vontade e preferências de uma pessoa deve ser feita de acordo com o que a pessoa disse à pessoa nomeada no passado ou o que a pessoa nomeada entende que a pessoa gostaria com base em muitas discussões ou conhecimento próximo da pessoa.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As pessoas nomeadas, nesse sentido, </a:t>
            </a:r>
            <a:r>
              <a:rPr b="1" i="1"/>
              <a:t>não</a:t>
            </a:r>
            <a:r>
              <a:t> são "tomadores de decisão substitutos".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Eles não devem tomar decisões "em vez" da pessoa.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Nem devem tomar decisões de acordo com o que </a:t>
            </a:r>
            <a:r>
              <a:rPr i="1"/>
              <a:t>acham que</a:t>
            </a:r>
            <a:r>
              <a:t> é do "melhor interesse" da pessoa em questão.</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129</a:t>
            </a:fld>
            <a:endParaRPr lang="en-CH"/>
          </a:p>
        </p:txBody>
      </p:sp>
    </p:spTree>
    <p:extLst>
      <p:ext uri="{BB962C8B-B14F-4D97-AF65-F5344CB8AC3E}">
        <p14:creationId xmlns:p14="http://schemas.microsoft.com/office/powerpoint/2010/main" val="367164235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1243013"/>
            <a:ext cx="4970462" cy="2797175"/>
          </a:xfrm>
        </p:spPr>
      </p:sp>
      <p:sp>
        <p:nvSpPr>
          <p:cNvPr id="3" name="Notes Placeholder 2"/>
          <p:cNvSpPr>
            <a:spLocks noGrp="1"/>
          </p:cNvSpPr>
          <p:nvPr>
            <p:ph type="body" idx="1"/>
          </p:nvPr>
        </p:nvSpPr>
        <p:spPr>
          <a:xfrm>
            <a:off x="680879" y="4374007"/>
            <a:ext cx="5447030" cy="4324302"/>
          </a:xfrm>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Antes de usar a melhor abordagem de interpretação, os apoiadores devem descobrir se a tecnologia assistiva ou outras formas de acomodação podem ajudar a determinar a vontade e as preferências.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Se nenhuma acomodação puder permitir que a pessoa se comunique diretamente, a pessoa nomeada deve comunicar sua melhor interpretação da vontade e preferências da pessoa em questão.</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As pessoas nomeadas também podem desempenhar um papel de apoio comum em situações que não exigem uma melhor interpretação da vontade e das preferências.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Eles podem ajudar a esclarecer a vontade e a preferência da pessoa quando os outros podem não entender a comunicação da pessoa.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Eles também podem apoiar a pessoa na afirmação de suas escolhas em relação aos outros e podem garantir que essas escolhas sejam respeitadas.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As nomeações de representantes podem ser incluídas em planos ou diretrizes antecipadas (que serão discutidas na próxima sessão) ou podem ser declaradas em um documento separado (por exemplo, no plano de cuidados e tratamento da pessoa e registros médicos).</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Ao nomear alguém para comunicar os desejos e preferências de alguém, pode ser útil incluir uma pessoa nomeada alternativa, caso a pessoa preferida não esteja disponível.</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130</a:t>
            </a:fld>
            <a:endParaRPr lang="en-CH"/>
          </a:p>
        </p:txBody>
      </p:sp>
    </p:spTree>
    <p:extLst>
      <p:ext uri="{BB962C8B-B14F-4D97-AF65-F5344CB8AC3E}">
        <p14:creationId xmlns:p14="http://schemas.microsoft.com/office/powerpoint/2010/main" val="324282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err="1"/>
              <a:t>Abordagem</a:t>
            </a:r>
            <a:r>
              <a:rPr dirty="0"/>
              <a:t> de status para </a:t>
            </a:r>
            <a:r>
              <a:rPr dirty="0" err="1"/>
              <a:t>entender</a:t>
            </a:r>
            <a:r>
              <a:rPr dirty="0"/>
              <a:t> a "</a:t>
            </a:r>
            <a:r>
              <a:rPr dirty="0" err="1"/>
              <a:t>capacidade</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 abordagem de status é adotada quando pessoas com deficiências psicossociais, intelectuais ou cognitivas são automaticamente consideradas como carentes de capacidade mental (ou seja, a capacidade de tomar decisões), em virtude de terem uma deficiência ou diagnóstico.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Com esta abordagem, a “capacidade mental” é muitas vezes considerada um estado estável e permanente que as pessoas têm ou não têm. </a:t>
            </a:r>
            <a:endParaRPr dirty="0"/>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lang="pt-BR" dirty="0"/>
              <a:t>Estes são equívocos e estereótipos negativos que é importante contestar.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a:t>
            </a:fld>
            <a:endParaRPr lang="en-CH"/>
          </a:p>
        </p:txBody>
      </p:sp>
    </p:spTree>
    <p:extLst>
      <p:ext uri="{BB962C8B-B14F-4D97-AF65-F5344CB8AC3E}">
        <p14:creationId xmlns:p14="http://schemas.microsoft.com/office/powerpoint/2010/main" val="114089816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1243013"/>
            <a:ext cx="5256213" cy="2957512"/>
          </a:xfrm>
        </p:spPr>
      </p:sp>
      <p:sp>
        <p:nvSpPr>
          <p:cNvPr id="3" name="Notes Placeholder 2"/>
          <p:cNvSpPr>
            <a:spLocks noGrp="1"/>
          </p:cNvSpPr>
          <p:nvPr>
            <p:ph type="body" idx="1"/>
          </p:nvPr>
        </p:nvSpPr>
        <p:spPr>
          <a:xfrm>
            <a:off x="680879" y="4498268"/>
            <a:ext cx="5447030" cy="4200041"/>
          </a:xfrm>
        </p:spPr>
        <p:txBody>
          <a:bodyPr/>
          <a:lstStyle/>
          <a:p>
            <a:pPr algn="just">
              <a:spcAft>
                <a:spcPts val="1000"/>
              </a:spcAft>
              <a:defRPr>
                <a:latin typeface="Calibri" panose="020F0502020204030204" pitchFamily="34" charset="0"/>
                <a:ea typeface="SimSun" panose="02010600030101010101" pitchFamily="2" charset="-122"/>
                <a:cs typeface="Calibri" panose="020F0502020204030204" pitchFamily="34" charset="0"/>
              </a:defRPr>
            </a:pPr>
            <a:r>
              <a:rPr lang="pt-BR" dirty="0"/>
              <a:t>A pessoa indicada deve: </a:t>
            </a:r>
          </a:p>
          <a:p>
            <a:pPr marL="171450" indent="-171450" algn="just">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Ser uma pessoa de confiança:</a:t>
            </a:r>
            <a:r>
              <a:rPr lang="pt-BR" dirty="0"/>
              <a:t> Deve ser alguém que conheça bem a pessoa e seja capaz de respeitar os direitos, a vontade e as preferências da pessoa, incluindo seus valores e crenças, quando uma decisão é necessária. </a:t>
            </a:r>
          </a:p>
          <a:p>
            <a:pPr marL="171450" indent="-171450" algn="just">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Estar disponível:</a:t>
            </a:r>
            <a:r>
              <a:rPr lang="pt-BR" dirty="0"/>
              <a:t> É importante escolher alguém que possa se colocar à disposição quando necessário. Por exemplo, alguém cujo trabalho exige que esteja longe de casa ou alguém que tenha muitos familiares ou outras obrigações pode não ser a melhor pessoa para escolher. </a:t>
            </a:r>
          </a:p>
          <a:p>
            <a:pPr marL="171450" indent="-171450" algn="just">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NÃO ser um membro da equipe de saúde mental ou serviço social: </a:t>
            </a:r>
            <a:r>
              <a:rPr lang="pt-BR" dirty="0"/>
              <a:t>Isso é para evitar qualquer conflito de interesses, uma vez que a equipe pode às vezes favorecer práticas que não são necessariamente o que a pessoa desejaria (por exemplo, manter a pessoa no hospital contra sua vontade). </a:t>
            </a:r>
          </a:p>
          <a:p>
            <a:pPr marL="171450" indent="-171450" algn="just">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Ser revogável: </a:t>
            </a:r>
            <a:r>
              <a:rPr lang="pt-BR" dirty="0"/>
              <a:t>A nomeação deve ser revogável a qualquer momento e a pessoa deve ter a possibilidade de mudar de ideia e escolher outra pessoa em seu lugar. </a:t>
            </a:r>
          </a:p>
          <a:p>
            <a:pPr marL="171450" indent="-171450" algn="just">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Estar sujeito a mecanismos de responsabilização:</a:t>
            </a:r>
            <a:r>
              <a:rPr lang="pt-BR" dirty="0"/>
              <a:t> Devem existir salvaguardas para verificar como as pessoas nomeadas estão aplicando a abordagem da “melhor interpretação” e para garantir que não abusam do seu papel.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131</a:t>
            </a:fld>
            <a:endParaRPr lang="en-CH"/>
          </a:p>
        </p:txBody>
      </p:sp>
    </p:spTree>
    <p:extLst>
      <p:ext uri="{BB962C8B-B14F-4D97-AF65-F5344CB8AC3E}">
        <p14:creationId xmlns:p14="http://schemas.microsoft.com/office/powerpoint/2010/main" val="336743285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Além disso, também pode ser útil nomear uma pessoa capaz de navegar no sistema médico e/ou social e que, portanto, esteja em uma boa posição para garantir que a vontade e as preferências da pessoa  sejam respeitadas.</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Às vezes, pouco se sabe pela equipe de serviço sobre a vontade e as preferências da pessoa (por exemplo, uma pessoa chega a um serviço sozinha e claramente angustiada, mas depois não se comunica e não é possível identificar imediatamente qualquer apoiador na vida da pessoa).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Se a pessoa veio ao serviço, isso parece indicar que a pessoa está buscando apoio.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É importante dar às pessoas tempo para expressar que tipo de apoio querem.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O fato de terem vindo ao serviço não é motivo para decidir por eles qual tratamento ou apoio deve ser dado ou qual ação deve ser tomada.</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132</a:t>
            </a:fld>
            <a:endParaRPr lang="en-CH"/>
          </a:p>
        </p:txBody>
      </p:sp>
    </p:spTree>
    <p:extLst>
      <p:ext uri="{BB962C8B-B14F-4D97-AF65-F5344CB8AC3E}">
        <p14:creationId xmlns:p14="http://schemas.microsoft.com/office/powerpoint/2010/main" val="18884954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Se </a:t>
            </a:r>
            <a:r>
              <a:rPr dirty="0" err="1"/>
              <a:t>nenhum</a:t>
            </a:r>
            <a:r>
              <a:rPr dirty="0"/>
              <a:t> </a:t>
            </a:r>
            <a:r>
              <a:rPr dirty="0" err="1"/>
              <a:t>apoiador</a:t>
            </a:r>
            <a:r>
              <a:rPr dirty="0"/>
              <a:t> </a:t>
            </a:r>
            <a:r>
              <a:rPr dirty="0" err="1"/>
              <a:t>puder</a:t>
            </a:r>
            <a:r>
              <a:rPr dirty="0"/>
              <a:t> ser </a:t>
            </a:r>
            <a:r>
              <a:rPr dirty="0" err="1"/>
              <a:t>identificado</a:t>
            </a:r>
            <a:r>
              <a:rPr dirty="0"/>
              <a:t>, </a:t>
            </a:r>
            <a:r>
              <a:rPr dirty="0" err="1"/>
              <a:t>uma</a:t>
            </a:r>
            <a:r>
              <a:rPr dirty="0"/>
              <a:t> </a:t>
            </a:r>
            <a:r>
              <a:rPr dirty="0" err="1"/>
              <a:t>pessoa</a:t>
            </a:r>
            <a:r>
              <a:rPr dirty="0"/>
              <a:t> </a:t>
            </a:r>
            <a:r>
              <a:rPr dirty="0" err="1"/>
              <a:t>independente</a:t>
            </a:r>
            <a:r>
              <a:rPr dirty="0"/>
              <a:t> (</a:t>
            </a:r>
            <a:r>
              <a:rPr dirty="0" err="1"/>
              <a:t>por</a:t>
            </a:r>
            <a:r>
              <a:rPr dirty="0"/>
              <a:t> </a:t>
            </a:r>
            <a:r>
              <a:rPr dirty="0" err="1"/>
              <a:t>exemplo</a:t>
            </a:r>
            <a:r>
              <a:rPr dirty="0"/>
              <a:t>, um </a:t>
            </a:r>
            <a:r>
              <a:rPr dirty="0" err="1"/>
              <a:t>advogado</a:t>
            </a:r>
            <a:r>
              <a:rPr dirty="0"/>
              <a:t>) </a:t>
            </a:r>
            <a:r>
              <a:rPr dirty="0" err="1"/>
              <a:t>deve</a:t>
            </a:r>
            <a:r>
              <a:rPr dirty="0"/>
              <a:t> ser </a:t>
            </a:r>
            <a:r>
              <a:rPr dirty="0" err="1"/>
              <a:t>nomeada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pessoa</a:t>
            </a:r>
            <a:r>
              <a:rPr dirty="0"/>
              <a:t> </a:t>
            </a:r>
            <a:r>
              <a:rPr dirty="0" err="1"/>
              <a:t>nomeada</a:t>
            </a:r>
            <a:r>
              <a:rPr dirty="0"/>
              <a:t> </a:t>
            </a:r>
            <a:r>
              <a:rPr dirty="0" err="1"/>
              <a:t>deve</a:t>
            </a:r>
            <a:r>
              <a:rPr dirty="0"/>
              <a:t> </a:t>
            </a:r>
            <a:r>
              <a:rPr dirty="0" err="1"/>
              <a:t>fazer</a:t>
            </a:r>
            <a:r>
              <a:rPr dirty="0"/>
              <a:t> </a:t>
            </a:r>
            <a:r>
              <a:rPr dirty="0" err="1"/>
              <a:t>todos</a:t>
            </a:r>
            <a:r>
              <a:rPr dirty="0"/>
              <a:t> </a:t>
            </a:r>
            <a:r>
              <a:rPr dirty="0" err="1"/>
              <a:t>os</a:t>
            </a:r>
            <a:r>
              <a:rPr dirty="0"/>
              <a:t> </a:t>
            </a:r>
            <a:r>
              <a:rPr dirty="0" err="1"/>
              <a:t>esforços</a:t>
            </a:r>
            <a:r>
              <a:rPr dirty="0"/>
              <a:t> para </a:t>
            </a:r>
            <a:r>
              <a:rPr dirty="0" err="1"/>
              <a:t>identificar</a:t>
            </a:r>
            <a:r>
              <a:rPr dirty="0"/>
              <a:t> as </a:t>
            </a:r>
            <a:r>
              <a:rPr dirty="0" err="1"/>
              <a:t>crenças</a:t>
            </a:r>
            <a:r>
              <a:rPr dirty="0"/>
              <a:t> e </a:t>
            </a:r>
            <a:r>
              <a:rPr dirty="0" err="1"/>
              <a:t>valores</a:t>
            </a:r>
            <a:r>
              <a:rPr dirty="0"/>
              <a:t> da </a:t>
            </a:r>
            <a:r>
              <a:rPr dirty="0" err="1"/>
              <a:t>pessoa</a:t>
            </a:r>
            <a:r>
              <a:rPr dirty="0"/>
              <a:t> e </a:t>
            </a:r>
            <a:r>
              <a:rPr dirty="0" err="1"/>
              <a:t>tomar</a:t>
            </a:r>
            <a:r>
              <a:rPr dirty="0"/>
              <a:t> </a:t>
            </a:r>
            <a:r>
              <a:rPr dirty="0" err="1"/>
              <a:t>decisões</a:t>
            </a:r>
            <a:r>
              <a:rPr dirty="0"/>
              <a:t> </a:t>
            </a:r>
            <a:r>
              <a:rPr dirty="0" err="1"/>
              <a:t>sobre</a:t>
            </a:r>
            <a:r>
              <a:rPr dirty="0"/>
              <a:t> a </a:t>
            </a:r>
            <a:r>
              <a:rPr dirty="0" err="1"/>
              <a:t>melhor</a:t>
            </a:r>
            <a:r>
              <a:rPr dirty="0"/>
              <a:t> </a:t>
            </a:r>
            <a:r>
              <a:rPr dirty="0" err="1"/>
              <a:t>interpretação</a:t>
            </a:r>
            <a:r>
              <a:rPr dirty="0"/>
              <a:t> da </a:t>
            </a:r>
            <a:r>
              <a:rPr dirty="0" err="1"/>
              <a:t>vontade</a:t>
            </a:r>
            <a:r>
              <a:rPr dirty="0"/>
              <a:t> e </a:t>
            </a:r>
            <a:r>
              <a:rPr dirty="0" err="1"/>
              <a:t>preferências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No </a:t>
            </a:r>
            <a:r>
              <a:rPr dirty="0" err="1"/>
              <a:t>entanto</a:t>
            </a:r>
            <a:r>
              <a:rPr dirty="0"/>
              <a:t>, </a:t>
            </a:r>
            <a:r>
              <a:rPr dirty="0" err="1"/>
              <a:t>como</a:t>
            </a:r>
            <a:r>
              <a:rPr dirty="0"/>
              <a:t> </a:t>
            </a:r>
            <a:r>
              <a:rPr dirty="0" err="1"/>
              <a:t>pouco</a:t>
            </a:r>
            <a:r>
              <a:rPr dirty="0"/>
              <a:t> se sabe </a:t>
            </a:r>
            <a:r>
              <a:rPr dirty="0" err="1"/>
              <a:t>sobre</a:t>
            </a:r>
            <a:r>
              <a:rPr dirty="0"/>
              <a:t> a </a:t>
            </a:r>
            <a:r>
              <a:rPr dirty="0" err="1"/>
              <a:t>pessoa</a:t>
            </a:r>
            <a:r>
              <a:rPr dirty="0"/>
              <a:t> </a:t>
            </a:r>
            <a:r>
              <a:rPr dirty="0" err="1"/>
              <a:t>até</a:t>
            </a:r>
            <a:r>
              <a:rPr dirty="0"/>
              <a:t> agora, a </a:t>
            </a:r>
            <a:r>
              <a:rPr dirty="0" err="1"/>
              <a:t>melhor</a:t>
            </a:r>
            <a:r>
              <a:rPr dirty="0"/>
              <a:t> </a:t>
            </a:r>
            <a:r>
              <a:rPr dirty="0" err="1"/>
              <a:t>interpretação</a:t>
            </a:r>
            <a:r>
              <a:rPr dirty="0"/>
              <a:t> do </a:t>
            </a:r>
            <a:r>
              <a:rPr dirty="0" err="1"/>
              <a:t>defensor</a:t>
            </a:r>
            <a:r>
              <a:rPr dirty="0"/>
              <a:t> </a:t>
            </a:r>
            <a:r>
              <a:rPr dirty="0" err="1"/>
              <a:t>pode</a:t>
            </a:r>
            <a:r>
              <a:rPr dirty="0"/>
              <a:t> </a:t>
            </a:r>
            <a:r>
              <a:rPr dirty="0" err="1"/>
              <a:t>não</a:t>
            </a:r>
            <a:r>
              <a:rPr dirty="0"/>
              <a:t> </a:t>
            </a:r>
            <a:r>
              <a:rPr dirty="0" err="1"/>
              <a:t>estar</a:t>
            </a:r>
            <a:r>
              <a:rPr dirty="0"/>
              <a:t> </a:t>
            </a:r>
            <a:r>
              <a:rPr dirty="0" err="1"/>
              <a:t>completamente</a:t>
            </a:r>
            <a:r>
              <a:rPr dirty="0"/>
              <a:t> </a:t>
            </a:r>
            <a:r>
              <a:rPr dirty="0" err="1"/>
              <a:t>correta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Tais </a:t>
            </a:r>
            <a:r>
              <a:rPr dirty="0" err="1"/>
              <a:t>situações</a:t>
            </a:r>
            <a:r>
              <a:rPr dirty="0"/>
              <a:t> </a:t>
            </a:r>
            <a:r>
              <a:rPr dirty="0" err="1"/>
              <a:t>devem</a:t>
            </a:r>
            <a:r>
              <a:rPr dirty="0"/>
              <a:t> ser </a:t>
            </a:r>
            <a:r>
              <a:rPr dirty="0" err="1"/>
              <a:t>apenas</a:t>
            </a:r>
            <a:r>
              <a:rPr dirty="0"/>
              <a:t> </a:t>
            </a:r>
            <a:r>
              <a:rPr dirty="0" err="1"/>
              <a:t>temporárias</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pessoa</a:t>
            </a:r>
            <a:r>
              <a:rPr dirty="0"/>
              <a:t> </a:t>
            </a:r>
            <a:r>
              <a:rPr lang="pt-BR" dirty="0"/>
              <a:t>indicada</a:t>
            </a:r>
            <a:r>
              <a:rPr dirty="0"/>
              <a:t> </a:t>
            </a:r>
            <a:r>
              <a:rPr dirty="0" err="1"/>
              <a:t>tem</a:t>
            </a:r>
            <a:r>
              <a:rPr dirty="0"/>
              <a:t> o </a:t>
            </a:r>
            <a:r>
              <a:rPr dirty="0" err="1"/>
              <a:t>dever</a:t>
            </a:r>
            <a:r>
              <a:rPr dirty="0"/>
              <a:t> de </a:t>
            </a:r>
            <a:r>
              <a:rPr dirty="0" err="1"/>
              <a:t>tomar</a:t>
            </a:r>
            <a:r>
              <a:rPr dirty="0"/>
              <a:t> </a:t>
            </a:r>
            <a:r>
              <a:rPr dirty="0" err="1"/>
              <a:t>medidas</a:t>
            </a:r>
            <a:r>
              <a:rPr dirty="0"/>
              <a:t> para </a:t>
            </a:r>
            <a:r>
              <a:rPr dirty="0" err="1"/>
              <a:t>conhecer</a:t>
            </a:r>
            <a:r>
              <a:rPr dirty="0"/>
              <a:t> </a:t>
            </a:r>
            <a:r>
              <a:rPr dirty="0" err="1"/>
              <a:t>melhor</a:t>
            </a:r>
            <a:r>
              <a:rPr dirty="0"/>
              <a:t> a </a:t>
            </a:r>
            <a:r>
              <a:rPr dirty="0" err="1"/>
              <a:t>pessoa</a:t>
            </a:r>
            <a:r>
              <a:rPr dirty="0"/>
              <a:t> e </a:t>
            </a:r>
            <a:r>
              <a:rPr dirty="0" err="1"/>
              <a:t>ajudá</a:t>
            </a:r>
            <a:r>
              <a:rPr dirty="0"/>
              <a:t>-la a </a:t>
            </a:r>
            <a:r>
              <a:rPr dirty="0" err="1"/>
              <a:t>construir</a:t>
            </a:r>
            <a:r>
              <a:rPr dirty="0"/>
              <a:t> </a:t>
            </a:r>
            <a:r>
              <a:rPr dirty="0" err="1"/>
              <a:t>uma</a:t>
            </a:r>
            <a:r>
              <a:rPr dirty="0"/>
              <a:t> rede social, para que a </a:t>
            </a:r>
            <a:r>
              <a:rPr dirty="0" err="1"/>
              <a:t>pessoa</a:t>
            </a:r>
            <a:r>
              <a:rPr dirty="0"/>
              <a:t> </a:t>
            </a:r>
            <a:r>
              <a:rPr dirty="0" err="1"/>
              <a:t>possa</a:t>
            </a:r>
            <a:r>
              <a:rPr dirty="0"/>
              <a:t> </a:t>
            </a:r>
            <a:r>
              <a:rPr dirty="0" err="1"/>
              <a:t>escolher</a:t>
            </a:r>
            <a:r>
              <a:rPr dirty="0"/>
              <a:t> </a:t>
            </a:r>
            <a:r>
              <a:rPr dirty="0" err="1"/>
              <a:t>pessoalmente</a:t>
            </a:r>
            <a:r>
              <a:rPr dirty="0"/>
              <a:t> um </a:t>
            </a:r>
            <a:r>
              <a:rPr dirty="0" err="1"/>
              <a:t>apoiador</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133</a:t>
            </a:fld>
            <a:endParaRPr lang="en-CH"/>
          </a:p>
        </p:txBody>
      </p:sp>
    </p:spTree>
    <p:extLst>
      <p:ext uri="{BB962C8B-B14F-4D97-AF65-F5344CB8AC3E}">
        <p14:creationId xmlns:p14="http://schemas.microsoft.com/office/powerpoint/2010/main" val="6324884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r>
              <a:rPr dirty="0"/>
              <a:t>Tempo para </a:t>
            </a:r>
            <a:r>
              <a:rPr dirty="0" err="1"/>
              <a:t>este</a:t>
            </a:r>
            <a:r>
              <a:rPr dirty="0"/>
              <a:t> </a:t>
            </a:r>
            <a:r>
              <a:rPr lang="pt-BR" dirty="0"/>
              <a:t>Tema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defRPr>
                <a:solidFill>
                  <a:srgbClr val="000000"/>
                </a:solidFill>
                <a:latin typeface="Calibri" panose="020F0502020204030204" pitchFamily="34" charset="0"/>
                <a:ea typeface="Times New Roman" panose="02020603050405020304" pitchFamily="18" charset="0"/>
                <a:cs typeface="Calibri" panose="020F0502020204030204" pitchFamily="34" charset="0"/>
              </a:defRPr>
            </a:pPr>
            <a:r>
              <a:rPr dirty="0" err="1"/>
              <a:t>Aproximadamente</a:t>
            </a:r>
            <a:r>
              <a:rPr dirty="0"/>
              <a:t> 45 </a:t>
            </a:r>
            <a:r>
              <a:rPr dirty="0" err="1"/>
              <a:t>minutos</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134</a:t>
            </a:fld>
            <a:endParaRPr lang="en-CH"/>
          </a:p>
        </p:txBody>
      </p:sp>
    </p:spTree>
    <p:extLst>
      <p:ext uri="{BB962C8B-B14F-4D97-AF65-F5344CB8AC3E}">
        <p14:creationId xmlns:p14="http://schemas.microsoft.com/office/powerpoint/2010/main" val="314974949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1243013"/>
            <a:ext cx="4973638" cy="2797175"/>
          </a:xfrm>
        </p:spPr>
      </p:sp>
      <p:sp>
        <p:nvSpPr>
          <p:cNvPr id="3" name="Notes Placeholder 2"/>
          <p:cNvSpPr>
            <a:spLocks noGrp="1"/>
          </p:cNvSpPr>
          <p:nvPr>
            <p:ph type="body" idx="1"/>
          </p:nvPr>
        </p:nvSpPr>
        <p:spPr>
          <a:xfrm>
            <a:off x="449943" y="4209144"/>
            <a:ext cx="6023428" cy="4489166"/>
          </a:xfrm>
        </p:spPr>
        <p:txBody>
          <a:bodyPr/>
          <a:lstStyle/>
          <a:p>
            <a:pPr>
              <a:defRPr b="1" i="1">
                <a:latin typeface="Calibri" panose="020F0502020204030204" pitchFamily="34" charset="0"/>
                <a:ea typeface="SimSun" panose="02010600030101010101" pitchFamily="2" charset="-122"/>
                <a:cs typeface="Arial" panose="020B0604020202020204" pitchFamily="34" charset="0"/>
              </a:defRPr>
            </a:pPr>
            <a:r>
              <a:rPr dirty="0" err="1"/>
              <a:t>Apresentação</a:t>
            </a:r>
            <a:r>
              <a:rPr dirty="0"/>
              <a:t>: </a:t>
            </a:r>
            <a:r>
              <a:rPr dirty="0" err="1"/>
              <a:t>Princípios-chave</a:t>
            </a:r>
            <a:r>
              <a:rPr dirty="0"/>
              <a:t> da </a:t>
            </a:r>
            <a:r>
              <a:rPr dirty="0" err="1"/>
              <a:t>tomada</a:t>
            </a:r>
            <a:r>
              <a:rPr dirty="0"/>
              <a:t> de </a:t>
            </a:r>
            <a:r>
              <a:rPr dirty="0" err="1"/>
              <a:t>decisão</a:t>
            </a:r>
            <a:r>
              <a:rPr dirty="0"/>
              <a:t> </a:t>
            </a:r>
            <a:r>
              <a:rPr dirty="0" err="1"/>
              <a:t>apoiada</a:t>
            </a:r>
            <a:endParaRPr dirty="0"/>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Recapitule</a:t>
            </a:r>
            <a:r>
              <a:rPr dirty="0"/>
              <a:t> com </a:t>
            </a:r>
            <a:r>
              <a:rPr dirty="0" err="1"/>
              <a:t>os</a:t>
            </a:r>
            <a:r>
              <a:rPr dirty="0"/>
              <a:t> </a:t>
            </a:r>
            <a:r>
              <a:rPr dirty="0" err="1"/>
              <a:t>participantes</a:t>
            </a:r>
            <a:r>
              <a:rPr dirty="0"/>
              <a:t> </a:t>
            </a:r>
            <a:r>
              <a:rPr dirty="0" err="1"/>
              <a:t>os</a:t>
            </a:r>
            <a:r>
              <a:rPr dirty="0"/>
              <a:t> </a:t>
            </a:r>
            <a:r>
              <a:rPr dirty="0" err="1"/>
              <a:t>princípios-chave</a:t>
            </a:r>
            <a:r>
              <a:rPr dirty="0"/>
              <a:t> da </a:t>
            </a:r>
            <a:r>
              <a:rPr dirty="0" err="1"/>
              <a:t>tomada</a:t>
            </a:r>
            <a:r>
              <a:rPr dirty="0"/>
              <a:t> de </a:t>
            </a:r>
            <a:r>
              <a:rPr dirty="0" err="1"/>
              <a:t>decisão</a:t>
            </a:r>
            <a:r>
              <a:rPr dirty="0"/>
              <a:t> </a:t>
            </a:r>
            <a:r>
              <a:rPr dirty="0" err="1"/>
              <a:t>apoiada</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r>
              <a:rPr lang="pt-BR" sz="1200" kern="1200" dirty="0">
                <a:solidFill>
                  <a:schemeClr val="tx1"/>
                </a:solidFill>
                <a:effectLst/>
                <a:latin typeface="+mn-lt"/>
                <a:ea typeface="+mn-ea"/>
                <a:cs typeface="+mn-cs"/>
              </a:rPr>
              <a:t>1. Todos têm o direito de tomar decisões. </a:t>
            </a:r>
          </a:p>
          <a:p>
            <a:r>
              <a:rPr lang="pt-BR" sz="1200" kern="1200" dirty="0">
                <a:solidFill>
                  <a:schemeClr val="tx1"/>
                </a:solidFill>
                <a:effectLst/>
                <a:latin typeface="+mn-lt"/>
                <a:ea typeface="+mn-ea"/>
                <a:cs typeface="+mn-cs"/>
              </a:rPr>
              <a:t>2. As pessoas devem ter oportunidades de receber apoio para tomar decisões. </a:t>
            </a:r>
          </a:p>
          <a:p>
            <a:r>
              <a:rPr lang="pt-BR" sz="1200" kern="1200" dirty="0">
                <a:solidFill>
                  <a:schemeClr val="tx1"/>
                </a:solidFill>
                <a:effectLst/>
                <a:latin typeface="+mn-lt"/>
                <a:ea typeface="+mn-ea"/>
                <a:cs typeface="+mn-cs"/>
              </a:rPr>
              <a:t>3. As pessoas têm o direito de recusar o apoio que lhes pode ser oferecido. </a:t>
            </a:r>
          </a:p>
          <a:p>
            <a:r>
              <a:rPr lang="pt-BR" sz="1200" kern="1200" dirty="0">
                <a:solidFill>
                  <a:schemeClr val="tx1"/>
                </a:solidFill>
                <a:effectLst/>
                <a:latin typeface="+mn-lt"/>
                <a:ea typeface="+mn-ea"/>
                <a:cs typeface="+mn-cs"/>
              </a:rPr>
              <a:t>4. As pessoas devem poder receber apoio de pessoas que escolhem e confiam e que podem entender seus valores, desejos e antecedentes e respeitar suas vontades e preferências. </a:t>
            </a:r>
          </a:p>
          <a:p>
            <a:r>
              <a:rPr lang="pt-BR" sz="1200" kern="1200" dirty="0">
                <a:solidFill>
                  <a:schemeClr val="tx1"/>
                </a:solidFill>
                <a:effectLst/>
                <a:latin typeface="+mn-lt"/>
                <a:ea typeface="+mn-ea"/>
                <a:cs typeface="+mn-cs"/>
              </a:rPr>
              <a:t>5. O nível de apoio necessário depende da complexidade da decisão e da situação da pessoa que está tomando a decisão. </a:t>
            </a:r>
          </a:p>
          <a:p>
            <a:r>
              <a:rPr lang="pt-BR" sz="1200" kern="1200" dirty="0">
                <a:solidFill>
                  <a:schemeClr val="tx1"/>
                </a:solidFill>
                <a:effectLst/>
                <a:latin typeface="+mn-lt"/>
                <a:ea typeface="+mn-ea"/>
                <a:cs typeface="+mn-cs"/>
              </a:rPr>
              <a:t>6. As pessoas têm o direito de aprender com a experiência e de tomar más decisões. </a:t>
            </a:r>
          </a:p>
          <a:p>
            <a:r>
              <a:rPr lang="pt-BR" sz="1200" kern="1200" dirty="0">
                <a:solidFill>
                  <a:schemeClr val="tx1"/>
                </a:solidFill>
                <a:effectLst/>
                <a:latin typeface="+mn-lt"/>
                <a:ea typeface="+mn-ea"/>
                <a:cs typeface="+mn-cs"/>
              </a:rPr>
              <a:t>7. As pessoas têm o direito de discordar dos outros. </a:t>
            </a:r>
          </a:p>
          <a:p>
            <a:r>
              <a:rPr lang="pt-BR" sz="1200" kern="1200" dirty="0">
                <a:solidFill>
                  <a:schemeClr val="tx1"/>
                </a:solidFill>
                <a:effectLst/>
                <a:latin typeface="+mn-lt"/>
                <a:ea typeface="+mn-ea"/>
                <a:cs typeface="+mn-cs"/>
              </a:rPr>
              <a:t>8. As pessoas têm o direito de mudar de ideia, incluindo o direito de encerrar o suporte se ele não for mais desejado. </a:t>
            </a:r>
          </a:p>
          <a:p>
            <a:r>
              <a:rPr lang="pt-BR" sz="1200" kern="1200" dirty="0">
                <a:solidFill>
                  <a:schemeClr val="tx1"/>
                </a:solidFill>
                <a:effectLst/>
                <a:latin typeface="+mn-lt"/>
                <a:ea typeface="+mn-ea"/>
                <a:cs typeface="+mn-cs"/>
              </a:rPr>
              <a:t>9. Os outros devem respeitar a vontade e as preferências da pessoa em todos os momentos, inclusive em situações de crise. </a:t>
            </a:r>
          </a:p>
          <a:p>
            <a:r>
              <a:rPr lang="pt-BR" sz="1200" kern="1200" dirty="0">
                <a:solidFill>
                  <a:schemeClr val="tx1"/>
                </a:solidFill>
                <a:effectLst/>
                <a:latin typeface="+mn-lt"/>
                <a:ea typeface="+mn-ea"/>
                <a:cs typeface="+mn-cs"/>
              </a:rPr>
              <a:t>10. Quando não for praticável, após esforços significativos, determinar a real vontade e preferências da pessoa, deve-se determinar a melhor interpretação de suas vontades e preferências, a fim de respeitar seu direito à capacidade legal.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135</a:t>
            </a:fld>
            <a:endParaRPr lang="en-CH"/>
          </a:p>
        </p:txBody>
      </p:sp>
    </p:spTree>
    <p:extLst>
      <p:ext uri="{BB962C8B-B14F-4D97-AF65-F5344CB8AC3E}">
        <p14:creationId xmlns:p14="http://schemas.microsoft.com/office/powerpoint/2010/main" val="379082262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1143000"/>
            <a:ext cx="2368550" cy="1333500"/>
          </a:xfrm>
        </p:spPr>
      </p:sp>
      <p:sp>
        <p:nvSpPr>
          <p:cNvPr id="3" name="Notes Placeholder 2"/>
          <p:cNvSpPr>
            <a:spLocks noGrp="1"/>
          </p:cNvSpPr>
          <p:nvPr>
            <p:ph type="body" idx="1"/>
          </p:nvPr>
        </p:nvSpPr>
        <p:spPr>
          <a:xfrm>
            <a:off x="680879" y="2696476"/>
            <a:ext cx="5447030" cy="6001833"/>
          </a:xfrm>
        </p:spPr>
        <p:txBody>
          <a:bodyPr/>
          <a:lstStyle/>
          <a:p>
            <a:pPr algn="just">
              <a:spcAft>
                <a:spcPts val="600"/>
              </a:spcAft>
              <a:defRPr b="1" i="1">
                <a:latin typeface="Calibri" panose="020F0502020204030204" pitchFamily="34" charset="0"/>
                <a:ea typeface="SimSun" panose="02010600030101010101" pitchFamily="2" charset="-122"/>
                <a:cs typeface="Calibri" panose="020F0502020204030204" pitchFamily="34" charset="0"/>
              </a:defRPr>
            </a:pPr>
            <a:r>
              <a:rPr dirty="0" err="1"/>
              <a:t>Exercício</a:t>
            </a:r>
            <a:r>
              <a:rPr dirty="0"/>
              <a:t> 5.1: </a:t>
            </a:r>
            <a:r>
              <a:rPr u="sng" dirty="0" err="1"/>
              <a:t>Ação</a:t>
            </a:r>
            <a:r>
              <a:rPr u="sng" dirty="0"/>
              <a:t> </a:t>
            </a:r>
            <a:r>
              <a:rPr u="sng" dirty="0" err="1"/>
              <a:t>pessoal</a:t>
            </a:r>
            <a:r>
              <a:rPr dirty="0"/>
              <a:t> para </a:t>
            </a:r>
            <a:r>
              <a:rPr dirty="0" err="1"/>
              <a:t>promover</a:t>
            </a:r>
            <a:r>
              <a:rPr dirty="0"/>
              <a:t> a </a:t>
            </a:r>
            <a:r>
              <a:rPr dirty="0" err="1"/>
              <a:t>tomada</a:t>
            </a:r>
            <a:r>
              <a:rPr dirty="0"/>
              <a:t> de </a:t>
            </a:r>
            <a:r>
              <a:rPr dirty="0" err="1"/>
              <a:t>decisão</a:t>
            </a:r>
            <a:r>
              <a:rPr dirty="0"/>
              <a:t> </a:t>
            </a:r>
            <a:r>
              <a:rPr dirty="0" err="1"/>
              <a:t>apoiada</a:t>
            </a:r>
            <a:r>
              <a:rPr dirty="0"/>
              <a:t> (15 min.)</a:t>
            </a:r>
            <a:endParaRPr lang="en-US" dirty="0"/>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Este </a:t>
            </a:r>
            <a:r>
              <a:rPr dirty="0" err="1"/>
              <a:t>exercício</a:t>
            </a:r>
            <a:r>
              <a:rPr dirty="0"/>
              <a:t> de brainstorming </a:t>
            </a:r>
            <a:r>
              <a:rPr dirty="0" err="1"/>
              <a:t>destina</a:t>
            </a:r>
            <a:r>
              <a:rPr dirty="0"/>
              <a:t>-se a </a:t>
            </a:r>
            <a:r>
              <a:rPr dirty="0" err="1"/>
              <a:t>incentivar</a:t>
            </a:r>
            <a:r>
              <a:rPr dirty="0"/>
              <a:t> </a:t>
            </a:r>
            <a:r>
              <a:rPr dirty="0" err="1"/>
              <a:t>os</a:t>
            </a:r>
            <a:r>
              <a:rPr dirty="0"/>
              <a:t> </a:t>
            </a:r>
            <a:r>
              <a:rPr dirty="0" err="1"/>
              <a:t>participantes</a:t>
            </a:r>
            <a:r>
              <a:rPr dirty="0"/>
              <a:t> a </a:t>
            </a:r>
            <a:r>
              <a:rPr dirty="0" err="1"/>
              <a:t>discutir</a:t>
            </a:r>
            <a:r>
              <a:rPr dirty="0"/>
              <a:t> </a:t>
            </a:r>
            <a:r>
              <a:rPr dirty="0" err="1"/>
              <a:t>como</a:t>
            </a:r>
            <a:r>
              <a:rPr dirty="0"/>
              <a:t> </a:t>
            </a:r>
            <a:r>
              <a:rPr dirty="0" err="1"/>
              <a:t>eles</a:t>
            </a:r>
            <a:r>
              <a:rPr dirty="0"/>
              <a:t> </a:t>
            </a:r>
            <a:r>
              <a:rPr dirty="0" err="1"/>
              <a:t>podem</a:t>
            </a:r>
            <a:r>
              <a:rPr dirty="0"/>
              <a:t> </a:t>
            </a:r>
            <a:r>
              <a:rPr dirty="0" err="1"/>
              <a:t>implementar</a:t>
            </a:r>
            <a:r>
              <a:rPr dirty="0"/>
              <a:t> e </a:t>
            </a:r>
            <a:r>
              <a:rPr dirty="0" err="1"/>
              <a:t>promover</a:t>
            </a:r>
            <a:r>
              <a:rPr dirty="0"/>
              <a:t> </a:t>
            </a:r>
            <a:r>
              <a:rPr dirty="0" err="1"/>
              <a:t>pessoalmente</a:t>
            </a:r>
            <a:r>
              <a:rPr dirty="0"/>
              <a:t> a </a:t>
            </a:r>
            <a:r>
              <a:rPr dirty="0" err="1"/>
              <a:t>tomada</a:t>
            </a:r>
            <a:r>
              <a:rPr dirty="0"/>
              <a:t> de </a:t>
            </a:r>
            <a:r>
              <a:rPr dirty="0" err="1"/>
              <a:t>decisão</a:t>
            </a:r>
            <a:r>
              <a:rPr dirty="0"/>
              <a:t> </a:t>
            </a:r>
            <a:r>
              <a:rPr dirty="0" err="1"/>
              <a:t>apoiada</a:t>
            </a:r>
            <a:r>
              <a:rPr dirty="0"/>
              <a:t>. </a:t>
            </a:r>
            <a:r>
              <a:rPr dirty="0" err="1"/>
              <a:t>Isso</a:t>
            </a:r>
            <a:r>
              <a:rPr dirty="0"/>
              <a:t> visa </a:t>
            </a:r>
            <a:r>
              <a:rPr dirty="0" err="1"/>
              <a:t>incentivar</a:t>
            </a:r>
            <a:r>
              <a:rPr dirty="0"/>
              <a:t> </a:t>
            </a:r>
            <a:r>
              <a:rPr dirty="0" err="1"/>
              <a:t>os</a:t>
            </a:r>
            <a:r>
              <a:rPr dirty="0"/>
              <a:t> </a:t>
            </a:r>
            <a:r>
              <a:rPr dirty="0" err="1"/>
              <a:t>participantes</a:t>
            </a:r>
            <a:r>
              <a:rPr dirty="0"/>
              <a:t> a se </a:t>
            </a:r>
            <a:r>
              <a:rPr dirty="0" err="1"/>
              <a:t>comprometerem</a:t>
            </a:r>
            <a:r>
              <a:rPr dirty="0"/>
              <a:t> a </a:t>
            </a:r>
            <a:r>
              <a:rPr dirty="0" err="1"/>
              <a:t>respeitar</a:t>
            </a:r>
            <a:r>
              <a:rPr dirty="0"/>
              <a:t> e </a:t>
            </a:r>
            <a:r>
              <a:rPr dirty="0" err="1"/>
              <a:t>fortalecer</a:t>
            </a:r>
            <a:r>
              <a:rPr dirty="0"/>
              <a:t> a </a:t>
            </a:r>
            <a:r>
              <a:rPr dirty="0" err="1"/>
              <a:t>autonomia</a:t>
            </a:r>
            <a:r>
              <a:rPr dirty="0"/>
              <a:t> das </a:t>
            </a:r>
            <a:r>
              <a:rPr dirty="0" err="1"/>
              <a:t>pessoas</a:t>
            </a:r>
            <a:r>
              <a:rPr dirty="0"/>
              <a:t> </a:t>
            </a:r>
            <a:r>
              <a:rPr dirty="0" err="1"/>
              <a:t>por</a:t>
            </a:r>
            <a:r>
              <a:rPr dirty="0"/>
              <a:t> </a:t>
            </a:r>
            <a:r>
              <a:rPr dirty="0" err="1"/>
              <a:t>meio</a:t>
            </a:r>
            <a:r>
              <a:rPr dirty="0"/>
              <a:t> da </a:t>
            </a:r>
            <a:r>
              <a:rPr dirty="0" err="1"/>
              <a:t>ação</a:t>
            </a:r>
            <a:r>
              <a:rPr dirty="0"/>
              <a:t> </a:t>
            </a:r>
            <a:r>
              <a:rPr dirty="0" err="1"/>
              <a:t>pessoal</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Comece</a:t>
            </a:r>
            <a:r>
              <a:rPr dirty="0"/>
              <a:t> </a:t>
            </a:r>
            <a:r>
              <a:rPr dirty="0" err="1"/>
              <a:t>fazendo</a:t>
            </a:r>
            <a:r>
              <a:rPr dirty="0"/>
              <a:t> um brainstorming com </a:t>
            </a:r>
            <a:r>
              <a:rPr dirty="0" err="1"/>
              <a:t>os</a:t>
            </a:r>
            <a:r>
              <a:rPr dirty="0"/>
              <a:t> </a:t>
            </a:r>
            <a:r>
              <a:rPr dirty="0" err="1"/>
              <a:t>participantes</a:t>
            </a:r>
            <a:r>
              <a:rPr dirty="0"/>
              <a:t> de </a:t>
            </a:r>
            <a:r>
              <a:rPr dirty="0" err="1"/>
              <a:t>uma</a:t>
            </a:r>
            <a:r>
              <a:rPr dirty="0"/>
              <a:t> </a:t>
            </a:r>
            <a:r>
              <a:rPr dirty="0" err="1"/>
              <a:t>lista</a:t>
            </a:r>
            <a:r>
              <a:rPr dirty="0"/>
              <a:t> de </a:t>
            </a:r>
            <a:r>
              <a:rPr dirty="0" err="1"/>
              <a:t>possíveis</a:t>
            </a:r>
            <a:r>
              <a:rPr dirty="0"/>
              <a:t> </a:t>
            </a:r>
            <a:r>
              <a:rPr dirty="0" err="1"/>
              <a:t>ações</a:t>
            </a:r>
            <a:r>
              <a:rPr dirty="0"/>
              <a:t> </a:t>
            </a:r>
            <a:r>
              <a:rPr dirty="0" err="1"/>
              <a:t>pessoais</a:t>
            </a:r>
            <a:r>
              <a:rPr dirty="0"/>
              <a:t>. </a:t>
            </a:r>
            <a:r>
              <a:rPr dirty="0" err="1"/>
              <a:t>Escreva</a:t>
            </a:r>
            <a:r>
              <a:rPr dirty="0"/>
              <a:t> </a:t>
            </a:r>
            <a:r>
              <a:rPr dirty="0" err="1"/>
              <a:t>ideias</a:t>
            </a:r>
            <a:r>
              <a:rPr dirty="0"/>
              <a:t> </a:t>
            </a:r>
            <a:r>
              <a:rPr dirty="0" err="1"/>
              <a:t>nos</a:t>
            </a:r>
            <a:r>
              <a:rPr dirty="0"/>
              <a:t> flipcharts. </a:t>
            </a:r>
            <a:r>
              <a:rPr dirty="0" err="1"/>
              <a:t>Pergunte</a:t>
            </a:r>
            <a:r>
              <a:rPr dirty="0"/>
              <a:t> </a:t>
            </a:r>
            <a:r>
              <a:rPr dirty="0" err="1"/>
              <a:t>aos</a:t>
            </a:r>
            <a:r>
              <a:rPr dirty="0"/>
              <a:t> </a:t>
            </a:r>
            <a:r>
              <a:rPr dirty="0" err="1"/>
              <a:t>participantes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Que </a:t>
            </a:r>
            <a:r>
              <a:rPr dirty="0" err="1"/>
              <a:t>ação</a:t>
            </a:r>
            <a:r>
              <a:rPr dirty="0"/>
              <a:t> </a:t>
            </a:r>
            <a:r>
              <a:rPr dirty="0" err="1"/>
              <a:t>você</a:t>
            </a:r>
            <a:r>
              <a:rPr dirty="0"/>
              <a:t> </a:t>
            </a:r>
            <a:r>
              <a:rPr dirty="0" err="1"/>
              <a:t>poderia</a:t>
            </a:r>
            <a:r>
              <a:rPr dirty="0"/>
              <a:t> </a:t>
            </a:r>
            <a:r>
              <a:rPr dirty="0" err="1"/>
              <a:t>tomar</a:t>
            </a:r>
            <a:r>
              <a:rPr dirty="0"/>
              <a:t> </a:t>
            </a:r>
            <a:r>
              <a:rPr u="sng" dirty="0" err="1"/>
              <a:t>pessoalmente</a:t>
            </a:r>
            <a:r>
              <a:rPr dirty="0"/>
              <a:t> para </a:t>
            </a:r>
            <a:r>
              <a:rPr dirty="0" err="1"/>
              <a:t>apoiar</a:t>
            </a:r>
            <a:r>
              <a:rPr dirty="0"/>
              <a:t> as </a:t>
            </a:r>
            <a:r>
              <a:rPr dirty="0" err="1"/>
              <a:t>pessoas</a:t>
            </a:r>
            <a:r>
              <a:rPr dirty="0"/>
              <a:t> a </a:t>
            </a:r>
            <a:r>
              <a:rPr dirty="0" err="1"/>
              <a:t>tomar</a:t>
            </a:r>
            <a:r>
              <a:rPr dirty="0"/>
              <a:t> </a:t>
            </a:r>
            <a:r>
              <a:rPr dirty="0" err="1"/>
              <a:t>decisões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Exemplos</a:t>
            </a:r>
            <a:r>
              <a:rPr dirty="0"/>
              <a:t> </a:t>
            </a:r>
            <a:r>
              <a:rPr dirty="0" err="1"/>
              <a:t>incluem</a:t>
            </a:r>
            <a:r>
              <a:rPr dirty="0"/>
              <a:t>, </a:t>
            </a:r>
            <a:r>
              <a:rPr dirty="0" err="1"/>
              <a:t>embora</a:t>
            </a:r>
            <a:r>
              <a:rPr dirty="0"/>
              <a:t> </a:t>
            </a:r>
            <a:r>
              <a:rPr dirty="0" err="1"/>
              <a:t>não</a:t>
            </a:r>
            <a:r>
              <a:rPr dirty="0"/>
              <a:t> </a:t>
            </a:r>
            <a:r>
              <a:rPr dirty="0" err="1"/>
              <a:t>estão</a:t>
            </a:r>
            <a:r>
              <a:rPr dirty="0"/>
              <a:t> </a:t>
            </a:r>
            <a:r>
              <a:rPr dirty="0" err="1"/>
              <a:t>limitados</a:t>
            </a:r>
            <a:r>
              <a:rPr dirty="0"/>
              <a:t> a,</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Conhecer as pessoas como indivíduos. Conhecer suas opiniões, o seu passado, o seu contexto social e os seus apoiadores.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Reservar um tempo para perguntar e conhecer as opiniões, preferências, saber do que elas gostam ou não e não presumir que você sabe o que elas querem.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Reconhecer o fato de que nem sempre você concordará com uma decisão, mas ainda assim deve apoiar e respeitar a pessoa e as decisões que ela toma.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Reconhecer o fato de que as pessoas podem mudar de ideia.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Fornecer informações claras às pessoas.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Tema 5: Passos positivos para adotar uma abordagem de tomada de decisão apoiada46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Ajudar as pessoas a encontrar as informações de que precisam – se necessário, em um formato relevante que elas entendam.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Dar às pessoas tempo para chegar a uma decisão.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Não descartar a opinião de alguém, mesmo que pareça irreal para você.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Permitir que as pessoas entrem em contato com seus amigos, parentes e apoiadores quando precisarem de conselhos. Fornecer às pessoas oportunidades para discutir escolhas de maneira informal.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Ajudar as pessoas a identificar apoiadores ao seu redor. </a:t>
            </a: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Converse com a pessoa em questão sobre a opção de receber apoio em ambientes diferentes do serviço de saúde mental ou social (por exemplo, em casa, na comunidade, na casa de um amigo, etc.).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136</a:t>
            </a:fld>
            <a:endParaRPr lang="en-CH"/>
          </a:p>
        </p:txBody>
      </p:sp>
    </p:spTree>
    <p:extLst>
      <p:ext uri="{BB962C8B-B14F-4D97-AF65-F5344CB8AC3E}">
        <p14:creationId xmlns:p14="http://schemas.microsoft.com/office/powerpoint/2010/main" val="116864829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1243013"/>
            <a:ext cx="3400425" cy="1912937"/>
          </a:xfrm>
        </p:spPr>
      </p:sp>
      <p:sp>
        <p:nvSpPr>
          <p:cNvPr id="3" name="Notes Placeholder 2"/>
          <p:cNvSpPr>
            <a:spLocks noGrp="1"/>
          </p:cNvSpPr>
          <p:nvPr>
            <p:ph type="body" idx="1"/>
          </p:nvPr>
        </p:nvSpPr>
        <p:spPr>
          <a:xfrm>
            <a:off x="680879" y="3454471"/>
            <a:ext cx="5447030" cy="5243838"/>
          </a:xfrm>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Apresentação</a:t>
            </a:r>
            <a:r>
              <a:rPr dirty="0"/>
              <a:t>: </a:t>
            </a:r>
            <a:r>
              <a:rPr dirty="0" err="1"/>
              <a:t>Dicas</a:t>
            </a:r>
            <a:r>
              <a:rPr dirty="0"/>
              <a:t> para </a:t>
            </a:r>
            <a:r>
              <a:rPr dirty="0" err="1"/>
              <a:t>apoiadores</a:t>
            </a:r>
            <a:r>
              <a:rPr dirty="0"/>
              <a:t> (5 min.)</a:t>
            </a:r>
            <a:br>
              <a:rPr lang="pt-BR" dirty="0"/>
            </a:br>
            <a:endParaRPr lang="pt-BR" dirty="0"/>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Reserve um tempo para ouvir e aprender com a pessoa para entender o que ela quer: algumas pessoas podem precisar de mais tempo para formular o que querem dizer. Use a escuta ativa para encorajar a comunicação sem pressionar por respostas imediatas.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Conheça a pessoa que você apoia, bem como seu contexto social (por exemplo, do que ela gosta ou não gosta, quais são seus objetivos na vida, e assim por diante).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Reserve um tempo para discutir com a pessoa os tipos de apoio que ela precisa e deseja, as decisões que são difíceis de tomar e o tipo de conselho que a pessoa gostaria.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Dê às pessoas tempo suficiente para tomar uma decisão por conta própria.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Permaneça envolvido com a pessoa ao longo do tempo, pois sua vontade e preferências podem mudar.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Preste atenção ao que pode ajudar ou atrapalhar uma pessoa a tomar certas decisões – por exemplo, existem barreiras dentro dos serviços, na família ou na comunidade?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Esteja ciente de que outras pessoas podem tentar influenciá-lo. Tenha sempre em mente que a pessoa que você está apoiando está conduzindo a decisão.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Encontre informações sobre indivíduos, redes ou serviços que fornecem suporte e aconselhamento extra.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Encontre apoio para si mesmo, identifique pessoas ou serviços que possam ajudá-lo em seu papel de apoiador. </a:t>
            </a:r>
          </a:p>
          <a:p>
            <a:pPr marL="171450" marR="0" lvl="0" indent="-17145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Aprenda a lidar com a frustração. Às vezes pode ser frustrante e até doloroso respeitar as decisões das pessoas de quem gostamos quando pensamos que elas estão erradas ou que podem se prejudicar. É importante aprender estratégias para superar esse tipo de frustração.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137</a:t>
            </a:fld>
            <a:endParaRPr lang="en-CH"/>
          </a:p>
        </p:txBody>
      </p:sp>
    </p:spTree>
    <p:extLst>
      <p:ext uri="{BB962C8B-B14F-4D97-AF65-F5344CB8AC3E}">
        <p14:creationId xmlns:p14="http://schemas.microsoft.com/office/powerpoint/2010/main" val="35440071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b="1" i="1">
                <a:latin typeface="Calibri" panose="020F0502020204030204" pitchFamily="34" charset="0"/>
                <a:ea typeface="SimSun" panose="02010600030101010101" pitchFamily="2" charset="-122"/>
                <a:cs typeface="Calibri" panose="020F0502020204030204" pitchFamily="34" charset="0"/>
              </a:defRPr>
            </a:pPr>
            <a:r>
              <a:rPr dirty="0" err="1"/>
              <a:t>Exercício</a:t>
            </a:r>
            <a:r>
              <a:rPr dirty="0"/>
              <a:t> 5.2: </a:t>
            </a:r>
            <a:r>
              <a:rPr lang="pt-BR" sz="1200" b="1" i="1" kern="1200" dirty="0">
                <a:solidFill>
                  <a:schemeClr val="tx1"/>
                </a:solidFill>
                <a:effectLst/>
                <a:latin typeface="+mn-lt"/>
                <a:ea typeface="+mn-ea"/>
                <a:cs typeface="+mn-cs"/>
              </a:rPr>
              <a:t>Ação de promoção da capacidade legal e tomada de decisão apoiada no nível dos serviços de saúde mental e serviços sociais </a:t>
            </a:r>
            <a:r>
              <a:rPr dirty="0"/>
              <a:t> – 2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Convide</a:t>
            </a:r>
            <a:r>
              <a:rPr dirty="0"/>
              <a:t> </a:t>
            </a:r>
            <a:r>
              <a:rPr dirty="0" err="1"/>
              <a:t>os</a:t>
            </a:r>
            <a:r>
              <a:rPr dirty="0"/>
              <a:t> </a:t>
            </a:r>
            <a:r>
              <a:rPr dirty="0" err="1"/>
              <a:t>participantes</a:t>
            </a:r>
            <a:r>
              <a:rPr dirty="0"/>
              <a:t> a debater </a:t>
            </a:r>
            <a:r>
              <a:rPr dirty="0" err="1"/>
              <a:t>juntos</a:t>
            </a:r>
            <a:r>
              <a:rPr dirty="0"/>
              <a:t> </a:t>
            </a:r>
            <a:r>
              <a:rPr dirty="0" err="1"/>
              <a:t>uma</a:t>
            </a:r>
            <a:r>
              <a:rPr dirty="0"/>
              <a:t> </a:t>
            </a:r>
            <a:r>
              <a:rPr dirty="0" err="1"/>
              <a:t>lista</a:t>
            </a:r>
            <a:r>
              <a:rPr dirty="0"/>
              <a:t> de </a:t>
            </a:r>
            <a:r>
              <a:rPr dirty="0" err="1"/>
              <a:t>mudanças</a:t>
            </a:r>
            <a:r>
              <a:rPr dirty="0"/>
              <a:t> que </a:t>
            </a:r>
            <a:r>
              <a:rPr dirty="0" err="1"/>
              <a:t>precisam</a:t>
            </a:r>
            <a:r>
              <a:rPr dirty="0"/>
              <a:t> ser </a:t>
            </a:r>
            <a:r>
              <a:rPr dirty="0" err="1"/>
              <a:t>implementadas</a:t>
            </a:r>
            <a:r>
              <a:rPr dirty="0"/>
              <a:t> </a:t>
            </a:r>
            <a:r>
              <a:rPr dirty="0" err="1"/>
              <a:t>nos</a:t>
            </a:r>
            <a:r>
              <a:rPr dirty="0"/>
              <a:t> </a:t>
            </a:r>
            <a:r>
              <a:rPr dirty="0" err="1"/>
              <a:t>serviços</a:t>
            </a:r>
            <a:r>
              <a:rPr dirty="0"/>
              <a:t> de </a:t>
            </a:r>
            <a:r>
              <a:rPr dirty="0" err="1"/>
              <a:t>saúde</a:t>
            </a:r>
            <a:r>
              <a:rPr dirty="0"/>
              <a:t> mental e </a:t>
            </a:r>
            <a:r>
              <a:rPr dirty="0" err="1"/>
              <a:t>sociais</a:t>
            </a:r>
            <a:r>
              <a:rPr dirty="0"/>
              <a:t>, a </a:t>
            </a:r>
            <a:r>
              <a:rPr dirty="0" err="1"/>
              <a:t>fim</a:t>
            </a:r>
            <a:r>
              <a:rPr dirty="0"/>
              <a:t> de </a:t>
            </a:r>
            <a:r>
              <a:rPr dirty="0" err="1"/>
              <a:t>adotar</a:t>
            </a:r>
            <a:r>
              <a:rPr dirty="0"/>
              <a:t> </a:t>
            </a:r>
            <a:r>
              <a:rPr dirty="0" err="1"/>
              <a:t>uma</a:t>
            </a:r>
            <a:r>
              <a:rPr dirty="0"/>
              <a:t> </a:t>
            </a:r>
            <a:r>
              <a:rPr dirty="0" err="1"/>
              <a:t>abordagem</a:t>
            </a:r>
            <a:r>
              <a:rPr dirty="0"/>
              <a:t> de </a:t>
            </a:r>
            <a:r>
              <a:rPr dirty="0" err="1"/>
              <a:t>apoio</a:t>
            </a:r>
            <a:r>
              <a:rPr dirty="0"/>
              <a:t>, </a:t>
            </a:r>
            <a:r>
              <a:rPr dirty="0" err="1"/>
              <a:t>incluindo</a:t>
            </a:r>
            <a:r>
              <a:rPr dirty="0"/>
              <a:t> as </a:t>
            </a:r>
            <a:r>
              <a:rPr dirty="0" err="1"/>
              <a:t>ações</a:t>
            </a:r>
            <a:r>
              <a:rPr dirty="0"/>
              <a:t> </a:t>
            </a:r>
            <a:r>
              <a:rPr dirty="0" err="1"/>
              <a:t>específicas</a:t>
            </a:r>
            <a:r>
              <a:rPr dirty="0"/>
              <a:t> que </a:t>
            </a:r>
            <a:r>
              <a:rPr dirty="0" err="1"/>
              <a:t>precisam</a:t>
            </a:r>
            <a:r>
              <a:rPr dirty="0"/>
              <a:t> ser </a:t>
            </a:r>
            <a:r>
              <a:rPr dirty="0" err="1"/>
              <a:t>tomadas</a:t>
            </a:r>
            <a:r>
              <a:rPr dirty="0"/>
              <a:t> para </a:t>
            </a:r>
            <a:r>
              <a:rPr dirty="0" err="1"/>
              <a:t>implementar</a:t>
            </a:r>
            <a:r>
              <a:rPr dirty="0"/>
              <a:t> </a:t>
            </a:r>
            <a:r>
              <a:rPr dirty="0" err="1"/>
              <a:t>essas</a:t>
            </a:r>
            <a:r>
              <a:rPr dirty="0"/>
              <a:t> </a:t>
            </a:r>
            <a:r>
              <a:rPr dirty="0" err="1"/>
              <a:t>mudanças</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b="1">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Pergunte</a:t>
            </a:r>
            <a:r>
              <a:rPr dirty="0"/>
              <a:t> </a:t>
            </a:r>
            <a:r>
              <a:rPr dirty="0" err="1"/>
              <a:t>aos</a:t>
            </a:r>
            <a:r>
              <a:rPr dirty="0"/>
              <a:t> </a:t>
            </a:r>
            <a:r>
              <a:rPr dirty="0" err="1"/>
              <a:t>participantes</a:t>
            </a:r>
            <a:r>
              <a:rPr dirty="0"/>
              <a:t> o </a:t>
            </a:r>
            <a:r>
              <a:rPr dirty="0" err="1"/>
              <a:t>seguinte</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que </a:t>
            </a:r>
            <a:r>
              <a:rPr dirty="0" err="1"/>
              <a:t>poderia</a:t>
            </a:r>
            <a:r>
              <a:rPr dirty="0"/>
              <a:t> ser </a:t>
            </a:r>
            <a:r>
              <a:rPr dirty="0" err="1"/>
              <a:t>implementado</a:t>
            </a:r>
            <a:r>
              <a:rPr dirty="0"/>
              <a:t> para </a:t>
            </a:r>
            <a:r>
              <a:rPr dirty="0" err="1"/>
              <a:t>facilitar</a:t>
            </a:r>
            <a:r>
              <a:rPr dirty="0"/>
              <a:t> a </a:t>
            </a:r>
            <a:r>
              <a:rPr dirty="0" err="1"/>
              <a:t>tomada</a:t>
            </a:r>
            <a:r>
              <a:rPr dirty="0"/>
              <a:t> de </a:t>
            </a:r>
            <a:r>
              <a:rPr dirty="0" err="1"/>
              <a:t>decisões</a:t>
            </a:r>
            <a:r>
              <a:rPr dirty="0"/>
              <a:t> </a:t>
            </a:r>
            <a:r>
              <a:rPr dirty="0" err="1"/>
              <a:t>apoiadas</a:t>
            </a:r>
            <a:r>
              <a:rPr dirty="0"/>
              <a:t> </a:t>
            </a:r>
            <a:r>
              <a:rPr dirty="0" err="1"/>
              <a:t>em</a:t>
            </a:r>
            <a:r>
              <a:rPr dirty="0"/>
              <a:t> um </a:t>
            </a:r>
            <a:r>
              <a:rPr dirty="0" err="1"/>
              <a:t>serviço</a:t>
            </a:r>
            <a:r>
              <a:rPr dirty="0"/>
              <a:t> de </a:t>
            </a:r>
            <a:r>
              <a:rPr dirty="0" err="1"/>
              <a:t>saúde</a:t>
            </a:r>
            <a:r>
              <a:rPr dirty="0"/>
              <a:t> mental </a:t>
            </a:r>
            <a:r>
              <a:rPr dirty="0" err="1"/>
              <a:t>ou</a:t>
            </a:r>
            <a:r>
              <a:rPr dirty="0"/>
              <a:t> social?</a:t>
            </a:r>
          </a:p>
          <a:p>
            <a:pPr marL="171450" indent="-171450" algn="just">
              <a:buFont typeface="Arial" panose="020B0604020202020204" pitchFamily="34" charset="0"/>
              <a:buChar char="•"/>
            </a:pPr>
            <a:endParaRPr lang="en-US"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participantes</a:t>
            </a:r>
            <a:r>
              <a:rPr dirty="0"/>
              <a:t> </a:t>
            </a:r>
            <a:r>
              <a:rPr dirty="0" err="1"/>
              <a:t>podem</a:t>
            </a:r>
            <a:r>
              <a:rPr dirty="0"/>
              <a:t> </a:t>
            </a:r>
            <a:r>
              <a:rPr dirty="0" err="1"/>
              <a:t>pensar</a:t>
            </a:r>
            <a:r>
              <a:rPr dirty="0"/>
              <a:t> </a:t>
            </a:r>
            <a:r>
              <a:rPr dirty="0" err="1"/>
              <a:t>em</a:t>
            </a:r>
            <a:r>
              <a:rPr dirty="0"/>
              <a:t> um </a:t>
            </a:r>
            <a:r>
              <a:rPr dirty="0" err="1"/>
              <a:t>serviço</a:t>
            </a:r>
            <a:r>
              <a:rPr dirty="0"/>
              <a:t> que </a:t>
            </a:r>
            <a:r>
              <a:rPr dirty="0" err="1"/>
              <a:t>usam</a:t>
            </a:r>
            <a:r>
              <a:rPr dirty="0"/>
              <a:t> </a:t>
            </a:r>
            <a:r>
              <a:rPr dirty="0" err="1"/>
              <a:t>ou</a:t>
            </a:r>
            <a:r>
              <a:rPr dirty="0"/>
              <a:t> </a:t>
            </a:r>
            <a:r>
              <a:rPr dirty="0" err="1"/>
              <a:t>usaram</a:t>
            </a:r>
            <a:r>
              <a:rPr dirty="0"/>
              <a:t> no passado, </a:t>
            </a:r>
            <a:r>
              <a:rPr dirty="0" err="1"/>
              <a:t>em</a:t>
            </a:r>
            <a:r>
              <a:rPr dirty="0"/>
              <a:t> que </a:t>
            </a:r>
            <a:r>
              <a:rPr dirty="0" err="1"/>
              <a:t>estão</a:t>
            </a:r>
            <a:r>
              <a:rPr dirty="0"/>
              <a:t> </a:t>
            </a:r>
            <a:r>
              <a:rPr dirty="0" err="1"/>
              <a:t>trabalhando</a:t>
            </a:r>
            <a:r>
              <a:rPr dirty="0"/>
              <a:t> </a:t>
            </a:r>
            <a:r>
              <a:rPr dirty="0" err="1"/>
              <a:t>ou</a:t>
            </a:r>
            <a:r>
              <a:rPr dirty="0"/>
              <a:t> que </a:t>
            </a:r>
            <a:r>
              <a:rPr dirty="0" err="1"/>
              <a:t>visitaram</a:t>
            </a:r>
            <a:r>
              <a:rPr dirty="0"/>
              <a:t> </a:t>
            </a:r>
            <a:r>
              <a:rPr dirty="0" err="1"/>
              <a:t>ou</a:t>
            </a:r>
            <a:r>
              <a:rPr dirty="0"/>
              <a:t> </a:t>
            </a:r>
            <a:r>
              <a:rPr dirty="0" err="1"/>
              <a:t>ouviram</a:t>
            </a:r>
            <a:r>
              <a:rPr dirty="0"/>
              <a:t> </a:t>
            </a:r>
            <a:r>
              <a:rPr dirty="0" err="1"/>
              <a:t>falar</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138</a:t>
            </a:fld>
            <a:endParaRPr lang="en-CH"/>
          </a:p>
        </p:txBody>
      </p:sp>
    </p:spTree>
    <p:extLst>
      <p:ext uri="{BB962C8B-B14F-4D97-AF65-F5344CB8AC3E}">
        <p14:creationId xmlns:p14="http://schemas.microsoft.com/office/powerpoint/2010/main" val="3796918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858838"/>
            <a:ext cx="4352925" cy="2447925"/>
          </a:xfrm>
        </p:spPr>
      </p:sp>
      <p:sp>
        <p:nvSpPr>
          <p:cNvPr id="3" name="Notes Placeholder 2"/>
          <p:cNvSpPr>
            <a:spLocks noGrp="1"/>
          </p:cNvSpPr>
          <p:nvPr>
            <p:ph type="body" idx="1"/>
          </p:nvPr>
        </p:nvSpPr>
        <p:spPr>
          <a:xfrm>
            <a:off x="680879" y="3690568"/>
            <a:ext cx="5447030" cy="5007741"/>
          </a:xfrm>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Em </a:t>
            </a:r>
            <a:r>
              <a:rPr dirty="0" err="1"/>
              <a:t>seguida</a:t>
            </a:r>
            <a:r>
              <a:rPr dirty="0"/>
              <a:t>, </a:t>
            </a:r>
            <a:r>
              <a:rPr dirty="0" err="1"/>
              <a:t>mostre</a:t>
            </a:r>
            <a:r>
              <a:rPr dirty="0"/>
              <a:t> as </a:t>
            </a:r>
            <a:r>
              <a:rPr dirty="0" err="1"/>
              <a:t>possíveis</a:t>
            </a:r>
            <a:r>
              <a:rPr dirty="0"/>
              <a:t> </a:t>
            </a:r>
            <a:r>
              <a:rPr dirty="0" err="1"/>
              <a:t>respostas</a:t>
            </a:r>
            <a:r>
              <a:rPr dirty="0"/>
              <a:t> a </a:t>
            </a:r>
            <a:r>
              <a:rPr dirty="0" err="1"/>
              <a:t>esta</a:t>
            </a:r>
            <a:r>
              <a:rPr dirty="0"/>
              <a:t> </a:t>
            </a:r>
            <a:r>
              <a:rPr dirty="0" err="1"/>
              <a:t>pergunta</a:t>
            </a:r>
            <a:r>
              <a:rPr dirty="0"/>
              <a:t> e </a:t>
            </a:r>
            <a:r>
              <a:rPr dirty="0" err="1"/>
              <a:t>peça</a:t>
            </a:r>
            <a:r>
              <a:rPr dirty="0"/>
              <a:t> </a:t>
            </a:r>
            <a:r>
              <a:rPr dirty="0" err="1"/>
              <a:t>aos</a:t>
            </a:r>
            <a:r>
              <a:rPr dirty="0"/>
              <a:t> </a:t>
            </a:r>
            <a:r>
              <a:rPr dirty="0" err="1"/>
              <a:t>participantes</a:t>
            </a:r>
            <a:r>
              <a:rPr dirty="0"/>
              <a:t> que </a:t>
            </a:r>
            <a:r>
              <a:rPr dirty="0" err="1"/>
              <a:t>comentem</a:t>
            </a:r>
            <a:r>
              <a:rPr dirty="0"/>
              <a:t> e </a:t>
            </a:r>
            <a:r>
              <a:rPr dirty="0" err="1"/>
              <a:t>discutam</a:t>
            </a:r>
            <a:r>
              <a:rPr dirty="0"/>
              <a:t> as </a:t>
            </a:r>
            <a:r>
              <a:rPr dirty="0" err="1"/>
              <a:t>diferentes</a:t>
            </a:r>
            <a:r>
              <a:rPr dirty="0"/>
              <a:t> </a:t>
            </a:r>
            <a:r>
              <a:rPr dirty="0" err="1"/>
              <a:t>proposições</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400"/>
              </a:spcAft>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Desenvolver</a:t>
            </a:r>
            <a:r>
              <a:rPr dirty="0"/>
              <a:t> e </a:t>
            </a:r>
            <a:r>
              <a:rPr dirty="0" err="1"/>
              <a:t>adotar</a:t>
            </a:r>
            <a:r>
              <a:rPr dirty="0"/>
              <a:t> </a:t>
            </a:r>
            <a:r>
              <a:rPr dirty="0" err="1"/>
              <a:t>políticas</a:t>
            </a:r>
            <a:r>
              <a:rPr dirty="0"/>
              <a:t> de </a:t>
            </a:r>
            <a:r>
              <a:rPr dirty="0" err="1"/>
              <a:t>nível</a:t>
            </a:r>
            <a:r>
              <a:rPr dirty="0"/>
              <a:t> de </a:t>
            </a:r>
            <a:r>
              <a:rPr dirty="0" err="1"/>
              <a:t>serviço</a:t>
            </a:r>
            <a:r>
              <a:rPr dirty="0"/>
              <a:t> que </a:t>
            </a:r>
            <a:r>
              <a:rPr dirty="0" err="1"/>
              <a:t>promovam</a:t>
            </a:r>
            <a:r>
              <a:rPr dirty="0"/>
              <a:t> a </a:t>
            </a:r>
            <a:r>
              <a:rPr lang="pt-BR" dirty="0"/>
              <a:t>capacidade legal</a:t>
            </a:r>
            <a:r>
              <a:rPr dirty="0"/>
              <a:t> e </a:t>
            </a:r>
            <a:r>
              <a:rPr dirty="0" err="1"/>
              <a:t>apoiem</a:t>
            </a:r>
            <a:r>
              <a:rPr dirty="0"/>
              <a:t> a </a:t>
            </a:r>
            <a:r>
              <a:rPr dirty="0" err="1"/>
              <a:t>tomada</a:t>
            </a:r>
            <a:r>
              <a:rPr dirty="0"/>
              <a:t> de </a:t>
            </a:r>
            <a:r>
              <a:rPr dirty="0" err="1"/>
              <a:t>decisões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Fornecer</a:t>
            </a:r>
            <a:r>
              <a:rPr dirty="0"/>
              <a:t> </a:t>
            </a:r>
            <a:r>
              <a:rPr dirty="0" err="1"/>
              <a:t>aos</a:t>
            </a:r>
            <a:r>
              <a:rPr dirty="0"/>
              <a:t> </a:t>
            </a:r>
            <a:r>
              <a:rPr dirty="0" err="1"/>
              <a:t>funcionários</a:t>
            </a:r>
            <a:r>
              <a:rPr dirty="0"/>
              <a:t> </a:t>
            </a:r>
            <a:r>
              <a:rPr dirty="0" err="1"/>
              <a:t>informações</a:t>
            </a:r>
            <a:r>
              <a:rPr dirty="0"/>
              <a:t> para </a:t>
            </a:r>
            <a:r>
              <a:rPr dirty="0" err="1"/>
              <a:t>entender</a:t>
            </a:r>
            <a:r>
              <a:rPr dirty="0"/>
              <a:t> o </a:t>
            </a:r>
            <a:r>
              <a:rPr dirty="0" err="1"/>
              <a:t>direito</a:t>
            </a:r>
            <a:r>
              <a:rPr dirty="0"/>
              <a:t> à </a:t>
            </a:r>
            <a:r>
              <a:rPr lang="pt-BR" dirty="0"/>
              <a:t>capacidade legal</a:t>
            </a:r>
            <a:r>
              <a:rPr dirty="0"/>
              <a:t> e à </a:t>
            </a:r>
            <a:r>
              <a:rPr dirty="0" err="1"/>
              <a:t>tomada</a:t>
            </a:r>
            <a:r>
              <a:rPr dirty="0"/>
              <a:t> de </a:t>
            </a:r>
            <a:r>
              <a:rPr dirty="0" err="1"/>
              <a:t>decisão</a:t>
            </a:r>
            <a:r>
              <a:rPr dirty="0"/>
              <a:t> </a:t>
            </a:r>
            <a:r>
              <a:rPr dirty="0" err="1"/>
              <a:t>apoiada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Incentive a equipe a </a:t>
            </a:r>
            <a:r>
              <a:rPr dirty="0" err="1"/>
              <a:t>desenvolver</a:t>
            </a:r>
            <a:r>
              <a:rPr dirty="0"/>
              <a:t> </a:t>
            </a:r>
            <a:r>
              <a:rPr dirty="0" err="1"/>
              <a:t>habilidades</a:t>
            </a:r>
            <a:r>
              <a:rPr dirty="0"/>
              <a:t> de </a:t>
            </a:r>
            <a:r>
              <a:rPr dirty="0" err="1"/>
              <a:t>comunicação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Pergunte</a:t>
            </a:r>
            <a:r>
              <a:rPr dirty="0"/>
              <a:t> </a:t>
            </a:r>
            <a:r>
              <a:rPr dirty="0" err="1"/>
              <a:t>sistematicamente</a:t>
            </a:r>
            <a:r>
              <a:rPr dirty="0"/>
              <a:t> </a:t>
            </a:r>
            <a:r>
              <a:rPr dirty="0" err="1"/>
              <a:t>sobre</a:t>
            </a:r>
            <a:r>
              <a:rPr dirty="0"/>
              <a:t> e </a:t>
            </a:r>
            <a:r>
              <a:rPr dirty="0" err="1"/>
              <a:t>respeite</a:t>
            </a:r>
            <a:r>
              <a:rPr dirty="0"/>
              <a:t> a </a:t>
            </a:r>
            <a:r>
              <a:rPr dirty="0" err="1"/>
              <a:t>vontade</a:t>
            </a:r>
            <a:r>
              <a:rPr dirty="0"/>
              <a:t> e as </a:t>
            </a:r>
            <a:r>
              <a:rPr dirty="0" err="1"/>
              <a:t>preferências</a:t>
            </a:r>
            <a:r>
              <a:rPr dirty="0"/>
              <a:t> das </a:t>
            </a:r>
            <a:r>
              <a:rPr dirty="0" err="1"/>
              <a:t>pessoas</a:t>
            </a:r>
            <a:r>
              <a:rPr dirty="0"/>
              <a:t> que </a:t>
            </a:r>
            <a:r>
              <a:rPr dirty="0" err="1"/>
              <a:t>usam</a:t>
            </a:r>
            <a:r>
              <a:rPr dirty="0"/>
              <a:t> o </a:t>
            </a:r>
            <a:r>
              <a:rPr dirty="0" err="1"/>
              <a:t>serviço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Promover</a:t>
            </a:r>
            <a:r>
              <a:rPr dirty="0"/>
              <a:t> </a:t>
            </a:r>
            <a:r>
              <a:rPr dirty="0" err="1"/>
              <a:t>sessões</a:t>
            </a:r>
            <a:r>
              <a:rPr dirty="0"/>
              <a:t> de </a:t>
            </a:r>
            <a:r>
              <a:rPr dirty="0" err="1"/>
              <a:t>treinamento</a:t>
            </a:r>
            <a:r>
              <a:rPr dirty="0"/>
              <a:t> e </a:t>
            </a:r>
            <a:r>
              <a:rPr dirty="0" err="1"/>
              <a:t>discussões</a:t>
            </a:r>
            <a:r>
              <a:rPr dirty="0"/>
              <a:t> </a:t>
            </a:r>
            <a:r>
              <a:rPr dirty="0" err="1"/>
              <a:t>sobre</a:t>
            </a:r>
            <a:r>
              <a:rPr dirty="0"/>
              <a:t> </a:t>
            </a:r>
            <a:r>
              <a:rPr dirty="0" err="1"/>
              <a:t>tomada</a:t>
            </a:r>
            <a:r>
              <a:rPr dirty="0"/>
              <a:t> de </a:t>
            </a:r>
            <a:r>
              <a:rPr dirty="0" err="1"/>
              <a:t>decisão</a:t>
            </a:r>
            <a:r>
              <a:rPr dirty="0"/>
              <a:t> </a:t>
            </a:r>
            <a:r>
              <a:rPr dirty="0" err="1"/>
              <a:t>apoiada</a:t>
            </a:r>
            <a:r>
              <a:rPr dirty="0"/>
              <a:t>.</a:t>
            </a:r>
          </a:p>
          <a:p>
            <a:pPr marL="171450" marR="0" lvl="0" indent="-171450">
              <a:spcBef>
                <a:spcPts val="0"/>
              </a:spcBef>
              <a:spcAft>
                <a:spcPts val="400"/>
              </a:spcAft>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Nomear</a:t>
            </a:r>
            <a:r>
              <a:rPr dirty="0"/>
              <a:t> </a:t>
            </a:r>
            <a:r>
              <a:rPr dirty="0" err="1"/>
              <a:t>campeões</a:t>
            </a:r>
            <a:r>
              <a:rPr dirty="0"/>
              <a:t>/</a:t>
            </a:r>
            <a:r>
              <a:rPr dirty="0" err="1"/>
              <a:t>mentores</a:t>
            </a:r>
            <a:r>
              <a:rPr dirty="0"/>
              <a:t> de </a:t>
            </a:r>
            <a:r>
              <a:rPr dirty="0" err="1"/>
              <a:t>informação</a:t>
            </a:r>
            <a:r>
              <a:rPr dirty="0"/>
              <a:t> para </a:t>
            </a:r>
            <a:r>
              <a:rPr dirty="0" err="1"/>
              <a:t>promover</a:t>
            </a:r>
            <a:r>
              <a:rPr dirty="0"/>
              <a:t> a </a:t>
            </a:r>
            <a:r>
              <a:rPr dirty="0" err="1"/>
              <a:t>tomada</a:t>
            </a:r>
            <a:r>
              <a:rPr dirty="0"/>
              <a:t> de </a:t>
            </a:r>
            <a:r>
              <a:rPr dirty="0" err="1"/>
              <a:t>decisão</a:t>
            </a:r>
            <a:r>
              <a:rPr dirty="0"/>
              <a:t> </a:t>
            </a:r>
            <a:r>
              <a:rPr dirty="0" err="1"/>
              <a:t>apoiada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Certifique</a:t>
            </a:r>
            <a:r>
              <a:rPr dirty="0"/>
              <a:t>-se de que as </a:t>
            </a:r>
            <a:r>
              <a:rPr dirty="0" err="1"/>
              <a:t>pessoas</a:t>
            </a:r>
            <a:r>
              <a:rPr dirty="0"/>
              <a:t> que </a:t>
            </a:r>
            <a:r>
              <a:rPr dirty="0" err="1"/>
              <a:t>usam</a:t>
            </a:r>
            <a:r>
              <a:rPr dirty="0"/>
              <a:t> o </a:t>
            </a:r>
            <a:r>
              <a:rPr dirty="0" err="1"/>
              <a:t>serviço</a:t>
            </a:r>
            <a:r>
              <a:rPr dirty="0"/>
              <a:t> </a:t>
            </a:r>
            <a:r>
              <a:rPr dirty="0" err="1"/>
              <a:t>tenham</a:t>
            </a:r>
            <a:r>
              <a:rPr dirty="0"/>
              <a:t> </a:t>
            </a:r>
            <a:r>
              <a:rPr dirty="0" err="1"/>
              <a:t>acesso</a:t>
            </a:r>
            <a:r>
              <a:rPr dirty="0"/>
              <a:t> </a:t>
            </a:r>
            <a:r>
              <a:rPr dirty="0" err="1"/>
              <a:t>às</a:t>
            </a:r>
            <a:r>
              <a:rPr dirty="0"/>
              <a:t> </a:t>
            </a:r>
            <a:r>
              <a:rPr dirty="0" err="1"/>
              <a:t>informações</a:t>
            </a:r>
            <a:r>
              <a:rPr dirty="0"/>
              <a:t> </a:t>
            </a:r>
            <a:r>
              <a:rPr dirty="0" err="1"/>
              <a:t>relevantes</a:t>
            </a:r>
            <a:r>
              <a:rPr dirty="0"/>
              <a:t> para </a:t>
            </a:r>
            <a:r>
              <a:rPr dirty="0" err="1"/>
              <a:t>tomar</a:t>
            </a:r>
            <a:r>
              <a:rPr dirty="0"/>
              <a:t> </a:t>
            </a:r>
            <a:r>
              <a:rPr dirty="0" err="1"/>
              <a:t>decisões</a:t>
            </a:r>
            <a:r>
              <a:rPr dirty="0"/>
              <a:t> </a:t>
            </a:r>
            <a:r>
              <a:rPr dirty="0" err="1"/>
              <a:t>informadas</a:t>
            </a:r>
            <a:r>
              <a:rPr dirty="0"/>
              <a:t> – </a:t>
            </a:r>
            <a:r>
              <a:rPr dirty="0" err="1"/>
              <a:t>em</a:t>
            </a:r>
            <a:r>
              <a:rPr dirty="0"/>
              <a:t> um </a:t>
            </a:r>
            <a:r>
              <a:rPr dirty="0" err="1"/>
              <a:t>formato</a:t>
            </a:r>
            <a:r>
              <a:rPr dirty="0"/>
              <a:t> </a:t>
            </a:r>
            <a:r>
              <a:rPr dirty="0" err="1"/>
              <a:t>apropriado</a:t>
            </a:r>
            <a:r>
              <a:rPr dirty="0"/>
              <a:t>, se </a:t>
            </a:r>
            <a:r>
              <a:rPr dirty="0" err="1"/>
              <a:t>necessário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Envolver</a:t>
            </a:r>
            <a:r>
              <a:rPr dirty="0"/>
              <a:t> as </a:t>
            </a:r>
            <a:r>
              <a:rPr dirty="0" err="1"/>
              <a:t>pessoas</a:t>
            </a:r>
            <a:r>
              <a:rPr dirty="0"/>
              <a:t> que </a:t>
            </a:r>
            <a:r>
              <a:rPr dirty="0" err="1"/>
              <a:t>usam</a:t>
            </a:r>
            <a:r>
              <a:rPr dirty="0"/>
              <a:t> o </a:t>
            </a:r>
            <a:r>
              <a:rPr dirty="0" err="1"/>
              <a:t>serviço</a:t>
            </a:r>
            <a:r>
              <a:rPr dirty="0"/>
              <a:t> </a:t>
            </a:r>
            <a:r>
              <a:rPr dirty="0" err="1"/>
              <a:t>em</a:t>
            </a:r>
            <a:r>
              <a:rPr dirty="0"/>
              <a:t> </a:t>
            </a:r>
            <a:r>
              <a:rPr dirty="0" err="1"/>
              <a:t>todos</a:t>
            </a:r>
            <a:r>
              <a:rPr dirty="0"/>
              <a:t> </a:t>
            </a:r>
            <a:r>
              <a:rPr dirty="0" err="1"/>
              <a:t>os</a:t>
            </a:r>
            <a:r>
              <a:rPr dirty="0"/>
              <a:t> </a:t>
            </a:r>
            <a:r>
              <a:rPr dirty="0" err="1"/>
              <a:t>mecanismos</a:t>
            </a:r>
            <a:r>
              <a:rPr dirty="0"/>
              <a:t> </a:t>
            </a:r>
            <a:r>
              <a:rPr dirty="0" err="1"/>
              <a:t>relacionados</a:t>
            </a:r>
            <a:r>
              <a:rPr dirty="0"/>
              <a:t> à </a:t>
            </a:r>
            <a:r>
              <a:rPr dirty="0" err="1"/>
              <a:t>organização</a:t>
            </a:r>
            <a:r>
              <a:rPr dirty="0"/>
              <a:t>, </a:t>
            </a:r>
            <a:r>
              <a:rPr dirty="0" err="1"/>
              <a:t>supervisão</a:t>
            </a:r>
            <a:r>
              <a:rPr dirty="0"/>
              <a:t> e </a:t>
            </a:r>
            <a:r>
              <a:rPr dirty="0" err="1"/>
              <a:t>avaliação</a:t>
            </a:r>
            <a:r>
              <a:rPr dirty="0"/>
              <a:t> do </a:t>
            </a:r>
            <a:r>
              <a:rPr dirty="0" err="1"/>
              <a:t>serviço</a:t>
            </a:r>
            <a:r>
              <a:rPr dirty="0"/>
              <a:t> para </a:t>
            </a:r>
            <a:r>
              <a:rPr dirty="0" err="1"/>
              <a:t>ajudar</a:t>
            </a:r>
            <a:r>
              <a:rPr dirty="0"/>
              <a:t> a </a:t>
            </a:r>
            <a:r>
              <a:rPr dirty="0" err="1"/>
              <a:t>desenvolver</a:t>
            </a:r>
            <a:r>
              <a:rPr dirty="0"/>
              <a:t> </a:t>
            </a:r>
            <a:r>
              <a:rPr dirty="0" err="1"/>
              <a:t>uma</a:t>
            </a:r>
            <a:r>
              <a:rPr dirty="0"/>
              <a:t> </a:t>
            </a:r>
            <a:r>
              <a:rPr dirty="0" err="1"/>
              <a:t>abordagem</a:t>
            </a:r>
            <a:r>
              <a:rPr dirty="0"/>
              <a:t> de </a:t>
            </a:r>
            <a:r>
              <a:rPr dirty="0" err="1"/>
              <a:t>apoio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rPr dirty="0" err="1"/>
              <a:t>Ofereça</a:t>
            </a:r>
            <a:r>
              <a:rPr dirty="0"/>
              <a:t> </a:t>
            </a:r>
            <a:r>
              <a:rPr dirty="0" err="1"/>
              <a:t>regularmente</a:t>
            </a:r>
            <a:r>
              <a:rPr dirty="0"/>
              <a:t> </a:t>
            </a:r>
            <a:r>
              <a:rPr dirty="0" err="1"/>
              <a:t>às</a:t>
            </a:r>
            <a:r>
              <a:rPr dirty="0"/>
              <a:t> </a:t>
            </a:r>
            <a:r>
              <a:rPr dirty="0" err="1"/>
              <a:t>pessoas</a:t>
            </a:r>
            <a:r>
              <a:rPr dirty="0"/>
              <a:t> que </a:t>
            </a:r>
            <a:r>
              <a:rPr dirty="0" err="1"/>
              <a:t>usam</a:t>
            </a:r>
            <a:r>
              <a:rPr dirty="0"/>
              <a:t> o </a:t>
            </a:r>
            <a:r>
              <a:rPr dirty="0" err="1"/>
              <a:t>serviço</a:t>
            </a:r>
            <a:r>
              <a:rPr dirty="0"/>
              <a:t> a </a:t>
            </a:r>
            <a:r>
              <a:rPr dirty="0" err="1"/>
              <a:t>oportunidade</a:t>
            </a:r>
            <a:r>
              <a:rPr dirty="0"/>
              <a:t> de se </a:t>
            </a:r>
            <a:r>
              <a:rPr dirty="0" err="1"/>
              <a:t>conectar</a:t>
            </a:r>
            <a:r>
              <a:rPr dirty="0"/>
              <a:t> com </a:t>
            </a:r>
            <a:r>
              <a:rPr dirty="0" err="1"/>
              <a:t>fontes</a:t>
            </a:r>
            <a:r>
              <a:rPr dirty="0"/>
              <a:t> de </a:t>
            </a:r>
            <a:r>
              <a:rPr dirty="0" err="1"/>
              <a:t>suporte</a:t>
            </a:r>
            <a:r>
              <a:rPr dirty="0"/>
              <a:t> fora do </a:t>
            </a:r>
            <a:r>
              <a:rPr dirty="0" err="1"/>
              <a:t>serviço</a:t>
            </a:r>
            <a:r>
              <a:rPr dirty="0"/>
              <a:t> (</a:t>
            </a:r>
            <a:r>
              <a:rPr dirty="0" err="1"/>
              <a:t>por</a:t>
            </a:r>
            <a:r>
              <a:rPr dirty="0"/>
              <a:t> </a:t>
            </a:r>
            <a:r>
              <a:rPr dirty="0" err="1"/>
              <a:t>exemplo</a:t>
            </a:r>
            <a:r>
              <a:rPr dirty="0"/>
              <a:t>, </a:t>
            </a:r>
            <a:r>
              <a:rPr dirty="0" err="1"/>
              <a:t>organizações</a:t>
            </a:r>
            <a:r>
              <a:rPr dirty="0"/>
              <a:t> de </a:t>
            </a:r>
            <a:r>
              <a:rPr dirty="0" err="1"/>
              <a:t>defesa</a:t>
            </a:r>
            <a:r>
              <a:rPr dirty="0"/>
              <a:t> </a:t>
            </a:r>
            <a:r>
              <a:rPr dirty="0" err="1"/>
              <a:t>independentes</a:t>
            </a:r>
            <a:r>
              <a:rPr dirty="0"/>
              <a:t>, </a:t>
            </a:r>
            <a:r>
              <a:rPr dirty="0" err="1"/>
              <a:t>trabalhadores</a:t>
            </a:r>
            <a:r>
              <a:rPr dirty="0"/>
              <a:t> </a:t>
            </a:r>
            <a:r>
              <a:rPr dirty="0" err="1"/>
              <a:t>ou</a:t>
            </a:r>
            <a:r>
              <a:rPr dirty="0"/>
              <a:t> </a:t>
            </a:r>
            <a:r>
              <a:rPr dirty="0" err="1"/>
              <a:t>grupos</a:t>
            </a:r>
            <a:r>
              <a:rPr dirty="0"/>
              <a:t> de </a:t>
            </a:r>
            <a:r>
              <a:rPr dirty="0" err="1"/>
              <a:t>apoio</a:t>
            </a:r>
            <a:r>
              <a:rPr dirty="0"/>
              <a:t> de </a:t>
            </a:r>
            <a:r>
              <a:rPr dirty="0" err="1"/>
              <a:t>colegas</a:t>
            </a:r>
            <a:r>
              <a:rPr dirty="0"/>
              <a:t>, etc.).</a:t>
            </a:r>
            <a:endParaRPr lang="en-CH" dirty="0"/>
          </a:p>
          <a:p>
            <a:pPr marL="171450" marR="0" lvl="0" indent="-171450">
              <a:spcBef>
                <a:spcPts val="0"/>
              </a:spcBef>
              <a:spcAft>
                <a:spcPts val="400"/>
              </a:spcAft>
              <a:buClr>
                <a:srgbClr val="000000"/>
              </a:buClr>
              <a:buFont typeface="Arial" panose="020B0604020202020204" pitchFamily="34" charset="0"/>
              <a:buChar cha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139</a:t>
            </a:fld>
            <a:endParaRPr lang="en-CH"/>
          </a:p>
        </p:txBody>
      </p:sp>
    </p:spTree>
    <p:extLst>
      <p:ext uri="{BB962C8B-B14F-4D97-AF65-F5344CB8AC3E}">
        <p14:creationId xmlns:p14="http://schemas.microsoft.com/office/powerpoint/2010/main" val="199495411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r>
              <a:rPr dirty="0"/>
              <a:t>Tempo para </a:t>
            </a:r>
            <a:r>
              <a:rPr dirty="0" err="1"/>
              <a:t>este</a:t>
            </a:r>
            <a:r>
              <a:rPr dirty="0"/>
              <a:t> </a:t>
            </a:r>
            <a:r>
              <a:rPr lang="pt-BR" dirty="0"/>
              <a:t>Tema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defRPr>
                <a:solidFill>
                  <a:srgbClr val="000000"/>
                </a:solidFill>
                <a:latin typeface="Calibri" panose="020F0502020204030204" pitchFamily="34" charset="0"/>
                <a:ea typeface="Times New Roman" panose="02020603050405020304" pitchFamily="18" charset="0"/>
                <a:cs typeface="Calibri" panose="020F0502020204030204" pitchFamily="34" charset="0"/>
              </a:defRPr>
            </a:pPr>
            <a:r>
              <a:rPr dirty="0" err="1"/>
              <a:t>Aproximadamente</a:t>
            </a:r>
            <a:r>
              <a:rPr dirty="0"/>
              <a:t> 1 hora e 10 </a:t>
            </a:r>
            <a:r>
              <a:rPr dirty="0" err="1"/>
              <a:t>minutos</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140</a:t>
            </a:fld>
            <a:endParaRPr lang="en-CH"/>
          </a:p>
        </p:txBody>
      </p:sp>
    </p:spTree>
    <p:extLst>
      <p:ext uri="{BB962C8B-B14F-4D97-AF65-F5344CB8AC3E}">
        <p14:creationId xmlns:p14="http://schemas.microsoft.com/office/powerpoint/2010/main" val="269855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err="1"/>
              <a:t>Abordagem</a:t>
            </a:r>
            <a:r>
              <a:rPr dirty="0"/>
              <a:t> de </a:t>
            </a:r>
            <a:r>
              <a:rPr dirty="0" err="1"/>
              <a:t>resultados</a:t>
            </a:r>
            <a:r>
              <a:rPr dirty="0"/>
              <a:t> t </a:t>
            </a:r>
            <a:r>
              <a:rPr dirty="0" err="1"/>
              <a:t>capacidade</a:t>
            </a:r>
            <a:r>
              <a:rPr dirty="0"/>
              <a:t> de </a:t>
            </a:r>
            <a:r>
              <a:rPr dirty="0" err="1"/>
              <a:t>compreensão</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Muitas vezes, quando uma pessoa com deficiência psicossocial, intelectual ou cognitiva toma uma decisão com a qual os outros não concordam, presume-se que a pessoa não é capaz de tomar a decisão “devido à sua condição” e, portanto, lhe é negado o direito a tomar decisões futuras.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Isso é chamado de “</a:t>
            </a:r>
            <a:r>
              <a:rPr lang="pt-BR" u="sng" dirty="0">
                <a:latin typeface="Calibri" panose="020F0502020204030204" pitchFamily="34" charset="0"/>
                <a:ea typeface="SimSun" panose="02010600030101010101" pitchFamily="2" charset="-122"/>
                <a:cs typeface="Calibri" panose="020F0502020204030204" pitchFamily="34" charset="0"/>
              </a:rPr>
              <a:t>abordagem de resultado”.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Esse tipo de abordagem é frequentemente usado por profissionais de saúde mental e serviços sociais e por familiares, às vezes conscientemente e outras vezes de forma inconsciente. </a:t>
            </a:r>
          </a:p>
          <a:p>
            <a:pPr marL="171450" indent="-171450" algn="jus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No entanto, todos às vezes tomam decisões e escolhas na vida com as quais os outros não concordam, e isso não deve ser motivo para negar às pessoas o direito de tomar decisões. </a:t>
            </a:r>
          </a:p>
          <a:p>
            <a:pPr marL="171450" indent="-171450" algn="jus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a:t>
            </a:fld>
            <a:endParaRPr lang="en-CH"/>
          </a:p>
        </p:txBody>
      </p:sp>
    </p:spTree>
    <p:extLst>
      <p:ext uri="{BB962C8B-B14F-4D97-AF65-F5344CB8AC3E}">
        <p14:creationId xmlns:p14="http://schemas.microsoft.com/office/powerpoint/2010/main" val="4093335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i="1">
                <a:latin typeface="Calibri" panose="020F0502020204030204" pitchFamily="34" charset="0"/>
                <a:ea typeface="SimSun" panose="02010600030101010101" pitchFamily="2" charset="-122"/>
                <a:cs typeface="Arial" panose="020B0604020202020204" pitchFamily="34" charset="0"/>
              </a:defRPr>
            </a:pPr>
            <a:r>
              <a:rPr dirty="0" err="1"/>
              <a:t>Apresentação</a:t>
            </a:r>
            <a:r>
              <a:rPr dirty="0"/>
              <a:t>: O que </a:t>
            </a:r>
            <a:r>
              <a:rPr dirty="0" err="1"/>
              <a:t>é</a:t>
            </a:r>
            <a:r>
              <a:rPr dirty="0"/>
              <a:t> </a:t>
            </a:r>
            <a:r>
              <a:rPr dirty="0" err="1"/>
              <a:t>planejamento</a:t>
            </a:r>
            <a:r>
              <a:rPr dirty="0"/>
              <a:t> </a:t>
            </a:r>
            <a:r>
              <a:rPr dirty="0" err="1"/>
              <a:t>antecipado</a:t>
            </a:r>
            <a:r>
              <a:rPr dirty="0"/>
              <a:t>? (60 min.)</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Como </a:t>
            </a:r>
            <a:r>
              <a:rPr dirty="0" err="1"/>
              <a:t>vimos</a:t>
            </a:r>
            <a:r>
              <a:rPr dirty="0"/>
              <a:t> </a:t>
            </a:r>
            <a:r>
              <a:rPr dirty="0" err="1"/>
              <a:t>na</a:t>
            </a:r>
            <a:r>
              <a:rPr dirty="0"/>
              <a:t> </a:t>
            </a:r>
            <a:r>
              <a:rPr dirty="0" err="1"/>
              <a:t>sessão</a:t>
            </a:r>
            <a:r>
              <a:rPr dirty="0"/>
              <a:t> anterior, a </a:t>
            </a:r>
            <a:r>
              <a:rPr dirty="0" err="1"/>
              <a:t>tomada</a:t>
            </a:r>
            <a:r>
              <a:rPr dirty="0"/>
              <a:t> de </a:t>
            </a:r>
            <a:r>
              <a:rPr dirty="0" err="1"/>
              <a:t>decisões</a:t>
            </a:r>
            <a:r>
              <a:rPr dirty="0"/>
              <a:t> </a:t>
            </a:r>
            <a:r>
              <a:rPr dirty="0" err="1"/>
              <a:t>apoiada</a:t>
            </a:r>
            <a:r>
              <a:rPr dirty="0"/>
              <a:t> </a:t>
            </a:r>
            <a:r>
              <a:rPr dirty="0" err="1"/>
              <a:t>pode</a:t>
            </a:r>
            <a:r>
              <a:rPr dirty="0"/>
              <a:t> </a:t>
            </a:r>
            <a:r>
              <a:rPr dirty="0" err="1"/>
              <a:t>garantir</a:t>
            </a:r>
            <a:r>
              <a:rPr dirty="0"/>
              <a:t> que as </a:t>
            </a:r>
            <a:r>
              <a:rPr dirty="0" err="1"/>
              <a:t>pessoas</a:t>
            </a:r>
            <a:r>
              <a:rPr dirty="0"/>
              <a:t> se </a:t>
            </a:r>
            <a:r>
              <a:rPr dirty="0" err="1"/>
              <a:t>encarreguem</a:t>
            </a:r>
            <a:r>
              <a:rPr dirty="0"/>
              <a:t> das </a:t>
            </a:r>
            <a:r>
              <a:rPr dirty="0" err="1"/>
              <a:t>decisões</a:t>
            </a:r>
            <a:r>
              <a:rPr dirty="0"/>
              <a:t> </a:t>
            </a:r>
            <a:r>
              <a:rPr dirty="0" err="1"/>
              <a:t>sobre</a:t>
            </a:r>
            <a:r>
              <a:rPr dirty="0"/>
              <a:t> </a:t>
            </a:r>
            <a:r>
              <a:rPr dirty="0" err="1"/>
              <a:t>suas</a:t>
            </a:r>
            <a:r>
              <a:rPr dirty="0"/>
              <a:t> </a:t>
            </a:r>
            <a:r>
              <a:rPr dirty="0" err="1"/>
              <a:t>vidas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planejamento</a:t>
            </a:r>
            <a:r>
              <a:rPr dirty="0"/>
              <a:t> </a:t>
            </a:r>
            <a:r>
              <a:rPr dirty="0" err="1"/>
              <a:t>antecipado</a:t>
            </a:r>
            <a:r>
              <a:rPr dirty="0"/>
              <a:t> </a:t>
            </a:r>
            <a:r>
              <a:rPr dirty="0" err="1"/>
              <a:t>é</a:t>
            </a:r>
            <a:r>
              <a:rPr dirty="0"/>
              <a:t> </a:t>
            </a:r>
            <a:r>
              <a:rPr dirty="0" err="1"/>
              <a:t>uma</a:t>
            </a:r>
            <a:r>
              <a:rPr dirty="0"/>
              <a:t> das ferramentas que </a:t>
            </a:r>
            <a:r>
              <a:rPr dirty="0" err="1"/>
              <a:t>podem</a:t>
            </a:r>
            <a:r>
              <a:rPr dirty="0"/>
              <a:t> ser </a:t>
            </a:r>
            <a:r>
              <a:rPr dirty="0" err="1"/>
              <a:t>usadas</a:t>
            </a:r>
            <a:r>
              <a:rPr dirty="0"/>
              <a:t> para </a:t>
            </a:r>
            <a:r>
              <a:rPr dirty="0" err="1"/>
              <a:t>garantir</a:t>
            </a:r>
            <a:r>
              <a:rPr dirty="0"/>
              <a:t> que a </a:t>
            </a:r>
            <a:r>
              <a:rPr dirty="0" err="1"/>
              <a:t>vontade</a:t>
            </a:r>
            <a:r>
              <a:rPr dirty="0"/>
              <a:t> e </a:t>
            </a:r>
            <a:r>
              <a:rPr dirty="0" err="1"/>
              <a:t>preferências</a:t>
            </a:r>
            <a:r>
              <a:rPr dirty="0"/>
              <a:t> da </a:t>
            </a:r>
            <a:r>
              <a:rPr dirty="0" err="1"/>
              <a:t>pessoa</a:t>
            </a:r>
            <a:r>
              <a:rPr dirty="0"/>
              <a:t> </a:t>
            </a:r>
            <a:r>
              <a:rPr dirty="0" err="1"/>
              <a:t>sejam</a:t>
            </a:r>
            <a:r>
              <a:rPr dirty="0"/>
              <a:t> </a:t>
            </a:r>
            <a:r>
              <a:rPr dirty="0" err="1"/>
              <a:t>consideradas</a:t>
            </a:r>
            <a:r>
              <a:rPr dirty="0"/>
              <a:t> e </a:t>
            </a:r>
            <a:r>
              <a:rPr dirty="0" err="1"/>
              <a:t>respeitadas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planejamento</a:t>
            </a:r>
            <a:r>
              <a:rPr dirty="0"/>
              <a:t> </a:t>
            </a:r>
            <a:r>
              <a:rPr dirty="0" err="1"/>
              <a:t>antecipado</a:t>
            </a:r>
            <a:r>
              <a:rPr dirty="0"/>
              <a:t> </a:t>
            </a:r>
            <a:r>
              <a:rPr dirty="0" err="1"/>
              <a:t>refere</a:t>
            </a:r>
            <a:r>
              <a:rPr dirty="0"/>
              <a:t>-se </a:t>
            </a:r>
            <a:r>
              <a:rPr dirty="0" err="1"/>
              <a:t>ao</a:t>
            </a:r>
            <a:r>
              <a:rPr dirty="0"/>
              <a:t> </a:t>
            </a:r>
            <a:r>
              <a:rPr dirty="0" err="1"/>
              <a:t>processo</a:t>
            </a:r>
            <a:r>
              <a:rPr dirty="0"/>
              <a:t> de </a:t>
            </a:r>
            <a:r>
              <a:rPr dirty="0" err="1"/>
              <a:t>fazer</a:t>
            </a:r>
            <a:r>
              <a:rPr dirty="0"/>
              <a:t> as </a:t>
            </a:r>
            <a:r>
              <a:rPr dirty="0" err="1"/>
              <a:t>escolhas</a:t>
            </a:r>
            <a:r>
              <a:rPr dirty="0"/>
              <a:t> e </a:t>
            </a:r>
            <a:r>
              <a:rPr dirty="0" err="1"/>
              <a:t>preferências</a:t>
            </a:r>
            <a:r>
              <a:rPr dirty="0"/>
              <a:t> de </a:t>
            </a:r>
            <a:r>
              <a:rPr dirty="0" err="1"/>
              <a:t>uma</a:t>
            </a:r>
            <a:r>
              <a:rPr dirty="0"/>
              <a:t> </a:t>
            </a:r>
            <a:r>
              <a:rPr dirty="0" err="1"/>
              <a:t>pessoa</a:t>
            </a:r>
            <a:r>
              <a:rPr dirty="0"/>
              <a:t> </a:t>
            </a:r>
            <a:r>
              <a:rPr dirty="0" err="1"/>
              <a:t>sobre</a:t>
            </a:r>
            <a:r>
              <a:rPr dirty="0"/>
              <a:t> </a:t>
            </a:r>
            <a:r>
              <a:rPr dirty="0" err="1"/>
              <a:t>situações</a:t>
            </a:r>
            <a:r>
              <a:rPr dirty="0"/>
              <a:t> </a:t>
            </a:r>
            <a:r>
              <a:rPr dirty="0" err="1"/>
              <a:t>futuras</a:t>
            </a:r>
            <a:r>
              <a:rPr dirty="0"/>
              <a:t> </a:t>
            </a:r>
            <a:r>
              <a:rPr dirty="0" err="1"/>
              <a:t>conhecidas</a:t>
            </a:r>
            <a:r>
              <a:rPr dirty="0"/>
              <a:t> </a:t>
            </a:r>
            <a:r>
              <a:rPr dirty="0" err="1"/>
              <a:t>quando</a:t>
            </a:r>
            <a:r>
              <a:rPr dirty="0"/>
              <a:t> a </a:t>
            </a:r>
            <a:r>
              <a:rPr dirty="0" err="1"/>
              <a:t>pessoa</a:t>
            </a:r>
            <a:r>
              <a:rPr dirty="0"/>
              <a:t> </a:t>
            </a:r>
            <a:r>
              <a:rPr dirty="0" err="1"/>
              <a:t>experimenta</a:t>
            </a:r>
            <a:r>
              <a:rPr dirty="0"/>
              <a:t> </a:t>
            </a:r>
            <a:r>
              <a:rPr dirty="0" err="1"/>
              <a:t>dificuldade</a:t>
            </a:r>
            <a:r>
              <a:rPr dirty="0"/>
              <a:t> </a:t>
            </a:r>
            <a:r>
              <a:rPr dirty="0" err="1"/>
              <a:t>em</a:t>
            </a:r>
            <a:r>
              <a:rPr dirty="0"/>
              <a:t> </a:t>
            </a:r>
            <a:r>
              <a:rPr dirty="0" err="1"/>
              <a:t>divulgar</a:t>
            </a:r>
            <a:r>
              <a:rPr dirty="0"/>
              <a:t> </a:t>
            </a:r>
            <a:r>
              <a:rPr dirty="0" err="1"/>
              <a:t>sua</a:t>
            </a:r>
            <a:r>
              <a:rPr dirty="0"/>
              <a:t> </a:t>
            </a:r>
            <a:r>
              <a:rPr dirty="0" err="1"/>
              <a:t>vontade</a:t>
            </a:r>
            <a:r>
              <a:rPr dirty="0"/>
              <a:t> e </a:t>
            </a:r>
            <a:r>
              <a:rPr dirty="0" err="1"/>
              <a:t>preferências</a:t>
            </a:r>
            <a:r>
              <a:rPr dirty="0"/>
              <a:t> </a:t>
            </a:r>
            <a:r>
              <a:rPr dirty="0" err="1"/>
              <a:t>aos</a:t>
            </a:r>
            <a:r>
              <a:rPr dirty="0"/>
              <a:t> outros e </a:t>
            </a:r>
            <a:r>
              <a:rPr dirty="0" err="1"/>
              <a:t>onde</a:t>
            </a:r>
            <a:r>
              <a:rPr dirty="0"/>
              <a:t> </a:t>
            </a:r>
            <a:r>
              <a:rPr dirty="0" err="1"/>
              <a:t>uma</a:t>
            </a:r>
            <a:r>
              <a:rPr dirty="0"/>
              <a:t> </a:t>
            </a:r>
            <a:r>
              <a:rPr dirty="0" err="1"/>
              <a:t>resposta</a:t>
            </a:r>
            <a:r>
              <a:rPr dirty="0"/>
              <a:t> </a:t>
            </a:r>
            <a:r>
              <a:rPr dirty="0" err="1"/>
              <a:t>pode</a:t>
            </a:r>
            <a:r>
              <a:rPr dirty="0"/>
              <a:t> ser </a:t>
            </a:r>
            <a:r>
              <a:rPr dirty="0" err="1"/>
              <a:t>necessária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Outras</a:t>
            </a:r>
            <a:r>
              <a:rPr dirty="0"/>
              <a:t> </a:t>
            </a:r>
            <a:r>
              <a:rPr dirty="0" err="1"/>
              <a:t>pessoas</a:t>
            </a:r>
            <a:r>
              <a:rPr dirty="0"/>
              <a:t> (</a:t>
            </a:r>
            <a:r>
              <a:rPr dirty="0" err="1"/>
              <a:t>por</a:t>
            </a:r>
            <a:r>
              <a:rPr dirty="0"/>
              <a:t> </a:t>
            </a:r>
            <a:r>
              <a:rPr dirty="0" err="1"/>
              <a:t>exemplo</a:t>
            </a:r>
            <a:r>
              <a:rPr dirty="0"/>
              <a:t>, </a:t>
            </a:r>
            <a:r>
              <a:rPr dirty="0" err="1"/>
              <a:t>apoiadores</a:t>
            </a:r>
            <a:r>
              <a:rPr dirty="0"/>
              <a:t>, </a:t>
            </a:r>
            <a:r>
              <a:rPr dirty="0" err="1"/>
              <a:t>profissionais</a:t>
            </a:r>
            <a:r>
              <a:rPr dirty="0"/>
              <a:t> de </a:t>
            </a:r>
            <a:r>
              <a:rPr dirty="0" err="1"/>
              <a:t>saúde</a:t>
            </a:r>
            <a:r>
              <a:rPr dirty="0"/>
              <a:t> </a:t>
            </a:r>
            <a:r>
              <a:rPr dirty="0" err="1"/>
              <a:t>geral</a:t>
            </a:r>
            <a:r>
              <a:rPr dirty="0"/>
              <a:t> </a:t>
            </a:r>
            <a:r>
              <a:rPr dirty="0" err="1"/>
              <a:t>ou</a:t>
            </a:r>
            <a:r>
              <a:rPr dirty="0"/>
              <a:t> </a:t>
            </a:r>
            <a:r>
              <a:rPr dirty="0" err="1"/>
              <a:t>saúde</a:t>
            </a:r>
            <a:r>
              <a:rPr dirty="0"/>
              <a:t> mental) </a:t>
            </a:r>
            <a:r>
              <a:rPr dirty="0" err="1"/>
              <a:t>podem</a:t>
            </a:r>
            <a:r>
              <a:rPr dirty="0"/>
              <a:t> </a:t>
            </a:r>
            <a:r>
              <a:rPr dirty="0" err="1"/>
              <a:t>consultar</a:t>
            </a:r>
            <a:r>
              <a:rPr dirty="0"/>
              <a:t> o </a:t>
            </a:r>
            <a:r>
              <a:rPr lang="pt-BR" dirty="0"/>
              <a:t>planejamento antecipado</a:t>
            </a:r>
            <a:r>
              <a:rPr dirty="0"/>
              <a:t> da </a:t>
            </a:r>
            <a:r>
              <a:rPr dirty="0" err="1"/>
              <a:t>pessoa</a:t>
            </a:r>
            <a:r>
              <a:rPr dirty="0"/>
              <a:t> para </a:t>
            </a:r>
            <a:r>
              <a:rPr dirty="0" err="1"/>
              <a:t>garantir</a:t>
            </a:r>
            <a:r>
              <a:rPr dirty="0"/>
              <a:t> que </a:t>
            </a:r>
            <a:r>
              <a:rPr dirty="0" err="1"/>
              <a:t>ela</a:t>
            </a:r>
            <a:r>
              <a:rPr dirty="0"/>
              <a:t> </a:t>
            </a:r>
            <a:r>
              <a:rPr dirty="0" err="1"/>
              <a:t>siga</a:t>
            </a:r>
            <a:r>
              <a:rPr dirty="0"/>
              <a:t> as </a:t>
            </a:r>
            <a:r>
              <a:rPr dirty="0" err="1"/>
              <a:t>diretrizes</a:t>
            </a:r>
            <a:r>
              <a:rPr dirty="0"/>
              <a:t> da </a:t>
            </a:r>
            <a:r>
              <a:rPr dirty="0" err="1"/>
              <a:t>pessoa</a:t>
            </a:r>
            <a:r>
              <a:rPr dirty="0"/>
              <a:t> e </a:t>
            </a:r>
            <a:r>
              <a:rPr dirty="0" err="1"/>
              <a:t>respeite</a:t>
            </a:r>
            <a:r>
              <a:rPr dirty="0"/>
              <a:t> o que a </a:t>
            </a:r>
            <a:r>
              <a:rPr dirty="0" err="1"/>
              <a:t>pessoa</a:t>
            </a:r>
            <a:r>
              <a:rPr dirty="0"/>
              <a:t> </a:t>
            </a:r>
            <a:r>
              <a:rPr dirty="0" err="1"/>
              <a:t>quer</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lang="pt-BR" dirty="0"/>
              <a:t>planejamentos antecipados</a:t>
            </a:r>
            <a:r>
              <a:rPr dirty="0"/>
              <a:t> </a:t>
            </a:r>
            <a:r>
              <a:rPr dirty="0" err="1"/>
              <a:t>podem</a:t>
            </a:r>
            <a:r>
              <a:rPr dirty="0"/>
              <a:t> ser </a:t>
            </a:r>
            <a:r>
              <a:rPr dirty="0" err="1"/>
              <a:t>particularmente</a:t>
            </a:r>
            <a:r>
              <a:rPr dirty="0"/>
              <a:t> </a:t>
            </a:r>
            <a:r>
              <a:rPr dirty="0" err="1"/>
              <a:t>úteis</a:t>
            </a:r>
            <a:r>
              <a:rPr dirty="0"/>
              <a:t> para </a:t>
            </a:r>
            <a:r>
              <a:rPr dirty="0" err="1"/>
              <a:t>pessoas</a:t>
            </a:r>
            <a:r>
              <a:rPr dirty="0"/>
              <a:t> que </a:t>
            </a:r>
            <a:r>
              <a:rPr dirty="0" err="1"/>
              <a:t>podem</a:t>
            </a:r>
            <a:r>
              <a:rPr dirty="0"/>
              <a:t> </a:t>
            </a:r>
            <a:r>
              <a:rPr dirty="0" err="1"/>
              <a:t>estar</a:t>
            </a:r>
            <a:r>
              <a:rPr dirty="0"/>
              <a:t> </a:t>
            </a:r>
            <a:r>
              <a:rPr dirty="0" err="1"/>
              <a:t>angustiadas</a:t>
            </a:r>
            <a:r>
              <a:rPr dirty="0"/>
              <a:t>, que </a:t>
            </a:r>
            <a:r>
              <a:rPr dirty="0" err="1"/>
              <a:t>sofrem</a:t>
            </a:r>
            <a:r>
              <a:rPr dirty="0"/>
              <a:t> de </a:t>
            </a:r>
            <a:r>
              <a:rPr dirty="0" err="1"/>
              <a:t>psicose</a:t>
            </a:r>
            <a:r>
              <a:rPr dirty="0"/>
              <a:t> </a:t>
            </a:r>
            <a:r>
              <a:rPr dirty="0" err="1"/>
              <a:t>ou</a:t>
            </a:r>
            <a:r>
              <a:rPr dirty="0"/>
              <a:t> </a:t>
            </a:r>
            <a:r>
              <a:rPr dirty="0" err="1"/>
              <a:t>demência</a:t>
            </a:r>
            <a:r>
              <a:rPr dirty="0"/>
              <a:t>, </a:t>
            </a:r>
            <a:r>
              <a:rPr dirty="0" err="1"/>
              <a:t>ou</a:t>
            </a:r>
            <a:r>
              <a:rPr dirty="0"/>
              <a:t> que </a:t>
            </a:r>
            <a:r>
              <a:rPr dirty="0" err="1"/>
              <a:t>simplesmente</a:t>
            </a:r>
            <a:r>
              <a:rPr dirty="0"/>
              <a:t> </a:t>
            </a:r>
            <a:r>
              <a:rPr dirty="0" err="1"/>
              <a:t>podem</a:t>
            </a:r>
            <a:r>
              <a:rPr dirty="0"/>
              <a:t> </a:t>
            </a:r>
            <a:r>
              <a:rPr dirty="0" err="1"/>
              <a:t>querer</a:t>
            </a:r>
            <a:r>
              <a:rPr dirty="0"/>
              <a:t> </a:t>
            </a:r>
            <a:r>
              <a:rPr dirty="0" err="1"/>
              <a:t>especificar</a:t>
            </a:r>
            <a:r>
              <a:rPr dirty="0"/>
              <a:t> </a:t>
            </a:r>
            <a:r>
              <a:rPr dirty="0" err="1"/>
              <a:t>seus</a:t>
            </a:r>
            <a:r>
              <a:rPr dirty="0"/>
              <a:t> </a:t>
            </a:r>
            <a:r>
              <a:rPr dirty="0" err="1"/>
              <a:t>desejos</a:t>
            </a:r>
            <a:r>
              <a:rPr dirty="0"/>
              <a:t> com </a:t>
            </a:r>
            <a:r>
              <a:rPr dirty="0" err="1"/>
              <a:t>antecedência</a:t>
            </a:r>
            <a:r>
              <a:rPr dirty="0"/>
              <a:t>, </a:t>
            </a:r>
            <a:r>
              <a:rPr dirty="0" err="1"/>
              <a:t>caso</a:t>
            </a:r>
            <a:r>
              <a:rPr dirty="0"/>
              <a:t> </a:t>
            </a:r>
            <a:r>
              <a:rPr dirty="0" err="1"/>
              <a:t>não</a:t>
            </a:r>
            <a:r>
              <a:rPr dirty="0"/>
              <a:t> </a:t>
            </a:r>
            <a:r>
              <a:rPr dirty="0" err="1"/>
              <a:t>consigam</a:t>
            </a:r>
            <a:r>
              <a:rPr dirty="0"/>
              <a:t> </a:t>
            </a:r>
            <a:r>
              <a:rPr dirty="0" err="1"/>
              <a:t>comunicá-los</a:t>
            </a:r>
            <a:r>
              <a:rPr dirty="0"/>
              <a:t> no </a:t>
            </a:r>
            <a:r>
              <a:rPr dirty="0" err="1"/>
              <a:t>futuro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141</a:t>
            </a:fld>
            <a:endParaRPr lang="en-CH"/>
          </a:p>
        </p:txBody>
      </p:sp>
    </p:spTree>
    <p:extLst>
      <p:ext uri="{BB962C8B-B14F-4D97-AF65-F5344CB8AC3E}">
        <p14:creationId xmlns:p14="http://schemas.microsoft.com/office/powerpoint/2010/main" val="134408532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lang="pt-BR" dirty="0"/>
              <a:t>planejamentos antecipados</a:t>
            </a:r>
            <a:r>
              <a:rPr dirty="0"/>
              <a:t> </a:t>
            </a:r>
            <a:r>
              <a:rPr dirty="0" err="1"/>
              <a:t>às</a:t>
            </a:r>
            <a:r>
              <a:rPr dirty="0"/>
              <a:t> </a:t>
            </a:r>
            <a:r>
              <a:rPr dirty="0" err="1"/>
              <a:t>vezes</a:t>
            </a:r>
            <a:r>
              <a:rPr dirty="0"/>
              <a:t> </a:t>
            </a:r>
            <a:r>
              <a:rPr dirty="0" err="1"/>
              <a:t>são</a:t>
            </a:r>
            <a:r>
              <a:rPr dirty="0"/>
              <a:t> </a:t>
            </a:r>
            <a:r>
              <a:rPr dirty="0" err="1"/>
              <a:t>chamados</a:t>
            </a:r>
            <a:r>
              <a:rPr dirty="0"/>
              <a:t> de </a:t>
            </a:r>
            <a:r>
              <a:rPr dirty="0" err="1"/>
              <a:t>testamentos</a:t>
            </a:r>
            <a:r>
              <a:rPr dirty="0"/>
              <a:t> </a:t>
            </a:r>
            <a:r>
              <a:rPr dirty="0" err="1"/>
              <a:t>em</a:t>
            </a:r>
            <a:r>
              <a:rPr dirty="0"/>
              <a:t> </a:t>
            </a:r>
            <a:r>
              <a:rPr dirty="0" err="1"/>
              <a:t>vida</a:t>
            </a:r>
            <a:r>
              <a:rPr dirty="0"/>
              <a:t> </a:t>
            </a:r>
            <a:r>
              <a:rPr dirty="0" err="1"/>
              <a:t>ou</a:t>
            </a:r>
            <a:r>
              <a:rPr dirty="0"/>
              <a:t> </a:t>
            </a:r>
            <a:r>
              <a:rPr dirty="0" err="1"/>
              <a:t>diretivas</a:t>
            </a:r>
            <a:r>
              <a:rPr dirty="0"/>
              <a:t> </a:t>
            </a:r>
            <a:r>
              <a:rPr dirty="0" err="1"/>
              <a:t>antecipadas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Estes </a:t>
            </a:r>
            <a:r>
              <a:rPr dirty="0" err="1"/>
              <a:t>são</a:t>
            </a:r>
            <a:r>
              <a:rPr dirty="0"/>
              <a:t> </a:t>
            </a:r>
            <a:r>
              <a:rPr dirty="0" err="1"/>
              <a:t>geralmente</a:t>
            </a:r>
            <a:r>
              <a:rPr dirty="0"/>
              <a:t> </a:t>
            </a:r>
            <a:r>
              <a:rPr dirty="0" err="1"/>
              <a:t>documentos</a:t>
            </a:r>
            <a:r>
              <a:rPr dirty="0"/>
              <a:t> </a:t>
            </a:r>
            <a:r>
              <a:rPr dirty="0" err="1"/>
              <a:t>escritos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No </a:t>
            </a:r>
            <a:r>
              <a:rPr dirty="0" err="1"/>
              <a:t>entanto</a:t>
            </a:r>
            <a:r>
              <a:rPr dirty="0"/>
              <a:t>, </a:t>
            </a:r>
            <a:r>
              <a:rPr dirty="0" err="1"/>
              <a:t>pessoas</a:t>
            </a:r>
            <a:r>
              <a:rPr dirty="0"/>
              <a:t> </a:t>
            </a:r>
            <a:r>
              <a:rPr dirty="0" err="1"/>
              <a:t>incapazes</a:t>
            </a:r>
            <a:r>
              <a:rPr dirty="0"/>
              <a:t> de </a:t>
            </a:r>
            <a:r>
              <a:rPr dirty="0" err="1"/>
              <a:t>escrever</a:t>
            </a:r>
            <a:r>
              <a:rPr dirty="0"/>
              <a:t> </a:t>
            </a:r>
            <a:r>
              <a:rPr dirty="0" err="1"/>
              <a:t>devem</a:t>
            </a:r>
            <a:r>
              <a:rPr dirty="0"/>
              <a:t> </a:t>
            </a:r>
            <a:r>
              <a:rPr dirty="0" err="1"/>
              <a:t>ter</a:t>
            </a:r>
            <a:r>
              <a:rPr dirty="0"/>
              <a:t> a </a:t>
            </a:r>
            <a:r>
              <a:rPr dirty="0" err="1"/>
              <a:t>possibilidade</a:t>
            </a:r>
            <a:r>
              <a:rPr dirty="0"/>
              <a:t> de </a:t>
            </a:r>
            <a:r>
              <a:rPr dirty="0" err="1"/>
              <a:t>gravar</a:t>
            </a:r>
            <a:r>
              <a:rPr dirty="0"/>
              <a:t> </a:t>
            </a:r>
            <a:r>
              <a:rPr dirty="0" err="1"/>
              <a:t>sua</a:t>
            </a:r>
            <a:r>
              <a:rPr dirty="0"/>
              <a:t> </a:t>
            </a:r>
            <a:r>
              <a:rPr dirty="0" err="1"/>
              <a:t>vontade</a:t>
            </a:r>
            <a:r>
              <a:rPr dirty="0"/>
              <a:t> e </a:t>
            </a:r>
            <a:r>
              <a:rPr dirty="0" err="1"/>
              <a:t>preferências</a:t>
            </a:r>
            <a:r>
              <a:rPr dirty="0"/>
              <a:t> </a:t>
            </a:r>
            <a:r>
              <a:rPr dirty="0" err="1"/>
              <a:t>em</a:t>
            </a:r>
            <a:r>
              <a:rPr dirty="0"/>
              <a:t> </a:t>
            </a:r>
            <a:r>
              <a:rPr dirty="0" err="1"/>
              <a:t>formatos</a:t>
            </a:r>
            <a:r>
              <a:rPr dirty="0"/>
              <a:t> de </a:t>
            </a:r>
            <a:r>
              <a:rPr dirty="0" err="1"/>
              <a:t>áudio</a:t>
            </a:r>
            <a:r>
              <a:rPr dirty="0"/>
              <a:t> </a:t>
            </a:r>
            <a:r>
              <a:rPr dirty="0" err="1"/>
              <a:t>ou</a:t>
            </a:r>
            <a:r>
              <a:rPr dirty="0"/>
              <a:t> </a:t>
            </a:r>
            <a:r>
              <a:rPr dirty="0" err="1"/>
              <a:t>vídeo</a:t>
            </a:r>
            <a:r>
              <a:rPr dirty="0"/>
              <a:t> </a:t>
            </a:r>
            <a:r>
              <a:rPr dirty="0" err="1"/>
              <a:t>ou</a:t>
            </a:r>
            <a:r>
              <a:rPr dirty="0"/>
              <a:t> </a:t>
            </a:r>
            <a:r>
              <a:rPr dirty="0" err="1"/>
              <a:t>receber</a:t>
            </a:r>
            <a:r>
              <a:rPr dirty="0"/>
              <a:t> </a:t>
            </a:r>
            <a:r>
              <a:rPr dirty="0" err="1"/>
              <a:t>suporte</a:t>
            </a:r>
            <a:r>
              <a:rPr dirty="0"/>
              <a:t> para </a:t>
            </a:r>
            <a:r>
              <a:rPr dirty="0" err="1"/>
              <a:t>escrevê-los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algumas</a:t>
            </a:r>
            <a:r>
              <a:rPr dirty="0"/>
              <a:t> </a:t>
            </a:r>
            <a:r>
              <a:rPr dirty="0" err="1"/>
              <a:t>comunidades</a:t>
            </a:r>
            <a:r>
              <a:rPr dirty="0"/>
              <a:t> e </a:t>
            </a:r>
            <a:r>
              <a:rPr dirty="0" err="1"/>
              <a:t>culturas</a:t>
            </a:r>
            <a:r>
              <a:rPr dirty="0"/>
              <a:t>, as </a:t>
            </a:r>
            <a:r>
              <a:rPr dirty="0" err="1"/>
              <a:t>pessoas</a:t>
            </a:r>
            <a:r>
              <a:rPr dirty="0"/>
              <a:t> </a:t>
            </a:r>
            <a:r>
              <a:rPr dirty="0" err="1"/>
              <a:t>podem</a:t>
            </a:r>
            <a:r>
              <a:rPr dirty="0"/>
              <a:t> </a:t>
            </a:r>
            <a:r>
              <a:rPr dirty="0" err="1"/>
              <a:t>não</a:t>
            </a:r>
            <a:r>
              <a:rPr dirty="0"/>
              <a:t> </a:t>
            </a:r>
            <a:r>
              <a:rPr dirty="0" err="1"/>
              <a:t>ter</a:t>
            </a:r>
            <a:r>
              <a:rPr dirty="0"/>
              <a:t> </a:t>
            </a:r>
            <a:r>
              <a:rPr dirty="0" err="1"/>
              <a:t>uma</a:t>
            </a:r>
            <a:r>
              <a:rPr dirty="0"/>
              <a:t> </a:t>
            </a:r>
            <a:r>
              <a:rPr dirty="0" err="1"/>
              <a:t>tradição</a:t>
            </a:r>
            <a:r>
              <a:rPr dirty="0"/>
              <a:t> de </a:t>
            </a:r>
            <a:r>
              <a:rPr dirty="0" err="1"/>
              <a:t>escrever</a:t>
            </a:r>
            <a:r>
              <a:rPr dirty="0"/>
              <a:t> </a:t>
            </a:r>
            <a:r>
              <a:rPr dirty="0" err="1"/>
              <a:t>documentos</a:t>
            </a:r>
            <a:r>
              <a:rPr dirty="0"/>
              <a:t> (</a:t>
            </a:r>
            <a:r>
              <a:rPr dirty="0" err="1"/>
              <a:t>como</a:t>
            </a:r>
            <a:r>
              <a:rPr dirty="0"/>
              <a:t> </a:t>
            </a:r>
            <a:r>
              <a:rPr dirty="0" err="1"/>
              <a:t>testamentos</a:t>
            </a:r>
            <a:r>
              <a:rPr dirty="0"/>
              <a:t>, </a:t>
            </a:r>
            <a:r>
              <a:rPr dirty="0" err="1"/>
              <a:t>contratos</a:t>
            </a:r>
            <a:r>
              <a:rPr dirty="0"/>
              <a:t>, etc.). </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No </a:t>
            </a:r>
            <a:r>
              <a:rPr dirty="0" err="1"/>
              <a:t>entanto</a:t>
            </a:r>
            <a:r>
              <a:rPr dirty="0"/>
              <a:t>, </a:t>
            </a:r>
            <a:r>
              <a:rPr dirty="0" err="1"/>
              <a:t>isso</a:t>
            </a:r>
            <a:r>
              <a:rPr dirty="0"/>
              <a:t> </a:t>
            </a:r>
            <a:r>
              <a:rPr dirty="0" err="1"/>
              <a:t>não</a:t>
            </a:r>
            <a:r>
              <a:rPr dirty="0"/>
              <a:t> impede que as </a:t>
            </a:r>
            <a:r>
              <a:rPr dirty="0" err="1"/>
              <a:t>pessoas</a:t>
            </a:r>
            <a:r>
              <a:rPr dirty="0"/>
              <a:t> </a:t>
            </a:r>
            <a:r>
              <a:rPr dirty="0" err="1"/>
              <a:t>expressem</a:t>
            </a:r>
            <a:r>
              <a:rPr dirty="0"/>
              <a:t> </a:t>
            </a:r>
            <a:r>
              <a:rPr dirty="0" err="1"/>
              <a:t>verbalmente</a:t>
            </a:r>
            <a:r>
              <a:rPr dirty="0"/>
              <a:t> </a:t>
            </a:r>
            <a:r>
              <a:rPr dirty="0" err="1"/>
              <a:t>ou</a:t>
            </a:r>
            <a:r>
              <a:rPr dirty="0"/>
              <a:t> de </a:t>
            </a:r>
            <a:r>
              <a:rPr dirty="0" err="1"/>
              <a:t>outras</a:t>
            </a:r>
            <a:r>
              <a:rPr dirty="0"/>
              <a:t> </a:t>
            </a:r>
            <a:r>
              <a:rPr dirty="0" err="1"/>
              <a:t>maneiras</a:t>
            </a:r>
            <a:r>
              <a:rPr dirty="0"/>
              <a:t> </a:t>
            </a:r>
            <a:r>
              <a:rPr dirty="0" err="1"/>
              <a:t>informais</a:t>
            </a:r>
            <a:r>
              <a:rPr dirty="0"/>
              <a:t> </a:t>
            </a:r>
            <a:r>
              <a:rPr dirty="0" err="1"/>
              <a:t>suas</a:t>
            </a:r>
            <a:r>
              <a:rPr dirty="0"/>
              <a:t> </a:t>
            </a:r>
            <a:r>
              <a:rPr dirty="0" err="1"/>
              <a:t>escolhas</a:t>
            </a:r>
            <a:r>
              <a:rPr dirty="0"/>
              <a:t> </a:t>
            </a:r>
            <a:r>
              <a:rPr dirty="0" err="1"/>
              <a:t>sobre</a:t>
            </a:r>
            <a:r>
              <a:rPr dirty="0"/>
              <a:t> </a:t>
            </a:r>
            <a:r>
              <a:rPr dirty="0" err="1"/>
              <a:t>cuidados</a:t>
            </a:r>
            <a:r>
              <a:rPr dirty="0"/>
              <a:t>, </a:t>
            </a:r>
            <a:r>
              <a:rPr dirty="0" err="1"/>
              <a:t>tratamento</a:t>
            </a:r>
            <a:r>
              <a:rPr dirty="0"/>
              <a:t> e </a:t>
            </a:r>
            <a:r>
              <a:rPr dirty="0" err="1"/>
              <a:t>apoio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142</a:t>
            </a:fld>
            <a:endParaRPr lang="en-CH"/>
          </a:p>
        </p:txBody>
      </p:sp>
    </p:spTree>
    <p:extLst>
      <p:ext uri="{BB962C8B-B14F-4D97-AF65-F5344CB8AC3E}">
        <p14:creationId xmlns:p14="http://schemas.microsoft.com/office/powerpoint/2010/main" val="116616968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pessoas</a:t>
            </a:r>
            <a:r>
              <a:rPr dirty="0"/>
              <a:t> </a:t>
            </a:r>
            <a:r>
              <a:rPr dirty="0" err="1"/>
              <a:t>podem</a:t>
            </a:r>
            <a:r>
              <a:rPr dirty="0"/>
              <a:t> </a:t>
            </a:r>
            <a:r>
              <a:rPr dirty="0" err="1"/>
              <a:t>desenvolver</a:t>
            </a:r>
            <a:r>
              <a:rPr dirty="0"/>
              <a:t> um </a:t>
            </a:r>
            <a:r>
              <a:rPr lang="pt-BR" dirty="0"/>
              <a:t>planejamento antecipado</a:t>
            </a:r>
            <a:r>
              <a:rPr dirty="0"/>
              <a:t> para </a:t>
            </a:r>
            <a:r>
              <a:rPr dirty="0" err="1"/>
              <a:t>situações</a:t>
            </a:r>
            <a:r>
              <a:rPr dirty="0"/>
              <a:t> de crise </a:t>
            </a:r>
            <a:r>
              <a:rPr dirty="0" err="1"/>
              <a:t>como</a:t>
            </a:r>
            <a:r>
              <a:rPr dirty="0"/>
              <a:t> </a:t>
            </a:r>
            <a:r>
              <a:rPr dirty="0" err="1"/>
              <a:t>parte</a:t>
            </a:r>
            <a:r>
              <a:rPr dirty="0"/>
              <a:t> de um plano de </a:t>
            </a:r>
            <a:r>
              <a:rPr dirty="0" err="1"/>
              <a:t>recuperação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Um plano de </a:t>
            </a:r>
            <a:r>
              <a:rPr dirty="0" err="1"/>
              <a:t>recuperação</a:t>
            </a:r>
            <a:r>
              <a:rPr dirty="0"/>
              <a:t> </a:t>
            </a:r>
            <a:r>
              <a:rPr dirty="0" err="1"/>
              <a:t>é</a:t>
            </a:r>
            <a:r>
              <a:rPr dirty="0"/>
              <a:t> um </a:t>
            </a:r>
            <a:r>
              <a:rPr dirty="0" err="1"/>
              <a:t>documento</a:t>
            </a:r>
            <a:r>
              <a:rPr dirty="0"/>
              <a:t> </a:t>
            </a:r>
            <a:r>
              <a:rPr dirty="0" err="1"/>
              <a:t>escrito</a:t>
            </a:r>
            <a:r>
              <a:rPr dirty="0"/>
              <a:t> </a:t>
            </a:r>
            <a:r>
              <a:rPr dirty="0" err="1"/>
              <a:t>por</a:t>
            </a:r>
            <a:r>
              <a:rPr dirty="0"/>
              <a:t> </a:t>
            </a:r>
            <a:r>
              <a:rPr dirty="0" err="1"/>
              <a:t>uma</a:t>
            </a:r>
            <a:r>
              <a:rPr dirty="0"/>
              <a:t> </a:t>
            </a:r>
            <a:r>
              <a:rPr dirty="0" err="1"/>
              <a:t>pessoa</a:t>
            </a:r>
            <a:r>
              <a:rPr dirty="0"/>
              <a:t> (</a:t>
            </a:r>
            <a:r>
              <a:rPr dirty="0" err="1"/>
              <a:t>por</a:t>
            </a:r>
            <a:r>
              <a:rPr dirty="0"/>
              <a:t> </a:t>
            </a:r>
            <a:r>
              <a:rPr dirty="0" err="1"/>
              <a:t>conta</a:t>
            </a:r>
            <a:r>
              <a:rPr dirty="0"/>
              <a:t> </a:t>
            </a:r>
            <a:r>
              <a:rPr dirty="0" err="1"/>
              <a:t>própria</a:t>
            </a:r>
            <a:r>
              <a:rPr dirty="0"/>
              <a:t> </a:t>
            </a:r>
            <a:r>
              <a:rPr dirty="0" err="1"/>
              <a:t>ou</a:t>
            </a:r>
            <a:r>
              <a:rPr dirty="0"/>
              <a:t> </a:t>
            </a:r>
            <a:r>
              <a:rPr dirty="0" err="1"/>
              <a:t>em</a:t>
            </a:r>
            <a:r>
              <a:rPr dirty="0"/>
              <a:t> </a:t>
            </a:r>
            <a:r>
              <a:rPr dirty="0" err="1"/>
              <a:t>colaboração</a:t>
            </a:r>
            <a:r>
              <a:rPr dirty="0"/>
              <a:t> com </a:t>
            </a:r>
            <a:r>
              <a:rPr dirty="0" err="1"/>
              <a:t>outras</a:t>
            </a:r>
            <a:r>
              <a:rPr dirty="0"/>
              <a:t> </a:t>
            </a:r>
            <a:r>
              <a:rPr dirty="0" err="1"/>
              <a:t>pessoas</a:t>
            </a:r>
            <a:r>
              <a:rPr dirty="0"/>
              <a:t>) que </a:t>
            </a:r>
            <a:r>
              <a:rPr dirty="0" err="1"/>
              <a:t>ajuda</a:t>
            </a:r>
            <a:r>
              <a:rPr dirty="0"/>
              <a:t> a </a:t>
            </a:r>
            <a:r>
              <a:rPr dirty="0" err="1"/>
              <a:t>orientar</a:t>
            </a:r>
            <a:r>
              <a:rPr dirty="0"/>
              <a:t> </a:t>
            </a:r>
            <a:r>
              <a:rPr dirty="0" err="1"/>
              <a:t>sua</a:t>
            </a:r>
            <a:r>
              <a:rPr dirty="0"/>
              <a:t> jornada de </a:t>
            </a:r>
            <a:r>
              <a:rPr dirty="0" err="1"/>
              <a:t>recuperação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uma</a:t>
            </a:r>
            <a:r>
              <a:rPr dirty="0"/>
              <a:t> ferramenta </a:t>
            </a:r>
            <a:r>
              <a:rPr dirty="0" err="1"/>
              <a:t>projetada</a:t>
            </a:r>
            <a:r>
              <a:rPr dirty="0"/>
              <a:t> para </a:t>
            </a:r>
            <a:r>
              <a:rPr dirty="0" err="1"/>
              <a:t>ajudar</a:t>
            </a:r>
            <a:r>
              <a:rPr dirty="0"/>
              <a:t> as </a:t>
            </a:r>
            <a:r>
              <a:rPr dirty="0" err="1"/>
              <a:t>pessoas</a:t>
            </a:r>
            <a:r>
              <a:rPr dirty="0"/>
              <a:t> a </a:t>
            </a:r>
            <a:r>
              <a:rPr dirty="0" err="1"/>
              <a:t>viver</a:t>
            </a:r>
            <a:r>
              <a:rPr dirty="0"/>
              <a:t> a </a:t>
            </a:r>
            <a:r>
              <a:rPr dirty="0" err="1"/>
              <a:t>vida</a:t>
            </a:r>
            <a:r>
              <a:rPr dirty="0"/>
              <a:t> que </a:t>
            </a:r>
            <a:r>
              <a:rPr dirty="0" err="1"/>
              <a:t>desejam</a:t>
            </a:r>
            <a:r>
              <a:rPr dirty="0"/>
              <a:t> e </a:t>
            </a:r>
            <a:r>
              <a:rPr dirty="0" err="1"/>
              <a:t>alcançar</a:t>
            </a:r>
            <a:r>
              <a:rPr dirty="0"/>
              <a:t> </a:t>
            </a:r>
            <a:r>
              <a:rPr dirty="0" err="1"/>
              <a:t>seus</a:t>
            </a:r>
            <a:r>
              <a:rPr dirty="0"/>
              <a:t> </a:t>
            </a:r>
            <a:r>
              <a:rPr dirty="0" err="1"/>
              <a:t>objetivos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planejamento</a:t>
            </a:r>
            <a:r>
              <a:rPr dirty="0"/>
              <a:t> </a:t>
            </a:r>
            <a:r>
              <a:rPr dirty="0" err="1"/>
              <a:t>antecipado</a:t>
            </a:r>
            <a:r>
              <a:rPr dirty="0"/>
              <a:t> </a:t>
            </a:r>
            <a:r>
              <a:rPr dirty="0" err="1"/>
              <a:t>é</a:t>
            </a:r>
            <a:r>
              <a:rPr dirty="0"/>
              <a:t> </a:t>
            </a:r>
            <a:r>
              <a:rPr dirty="0" err="1"/>
              <a:t>útil</a:t>
            </a:r>
            <a:r>
              <a:rPr dirty="0"/>
              <a:t> no </a:t>
            </a:r>
            <a:r>
              <a:rPr dirty="0" err="1"/>
              <a:t>contexto</a:t>
            </a:r>
            <a:r>
              <a:rPr dirty="0"/>
              <a:t> de um plano de </a:t>
            </a:r>
            <a:r>
              <a:rPr dirty="0" err="1"/>
              <a:t>recuperação</a:t>
            </a:r>
            <a:r>
              <a:rPr dirty="0"/>
              <a:t> </a:t>
            </a:r>
            <a:r>
              <a:rPr dirty="0" err="1"/>
              <a:t>porque</a:t>
            </a:r>
            <a:r>
              <a:rPr dirty="0"/>
              <a:t> </a:t>
            </a:r>
            <a:r>
              <a:rPr dirty="0" err="1"/>
              <a:t>ajuda</a:t>
            </a:r>
            <a:r>
              <a:rPr dirty="0"/>
              <a:t> as </a:t>
            </a:r>
            <a:r>
              <a:rPr dirty="0" err="1"/>
              <a:t>pessoas</a:t>
            </a:r>
            <a:r>
              <a:rPr dirty="0"/>
              <a:t> a </a:t>
            </a:r>
            <a:r>
              <a:rPr dirty="0" err="1"/>
              <a:t>pensar</a:t>
            </a:r>
            <a:r>
              <a:rPr dirty="0"/>
              <a:t> </a:t>
            </a:r>
            <a:r>
              <a:rPr dirty="0" err="1"/>
              <a:t>nas</a:t>
            </a:r>
            <a:r>
              <a:rPr dirty="0"/>
              <a:t> </a:t>
            </a:r>
            <a:r>
              <a:rPr dirty="0" err="1"/>
              <a:t>coisas</a:t>
            </a:r>
            <a:r>
              <a:rPr dirty="0"/>
              <a:t> que </a:t>
            </a:r>
            <a:r>
              <a:rPr dirty="0" err="1"/>
              <a:t>gostam</a:t>
            </a:r>
            <a:r>
              <a:rPr dirty="0"/>
              <a:t> e </a:t>
            </a:r>
            <a:r>
              <a:rPr dirty="0" err="1"/>
              <a:t>querem</a:t>
            </a:r>
            <a:r>
              <a:rPr dirty="0"/>
              <a:t> e </a:t>
            </a:r>
            <a:r>
              <a:rPr dirty="0" err="1"/>
              <a:t>nas</a:t>
            </a:r>
            <a:r>
              <a:rPr dirty="0"/>
              <a:t> </a:t>
            </a:r>
            <a:r>
              <a:rPr dirty="0" err="1"/>
              <a:t>coisas</a:t>
            </a:r>
            <a:r>
              <a:rPr dirty="0"/>
              <a:t> que </a:t>
            </a:r>
            <a:r>
              <a:rPr dirty="0" err="1"/>
              <a:t>não</a:t>
            </a:r>
            <a:r>
              <a:rPr dirty="0"/>
              <a:t> </a:t>
            </a:r>
            <a:r>
              <a:rPr dirty="0" err="1"/>
              <a:t>querem</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Também</a:t>
            </a:r>
            <a:r>
              <a:rPr dirty="0"/>
              <a:t> </a:t>
            </a:r>
            <a:r>
              <a:rPr dirty="0" err="1"/>
              <a:t>fornece</a:t>
            </a:r>
            <a:r>
              <a:rPr dirty="0"/>
              <a:t> </a:t>
            </a:r>
            <a:r>
              <a:rPr dirty="0" err="1"/>
              <a:t>orientação</a:t>
            </a:r>
            <a:r>
              <a:rPr dirty="0"/>
              <a:t> para </a:t>
            </a:r>
            <a:r>
              <a:rPr dirty="0" err="1"/>
              <a:t>os</a:t>
            </a:r>
            <a:r>
              <a:rPr dirty="0"/>
              <a:t> outros (</a:t>
            </a:r>
            <a:r>
              <a:rPr dirty="0" err="1"/>
              <a:t>por</a:t>
            </a:r>
            <a:r>
              <a:rPr dirty="0"/>
              <a:t> </a:t>
            </a:r>
            <a:r>
              <a:rPr dirty="0" err="1"/>
              <a:t>exemplo</a:t>
            </a:r>
            <a:r>
              <a:rPr dirty="0"/>
              <a:t>, </a:t>
            </a:r>
            <a:r>
              <a:rPr dirty="0" err="1"/>
              <a:t>profissionais</a:t>
            </a:r>
            <a:r>
              <a:rPr dirty="0"/>
              <a:t> de </a:t>
            </a:r>
            <a:r>
              <a:rPr dirty="0" err="1"/>
              <a:t>saúde</a:t>
            </a:r>
            <a:r>
              <a:rPr dirty="0"/>
              <a:t>, </a:t>
            </a:r>
            <a:r>
              <a:rPr dirty="0" err="1"/>
              <a:t>famílias</a:t>
            </a:r>
            <a:r>
              <a:rPr dirty="0"/>
              <a:t>, amigos, etc.).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For more information on recovery plans, see the </a:t>
            </a:r>
            <a:r>
              <a:rPr dirty="0" err="1"/>
              <a:t>QualityRights</a:t>
            </a:r>
            <a:r>
              <a:rPr dirty="0"/>
              <a:t> module </a:t>
            </a:r>
            <a:r>
              <a:rPr i="1" dirty="0"/>
              <a:t>Recovery practices for mental health and well-being</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143</a:t>
            </a:fld>
            <a:endParaRPr lang="en-CH"/>
          </a:p>
        </p:txBody>
      </p:sp>
    </p:spTree>
    <p:extLst>
      <p:ext uri="{BB962C8B-B14F-4D97-AF65-F5344CB8AC3E}">
        <p14:creationId xmlns:p14="http://schemas.microsoft.com/office/powerpoint/2010/main" val="119571097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pessoas</a:t>
            </a:r>
            <a:r>
              <a:rPr dirty="0"/>
              <a:t> </a:t>
            </a:r>
            <a:r>
              <a:rPr dirty="0" err="1"/>
              <a:t>devem</a:t>
            </a:r>
            <a:r>
              <a:rPr dirty="0"/>
              <a:t> sempre </a:t>
            </a:r>
            <a:r>
              <a:rPr dirty="0" err="1"/>
              <a:t>ter</a:t>
            </a:r>
            <a:r>
              <a:rPr dirty="0"/>
              <a:t> </a:t>
            </a:r>
            <a:r>
              <a:rPr dirty="0" err="1"/>
              <a:t>uma</a:t>
            </a:r>
            <a:r>
              <a:rPr dirty="0"/>
              <a:t> </a:t>
            </a:r>
            <a:r>
              <a:rPr dirty="0" err="1"/>
              <a:t>escolha</a:t>
            </a:r>
            <a:r>
              <a:rPr dirty="0"/>
              <a:t> </a:t>
            </a:r>
            <a:r>
              <a:rPr dirty="0" err="1"/>
              <a:t>sobre</a:t>
            </a:r>
            <a:r>
              <a:rPr dirty="0"/>
              <a:t> se </a:t>
            </a:r>
            <a:r>
              <a:rPr dirty="0" err="1"/>
              <a:t>devem</a:t>
            </a:r>
            <a:r>
              <a:rPr dirty="0"/>
              <a:t> </a:t>
            </a:r>
            <a:r>
              <a:rPr dirty="0" err="1"/>
              <a:t>ou</a:t>
            </a:r>
            <a:r>
              <a:rPr dirty="0"/>
              <a:t> </a:t>
            </a:r>
            <a:r>
              <a:rPr dirty="0" err="1"/>
              <a:t>não</a:t>
            </a:r>
            <a:r>
              <a:rPr dirty="0"/>
              <a:t> </a:t>
            </a:r>
            <a:r>
              <a:rPr dirty="0" err="1"/>
              <a:t>fazer</a:t>
            </a:r>
            <a:r>
              <a:rPr dirty="0"/>
              <a:t> </a:t>
            </a:r>
            <a:r>
              <a:rPr lang="pt-BR" dirty="0"/>
              <a:t>planejamentos antecipados</a:t>
            </a:r>
            <a:r>
              <a:rPr dirty="0"/>
              <a:t>.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Não</a:t>
            </a:r>
            <a:r>
              <a:rPr dirty="0"/>
              <a:t> </a:t>
            </a:r>
            <a:r>
              <a:rPr dirty="0" err="1"/>
              <a:t>deve</a:t>
            </a:r>
            <a:r>
              <a:rPr dirty="0"/>
              <a:t> ser um </a:t>
            </a:r>
            <a:r>
              <a:rPr dirty="0" err="1"/>
              <a:t>requisito</a:t>
            </a:r>
            <a:r>
              <a:rPr dirty="0"/>
              <a:t> </a:t>
            </a:r>
            <a:r>
              <a:rPr dirty="0" err="1"/>
              <a:t>imposto</a:t>
            </a:r>
            <a:r>
              <a:rPr dirty="0"/>
              <a:t> </a:t>
            </a:r>
            <a:r>
              <a:rPr dirty="0" err="1"/>
              <a:t>por</a:t>
            </a:r>
            <a:r>
              <a:rPr dirty="0"/>
              <a:t> um </a:t>
            </a:r>
            <a:r>
              <a:rPr dirty="0" err="1"/>
              <a:t>serviço</a:t>
            </a:r>
            <a:r>
              <a:rPr dirty="0"/>
              <a:t> de </a:t>
            </a:r>
            <a:r>
              <a:rPr dirty="0" err="1"/>
              <a:t>saúde</a:t>
            </a:r>
            <a:r>
              <a:rPr dirty="0"/>
              <a:t> mental </a:t>
            </a:r>
            <a:r>
              <a:rPr dirty="0" err="1"/>
              <a:t>ou</a:t>
            </a:r>
            <a:r>
              <a:rPr dirty="0"/>
              <a:t> social </a:t>
            </a:r>
            <a:r>
              <a:rPr dirty="0" err="1"/>
              <a:t>ou</a:t>
            </a:r>
            <a:r>
              <a:rPr dirty="0"/>
              <a:t> </a:t>
            </a:r>
            <a:r>
              <a:rPr dirty="0" err="1"/>
              <a:t>por</a:t>
            </a:r>
            <a:r>
              <a:rPr dirty="0"/>
              <a:t> um </a:t>
            </a:r>
            <a:r>
              <a:rPr dirty="0" err="1"/>
              <a:t>membro</a:t>
            </a:r>
            <a:r>
              <a:rPr dirty="0"/>
              <a:t> da equipe de </a:t>
            </a:r>
            <a:r>
              <a:rPr dirty="0" err="1"/>
              <a:t>serviço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alguns</a:t>
            </a:r>
            <a:r>
              <a:rPr dirty="0"/>
              <a:t> </a:t>
            </a:r>
            <a:r>
              <a:rPr dirty="0" err="1"/>
              <a:t>países</a:t>
            </a:r>
            <a:r>
              <a:rPr dirty="0"/>
              <a:t>, a lei </a:t>
            </a:r>
            <a:r>
              <a:rPr dirty="0" err="1"/>
              <a:t>torna</a:t>
            </a:r>
            <a:r>
              <a:rPr dirty="0"/>
              <a:t> </a:t>
            </a:r>
            <a:r>
              <a:rPr dirty="0" err="1"/>
              <a:t>os</a:t>
            </a:r>
            <a:r>
              <a:rPr dirty="0"/>
              <a:t> </a:t>
            </a:r>
            <a:r>
              <a:rPr lang="pt-BR" dirty="0"/>
              <a:t>planejamentos antecipados</a:t>
            </a:r>
            <a:r>
              <a:rPr dirty="0"/>
              <a:t> </a:t>
            </a:r>
            <a:r>
              <a:rPr dirty="0" err="1"/>
              <a:t>vinculativos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Isso</a:t>
            </a:r>
            <a:r>
              <a:rPr dirty="0"/>
              <a:t> </a:t>
            </a:r>
            <a:r>
              <a:rPr dirty="0" err="1"/>
              <a:t>significa</a:t>
            </a:r>
            <a:r>
              <a:rPr dirty="0"/>
              <a:t> que </a:t>
            </a:r>
            <a:r>
              <a:rPr dirty="0" err="1"/>
              <a:t>outras</a:t>
            </a:r>
            <a:r>
              <a:rPr dirty="0"/>
              <a:t> </a:t>
            </a:r>
            <a:r>
              <a:rPr dirty="0" err="1"/>
              <a:t>pessoas</a:t>
            </a:r>
            <a:r>
              <a:rPr dirty="0"/>
              <a:t> (</a:t>
            </a:r>
            <a:r>
              <a:rPr dirty="0" err="1"/>
              <a:t>por</a:t>
            </a:r>
            <a:r>
              <a:rPr dirty="0"/>
              <a:t> </a:t>
            </a:r>
            <a:r>
              <a:rPr dirty="0" err="1"/>
              <a:t>exemplo</a:t>
            </a:r>
            <a:r>
              <a:rPr dirty="0"/>
              <a:t>, </a:t>
            </a:r>
            <a:r>
              <a:rPr dirty="0" err="1"/>
              <a:t>prestadores</a:t>
            </a:r>
            <a:r>
              <a:rPr dirty="0"/>
              <a:t> de </a:t>
            </a:r>
            <a:r>
              <a:rPr dirty="0" err="1"/>
              <a:t>serviços</a:t>
            </a:r>
            <a:r>
              <a:rPr dirty="0"/>
              <a:t>, </a:t>
            </a:r>
            <a:r>
              <a:rPr dirty="0" err="1"/>
              <a:t>familiares</a:t>
            </a:r>
            <a:r>
              <a:rPr dirty="0"/>
              <a:t> e amigos, etc.) </a:t>
            </a:r>
            <a:r>
              <a:rPr dirty="0" err="1"/>
              <a:t>são</a:t>
            </a:r>
            <a:r>
              <a:rPr dirty="0"/>
              <a:t> </a:t>
            </a:r>
            <a:r>
              <a:rPr dirty="0" err="1"/>
              <a:t>legalmente</a:t>
            </a:r>
            <a:r>
              <a:rPr dirty="0"/>
              <a:t> </a:t>
            </a:r>
            <a:r>
              <a:rPr dirty="0" err="1"/>
              <a:t>obrigadas</a:t>
            </a:r>
            <a:r>
              <a:rPr dirty="0"/>
              <a:t> a </a:t>
            </a:r>
            <a:r>
              <a:rPr dirty="0" err="1"/>
              <a:t>respeitar</a:t>
            </a:r>
            <a:r>
              <a:rPr dirty="0"/>
              <a:t> as </a:t>
            </a:r>
            <a:r>
              <a:rPr dirty="0" err="1"/>
              <a:t>diretrizes</a:t>
            </a:r>
            <a:r>
              <a:rPr dirty="0"/>
              <a:t> </a:t>
            </a:r>
            <a:r>
              <a:rPr dirty="0" err="1"/>
              <a:t>estabelecidas</a:t>
            </a:r>
            <a:r>
              <a:rPr dirty="0"/>
              <a:t> no </a:t>
            </a:r>
            <a:r>
              <a:rPr lang="pt-BR" dirty="0"/>
              <a:t>planejamento antecipado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muitos</a:t>
            </a:r>
            <a:r>
              <a:rPr dirty="0"/>
              <a:t> </a:t>
            </a:r>
            <a:r>
              <a:rPr dirty="0" err="1"/>
              <a:t>casos</a:t>
            </a:r>
            <a:r>
              <a:rPr dirty="0"/>
              <a:t>, as leis </a:t>
            </a:r>
            <a:r>
              <a:rPr dirty="0" err="1"/>
              <a:t>também</a:t>
            </a:r>
            <a:r>
              <a:rPr dirty="0"/>
              <a:t> </a:t>
            </a:r>
            <a:r>
              <a:rPr dirty="0" err="1"/>
              <a:t>descrevem</a:t>
            </a:r>
            <a:r>
              <a:rPr dirty="0"/>
              <a:t> </a:t>
            </a:r>
            <a:r>
              <a:rPr dirty="0" err="1"/>
              <a:t>situações</a:t>
            </a:r>
            <a:r>
              <a:rPr dirty="0"/>
              <a:t> </a:t>
            </a:r>
            <a:r>
              <a:rPr dirty="0" err="1"/>
              <a:t>em</a:t>
            </a:r>
            <a:r>
              <a:rPr dirty="0"/>
              <a:t> que as </a:t>
            </a:r>
            <a:r>
              <a:rPr dirty="0" err="1"/>
              <a:t>diretivas</a:t>
            </a:r>
            <a:r>
              <a:rPr dirty="0"/>
              <a:t> </a:t>
            </a:r>
            <a:r>
              <a:rPr dirty="0" err="1"/>
              <a:t>antecipadas</a:t>
            </a:r>
            <a:r>
              <a:rPr dirty="0"/>
              <a:t> </a:t>
            </a:r>
            <a:r>
              <a:rPr dirty="0" err="1"/>
              <a:t>vinculativas</a:t>
            </a:r>
            <a:r>
              <a:rPr dirty="0"/>
              <a:t> </a:t>
            </a:r>
            <a:r>
              <a:rPr dirty="0" err="1"/>
              <a:t>podem</a:t>
            </a:r>
            <a:r>
              <a:rPr dirty="0"/>
              <a:t> ser </a:t>
            </a:r>
            <a:r>
              <a:rPr dirty="0" err="1"/>
              <a:t>substituídas</a:t>
            </a:r>
            <a:r>
              <a:rPr dirty="0"/>
              <a:t> (</a:t>
            </a:r>
            <a:r>
              <a:rPr dirty="0" err="1"/>
              <a:t>por</a:t>
            </a:r>
            <a:r>
              <a:rPr dirty="0"/>
              <a:t> </a:t>
            </a:r>
            <a:r>
              <a:rPr dirty="0" err="1"/>
              <a:t>exemplo</a:t>
            </a:r>
            <a:r>
              <a:rPr dirty="0"/>
              <a:t>, </a:t>
            </a:r>
            <a:r>
              <a:rPr dirty="0" err="1"/>
              <a:t>emergências</a:t>
            </a:r>
            <a:r>
              <a:rPr dirty="0"/>
              <a:t> que </a:t>
            </a:r>
            <a:r>
              <a:rPr dirty="0" err="1"/>
              <a:t>salvam</a:t>
            </a:r>
            <a:r>
              <a:rPr dirty="0"/>
              <a:t> </a:t>
            </a:r>
            <a:r>
              <a:rPr dirty="0" err="1"/>
              <a:t>vidas</a:t>
            </a:r>
            <a:r>
              <a:rPr dirty="0"/>
              <a:t>, </a:t>
            </a:r>
            <a:r>
              <a:rPr dirty="0" err="1"/>
              <a:t>incompatibilidade</a:t>
            </a:r>
            <a:r>
              <a:rPr dirty="0"/>
              <a:t> com </a:t>
            </a:r>
            <a:r>
              <a:rPr dirty="0" err="1"/>
              <a:t>os</a:t>
            </a:r>
            <a:r>
              <a:rPr dirty="0"/>
              <a:t> </a:t>
            </a:r>
            <a:r>
              <a:rPr dirty="0" err="1"/>
              <a:t>desejos</a:t>
            </a:r>
            <a:r>
              <a:rPr dirty="0"/>
              <a:t> </a:t>
            </a:r>
            <a:r>
              <a:rPr dirty="0" err="1"/>
              <a:t>conhecidos</a:t>
            </a:r>
            <a:r>
              <a:rPr dirty="0"/>
              <a:t> e a </a:t>
            </a:r>
            <a:r>
              <a:rPr dirty="0" err="1"/>
              <a:t>preferência</a:t>
            </a:r>
            <a:r>
              <a:rPr dirty="0"/>
              <a:t> da </a:t>
            </a:r>
            <a:r>
              <a:rPr dirty="0" err="1"/>
              <a:t>pessoa</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marR="0" lvl="1" indent="-171450">
              <a:spcBef>
                <a:spcPts val="0"/>
              </a:spcBef>
              <a:spcAft>
                <a:spcPts val="0"/>
              </a:spcAft>
              <a:buClr>
                <a:srgbClr val="000000"/>
              </a:buClr>
              <a:buFont typeface="Arial" panose="020B0604020202020204" pitchFamily="34" charset="0"/>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Por </a:t>
            </a:r>
            <a:r>
              <a:rPr dirty="0" err="1"/>
              <a:t>exemplo</a:t>
            </a:r>
            <a:r>
              <a:rPr dirty="0"/>
              <a:t>, no Reino </a:t>
            </a:r>
            <a:r>
              <a:rPr dirty="0" err="1"/>
              <a:t>Unido</a:t>
            </a:r>
            <a:r>
              <a:rPr dirty="0"/>
              <a:t>, as </a:t>
            </a:r>
            <a:r>
              <a:rPr dirty="0" err="1"/>
              <a:t>pessoas</a:t>
            </a:r>
            <a:r>
              <a:rPr dirty="0"/>
              <a:t> </a:t>
            </a:r>
            <a:r>
              <a:rPr dirty="0" err="1"/>
              <a:t>podem</a:t>
            </a:r>
            <a:r>
              <a:rPr dirty="0"/>
              <a:t> </a:t>
            </a:r>
            <a:r>
              <a:rPr dirty="0" err="1"/>
              <a:t>fazer</a:t>
            </a:r>
            <a:r>
              <a:rPr dirty="0"/>
              <a:t> </a:t>
            </a:r>
            <a:r>
              <a:rPr lang="pt-BR" dirty="0"/>
              <a:t>planejamentos antecipados</a:t>
            </a:r>
            <a:r>
              <a:rPr dirty="0"/>
              <a:t> </a:t>
            </a:r>
            <a:r>
              <a:rPr dirty="0" err="1"/>
              <a:t>vinculativos</a:t>
            </a:r>
            <a:r>
              <a:rPr dirty="0"/>
              <a:t>, mas as </a:t>
            </a:r>
            <a:r>
              <a:rPr dirty="0" err="1"/>
              <a:t>situações</a:t>
            </a:r>
            <a:r>
              <a:rPr dirty="0"/>
              <a:t> </a:t>
            </a:r>
            <a:r>
              <a:rPr dirty="0" err="1"/>
              <a:t>em</a:t>
            </a:r>
            <a:r>
              <a:rPr dirty="0"/>
              <a:t> que </a:t>
            </a:r>
            <a:r>
              <a:rPr dirty="0" err="1"/>
              <a:t>podem</a:t>
            </a:r>
            <a:r>
              <a:rPr dirty="0"/>
              <a:t> ser </a:t>
            </a:r>
            <a:r>
              <a:rPr dirty="0" err="1"/>
              <a:t>substituídas</a:t>
            </a:r>
            <a:r>
              <a:rPr dirty="0"/>
              <a:t> </a:t>
            </a:r>
            <a:r>
              <a:rPr dirty="0" err="1"/>
              <a:t>incluem</a:t>
            </a:r>
            <a:r>
              <a:rPr dirty="0"/>
              <a:t> </a:t>
            </a:r>
            <a:r>
              <a:rPr dirty="0" err="1"/>
              <a:t>quando</a:t>
            </a:r>
            <a:r>
              <a:rPr dirty="0"/>
              <a:t> a </a:t>
            </a:r>
            <a:r>
              <a:rPr dirty="0" err="1"/>
              <a:t>pessoa</a:t>
            </a:r>
            <a:r>
              <a:rPr dirty="0"/>
              <a:t> </a:t>
            </a:r>
            <a:r>
              <a:rPr dirty="0" err="1"/>
              <a:t>solicita</a:t>
            </a:r>
            <a:r>
              <a:rPr dirty="0"/>
              <a:t> algo que </a:t>
            </a:r>
            <a:r>
              <a:rPr dirty="0" err="1"/>
              <a:t>é</a:t>
            </a:r>
            <a:r>
              <a:rPr dirty="0"/>
              <a:t> </a:t>
            </a:r>
            <a:r>
              <a:rPr dirty="0" err="1"/>
              <a:t>ilegal</a:t>
            </a:r>
            <a:r>
              <a:rPr dirty="0"/>
              <a:t> (</a:t>
            </a:r>
            <a:r>
              <a:rPr dirty="0" err="1"/>
              <a:t>por</a:t>
            </a:r>
            <a:r>
              <a:rPr dirty="0"/>
              <a:t> </a:t>
            </a:r>
            <a:r>
              <a:rPr dirty="0" err="1"/>
              <a:t>exemplo</a:t>
            </a:r>
            <a:r>
              <a:rPr dirty="0"/>
              <a:t>, </a:t>
            </a:r>
            <a:r>
              <a:rPr dirty="0" err="1"/>
              <a:t>suicídio</a:t>
            </a:r>
            <a:r>
              <a:rPr dirty="0"/>
              <a:t> </a:t>
            </a:r>
            <a:r>
              <a:rPr dirty="0" err="1"/>
              <a:t>assistido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144</a:t>
            </a:fld>
            <a:endParaRPr lang="en-CH"/>
          </a:p>
        </p:txBody>
      </p:sp>
    </p:spTree>
    <p:extLst>
      <p:ext uri="{BB962C8B-B14F-4D97-AF65-F5344CB8AC3E}">
        <p14:creationId xmlns:p14="http://schemas.microsoft.com/office/powerpoint/2010/main" val="50221611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Conteúdo</a:t>
            </a:r>
            <a:r>
              <a:rPr dirty="0"/>
              <a:t> dos </a:t>
            </a:r>
            <a:r>
              <a:rPr lang="pt-BR" dirty="0"/>
              <a:t>planejamentos</a:t>
            </a:r>
            <a:r>
              <a:rPr dirty="0"/>
              <a:t> </a:t>
            </a:r>
            <a:r>
              <a:rPr dirty="0" err="1"/>
              <a:t>antecipados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pessoas</a:t>
            </a:r>
            <a:r>
              <a:rPr dirty="0"/>
              <a:t> </a:t>
            </a:r>
            <a:r>
              <a:rPr dirty="0" err="1"/>
              <a:t>podem</a:t>
            </a:r>
            <a:r>
              <a:rPr dirty="0"/>
              <a:t> </a:t>
            </a:r>
            <a:r>
              <a:rPr dirty="0" err="1"/>
              <a:t>incluir</a:t>
            </a:r>
            <a:r>
              <a:rPr dirty="0"/>
              <a:t> </a:t>
            </a:r>
            <a:r>
              <a:rPr dirty="0" err="1"/>
              <a:t>tanta</a:t>
            </a:r>
            <a:r>
              <a:rPr dirty="0"/>
              <a:t> </a:t>
            </a:r>
            <a:r>
              <a:rPr dirty="0" err="1"/>
              <a:t>ou</a:t>
            </a:r>
            <a:r>
              <a:rPr dirty="0"/>
              <a:t> </a:t>
            </a:r>
            <a:r>
              <a:rPr dirty="0" err="1"/>
              <a:t>tão</a:t>
            </a:r>
            <a:r>
              <a:rPr dirty="0"/>
              <a:t> </a:t>
            </a:r>
            <a:r>
              <a:rPr dirty="0" err="1"/>
              <a:t>pouca</a:t>
            </a:r>
            <a:r>
              <a:rPr dirty="0"/>
              <a:t> </a:t>
            </a:r>
            <a:r>
              <a:rPr dirty="0" err="1"/>
              <a:t>informação</a:t>
            </a:r>
            <a:r>
              <a:rPr dirty="0"/>
              <a:t> </a:t>
            </a:r>
            <a:r>
              <a:rPr dirty="0" err="1"/>
              <a:t>quanto</a:t>
            </a:r>
            <a:r>
              <a:rPr dirty="0"/>
              <a:t> </a:t>
            </a:r>
            <a:r>
              <a:rPr dirty="0" err="1"/>
              <a:t>quiserem</a:t>
            </a:r>
            <a:r>
              <a:rPr dirty="0"/>
              <a:t> </a:t>
            </a:r>
            <a:r>
              <a:rPr dirty="0" err="1"/>
              <a:t>em</a:t>
            </a:r>
            <a:r>
              <a:rPr dirty="0"/>
              <a:t> </a:t>
            </a:r>
            <a:r>
              <a:rPr dirty="0" err="1"/>
              <a:t>seu</a:t>
            </a:r>
            <a:r>
              <a:rPr dirty="0"/>
              <a:t> </a:t>
            </a:r>
            <a:r>
              <a:rPr lang="pt-BR" dirty="0"/>
              <a:t>planejamento antecipado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Quanto </a:t>
            </a:r>
            <a:r>
              <a:rPr dirty="0" err="1"/>
              <a:t>mais</a:t>
            </a:r>
            <a:r>
              <a:rPr dirty="0"/>
              <a:t> </a:t>
            </a:r>
            <a:r>
              <a:rPr dirty="0" err="1"/>
              <a:t>detalhes</a:t>
            </a:r>
            <a:r>
              <a:rPr dirty="0"/>
              <a:t> as </a:t>
            </a:r>
            <a:r>
              <a:rPr dirty="0" err="1"/>
              <a:t>pessoas</a:t>
            </a:r>
            <a:r>
              <a:rPr dirty="0"/>
              <a:t> </a:t>
            </a:r>
            <a:r>
              <a:rPr dirty="0" err="1"/>
              <a:t>fornecerem</a:t>
            </a:r>
            <a:r>
              <a:rPr dirty="0"/>
              <a:t> no </a:t>
            </a:r>
            <a:r>
              <a:rPr lang="pt-BR" dirty="0"/>
              <a:t>planejamento antecipado</a:t>
            </a:r>
            <a:r>
              <a:rPr dirty="0"/>
              <a:t>, </a:t>
            </a:r>
            <a:r>
              <a:rPr dirty="0" err="1"/>
              <a:t>maior</a:t>
            </a:r>
            <a:r>
              <a:rPr dirty="0"/>
              <a:t> a </a:t>
            </a:r>
            <a:r>
              <a:rPr dirty="0" err="1"/>
              <a:t>probabilidade</a:t>
            </a:r>
            <a:r>
              <a:rPr dirty="0"/>
              <a:t> de </a:t>
            </a:r>
            <a:r>
              <a:rPr dirty="0" err="1"/>
              <a:t>ele</a:t>
            </a:r>
            <a:r>
              <a:rPr dirty="0"/>
              <a:t> ser </a:t>
            </a:r>
            <a:r>
              <a:rPr dirty="0" err="1"/>
              <a:t>implementado</a:t>
            </a:r>
            <a:r>
              <a:rPr dirty="0"/>
              <a:t> da </a:t>
            </a:r>
            <a:r>
              <a:rPr dirty="0" err="1"/>
              <a:t>maneira</a:t>
            </a:r>
            <a:r>
              <a:rPr dirty="0"/>
              <a:t> que </a:t>
            </a:r>
            <a:r>
              <a:rPr dirty="0" err="1"/>
              <a:t>elas</a:t>
            </a:r>
            <a:r>
              <a:rPr dirty="0"/>
              <a:t> </a:t>
            </a:r>
            <a:r>
              <a:rPr dirty="0" err="1"/>
              <a:t>desejam</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Pensar</a:t>
            </a:r>
            <a:r>
              <a:rPr dirty="0"/>
              <a:t> e </a:t>
            </a:r>
            <a:r>
              <a:rPr dirty="0" err="1"/>
              <a:t>elaborar</a:t>
            </a:r>
            <a:r>
              <a:rPr dirty="0"/>
              <a:t> </a:t>
            </a:r>
            <a:r>
              <a:rPr dirty="0" err="1"/>
              <a:t>cenários</a:t>
            </a:r>
            <a:r>
              <a:rPr dirty="0"/>
              <a:t> que as </a:t>
            </a:r>
            <a:r>
              <a:rPr dirty="0" err="1"/>
              <a:t>pessoas</a:t>
            </a:r>
            <a:r>
              <a:rPr dirty="0"/>
              <a:t> </a:t>
            </a:r>
            <a:r>
              <a:rPr dirty="0" err="1"/>
              <a:t>provavelmente</a:t>
            </a:r>
            <a:r>
              <a:rPr dirty="0"/>
              <a:t> </a:t>
            </a:r>
            <a:r>
              <a:rPr dirty="0" err="1"/>
              <a:t>encontrarão</a:t>
            </a:r>
            <a:r>
              <a:rPr dirty="0"/>
              <a:t> </a:t>
            </a:r>
            <a:r>
              <a:rPr dirty="0" err="1"/>
              <a:t>pode</a:t>
            </a:r>
            <a:r>
              <a:rPr dirty="0"/>
              <a:t> </a:t>
            </a:r>
            <a:r>
              <a:rPr dirty="0" err="1"/>
              <a:t>trazer</a:t>
            </a:r>
            <a:r>
              <a:rPr dirty="0"/>
              <a:t> </a:t>
            </a:r>
            <a:r>
              <a:rPr dirty="0" err="1"/>
              <a:t>clareza</a:t>
            </a:r>
            <a:r>
              <a:rPr dirty="0"/>
              <a:t> à </a:t>
            </a:r>
            <a:r>
              <a:rPr dirty="0" err="1"/>
              <a:t>tomada</a:t>
            </a:r>
            <a:r>
              <a:rPr dirty="0"/>
              <a:t> de </a:t>
            </a:r>
            <a:r>
              <a:rPr dirty="0" err="1"/>
              <a:t>decisão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145</a:t>
            </a:fld>
            <a:endParaRPr lang="en-CH"/>
          </a:p>
        </p:txBody>
      </p:sp>
    </p:spTree>
    <p:extLst>
      <p:ext uri="{BB962C8B-B14F-4D97-AF65-F5344CB8AC3E}">
        <p14:creationId xmlns:p14="http://schemas.microsoft.com/office/powerpoint/2010/main" val="347221929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Pessoas</a:t>
            </a:r>
            <a:r>
              <a:rPr dirty="0"/>
              <a:t> </a:t>
            </a:r>
            <a:r>
              <a:rPr dirty="0" err="1"/>
              <a:t>Nomeadas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Por </a:t>
            </a:r>
            <a:r>
              <a:rPr dirty="0" err="1"/>
              <a:t>muitas</a:t>
            </a:r>
            <a:r>
              <a:rPr dirty="0"/>
              <a:t> </a:t>
            </a:r>
            <a:r>
              <a:rPr dirty="0" err="1"/>
              <a:t>razões</a:t>
            </a:r>
            <a:r>
              <a:rPr lang="pt-BR" dirty="0"/>
              <a:t> diferentes</a:t>
            </a:r>
            <a:r>
              <a:rPr dirty="0"/>
              <a:t>, </a:t>
            </a:r>
            <a:r>
              <a:rPr dirty="0" err="1"/>
              <a:t>algumas</a:t>
            </a:r>
            <a:r>
              <a:rPr dirty="0"/>
              <a:t> </a:t>
            </a:r>
            <a:r>
              <a:rPr dirty="0" err="1"/>
              <a:t>pessoas</a:t>
            </a:r>
            <a:r>
              <a:rPr dirty="0"/>
              <a:t> </a:t>
            </a:r>
            <a:r>
              <a:rPr dirty="0" err="1"/>
              <a:t>podem</a:t>
            </a:r>
            <a:r>
              <a:rPr dirty="0"/>
              <a:t> </a:t>
            </a:r>
            <a:r>
              <a:rPr dirty="0" err="1"/>
              <a:t>não</a:t>
            </a:r>
            <a:r>
              <a:rPr dirty="0"/>
              <a:t> </a:t>
            </a:r>
            <a:r>
              <a:rPr dirty="0" err="1"/>
              <a:t>querer</a:t>
            </a:r>
            <a:r>
              <a:rPr dirty="0"/>
              <a:t> </a:t>
            </a:r>
            <a:r>
              <a:rPr dirty="0" err="1"/>
              <a:t>escrever</a:t>
            </a:r>
            <a:r>
              <a:rPr dirty="0"/>
              <a:t> um </a:t>
            </a:r>
            <a:r>
              <a:rPr lang="pt-BR" dirty="0"/>
              <a:t>planejamento antecipado</a:t>
            </a:r>
            <a:r>
              <a:rPr dirty="0"/>
              <a:t>.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Por </a:t>
            </a:r>
            <a:r>
              <a:rPr dirty="0" err="1"/>
              <a:t>exemplo</a:t>
            </a:r>
            <a:r>
              <a:rPr dirty="0"/>
              <a:t>, </a:t>
            </a:r>
            <a:r>
              <a:rPr dirty="0" err="1"/>
              <a:t>eles</a:t>
            </a:r>
            <a:r>
              <a:rPr dirty="0"/>
              <a:t> </a:t>
            </a:r>
            <a:r>
              <a:rPr dirty="0" err="1"/>
              <a:t>podem</a:t>
            </a:r>
            <a:r>
              <a:rPr dirty="0"/>
              <a:t> </a:t>
            </a:r>
            <a:r>
              <a:rPr dirty="0" err="1"/>
              <a:t>estar</a:t>
            </a:r>
            <a:r>
              <a:rPr dirty="0"/>
              <a:t> </a:t>
            </a:r>
            <a:r>
              <a:rPr dirty="0" err="1"/>
              <a:t>confiantes</a:t>
            </a:r>
            <a:r>
              <a:rPr dirty="0"/>
              <a:t> de que, se </a:t>
            </a:r>
            <a:r>
              <a:rPr dirty="0" err="1"/>
              <a:t>não</a:t>
            </a:r>
            <a:r>
              <a:rPr dirty="0"/>
              <a:t> </a:t>
            </a:r>
            <a:r>
              <a:rPr dirty="0" err="1"/>
              <a:t>conseguirem</a:t>
            </a:r>
            <a:r>
              <a:rPr dirty="0"/>
              <a:t> </a:t>
            </a:r>
            <a:r>
              <a:rPr dirty="0" err="1"/>
              <a:t>comunicar</a:t>
            </a:r>
            <a:r>
              <a:rPr dirty="0"/>
              <a:t> </a:t>
            </a:r>
            <a:r>
              <a:rPr dirty="0" err="1"/>
              <a:t>suas</a:t>
            </a:r>
            <a:r>
              <a:rPr dirty="0"/>
              <a:t> </a:t>
            </a:r>
            <a:r>
              <a:rPr dirty="0" err="1"/>
              <a:t>decisões</a:t>
            </a:r>
            <a:r>
              <a:rPr dirty="0"/>
              <a:t> no </a:t>
            </a:r>
            <a:r>
              <a:rPr dirty="0" err="1"/>
              <a:t>futuro</a:t>
            </a:r>
            <a:r>
              <a:rPr dirty="0"/>
              <a:t>, </a:t>
            </a:r>
            <a:r>
              <a:rPr dirty="0" err="1"/>
              <a:t>seu</a:t>
            </a:r>
            <a:r>
              <a:rPr dirty="0"/>
              <a:t> </a:t>
            </a:r>
            <a:r>
              <a:rPr dirty="0" err="1"/>
              <a:t>parceiro</a:t>
            </a:r>
            <a:r>
              <a:rPr dirty="0"/>
              <a:t>, </a:t>
            </a:r>
            <a:r>
              <a:rPr dirty="0" err="1"/>
              <a:t>familiares</a:t>
            </a:r>
            <a:r>
              <a:rPr dirty="0"/>
              <a:t> e/</a:t>
            </a:r>
            <a:r>
              <a:rPr dirty="0" err="1"/>
              <a:t>ou</a:t>
            </a:r>
            <a:r>
              <a:rPr dirty="0"/>
              <a:t> amigos </a:t>
            </a:r>
            <a:r>
              <a:rPr dirty="0" err="1"/>
              <a:t>tomarão</a:t>
            </a:r>
            <a:r>
              <a:rPr dirty="0"/>
              <a:t> </a:t>
            </a:r>
            <a:r>
              <a:rPr dirty="0" err="1"/>
              <a:t>uma</a:t>
            </a:r>
            <a:r>
              <a:rPr dirty="0"/>
              <a:t> </a:t>
            </a:r>
            <a:r>
              <a:rPr dirty="0" err="1"/>
              <a:t>decisão</a:t>
            </a:r>
            <a:r>
              <a:rPr dirty="0"/>
              <a:t> </a:t>
            </a:r>
            <a:r>
              <a:rPr dirty="0" err="1"/>
              <a:t>baseada</a:t>
            </a:r>
            <a:r>
              <a:rPr dirty="0"/>
              <a:t> </a:t>
            </a:r>
            <a:r>
              <a:rPr dirty="0" err="1"/>
              <a:t>em</a:t>
            </a:r>
            <a:r>
              <a:rPr dirty="0"/>
              <a:t> </a:t>
            </a:r>
            <a:r>
              <a:rPr dirty="0" err="1"/>
              <a:t>sua</a:t>
            </a:r>
            <a:r>
              <a:rPr dirty="0"/>
              <a:t> </a:t>
            </a:r>
            <a:r>
              <a:rPr dirty="0" err="1"/>
              <a:t>vontade</a:t>
            </a:r>
            <a:r>
              <a:rPr dirty="0"/>
              <a:t> e </a:t>
            </a:r>
            <a:r>
              <a:rPr dirty="0" err="1"/>
              <a:t>preferências</a:t>
            </a:r>
            <a:r>
              <a:rPr dirty="0"/>
              <a:t> e que </a:t>
            </a:r>
            <a:r>
              <a:rPr dirty="0" err="1"/>
              <a:t>reflita</a:t>
            </a:r>
            <a:r>
              <a:rPr dirty="0"/>
              <a:t> </a:t>
            </a:r>
            <a:r>
              <a:rPr dirty="0" err="1"/>
              <a:t>suas</a:t>
            </a:r>
            <a:r>
              <a:rPr dirty="0"/>
              <a:t> </a:t>
            </a:r>
            <a:r>
              <a:rPr dirty="0" err="1"/>
              <a:t>crenças</a:t>
            </a:r>
            <a:r>
              <a:rPr dirty="0"/>
              <a:t> e </a:t>
            </a:r>
            <a:r>
              <a:rPr dirty="0" err="1"/>
              <a:t>valores</a:t>
            </a:r>
            <a:r>
              <a:rPr dirty="0"/>
              <a:t> </a:t>
            </a:r>
            <a:r>
              <a:rPr dirty="0" err="1"/>
              <a:t>na</a:t>
            </a:r>
            <a:r>
              <a:rPr dirty="0"/>
              <a:t> </a:t>
            </a:r>
            <a:r>
              <a:rPr dirty="0" err="1"/>
              <a:t>vida</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Mesmo</a:t>
            </a:r>
            <a:r>
              <a:rPr dirty="0"/>
              <a:t> nesses </a:t>
            </a:r>
            <a:r>
              <a:rPr dirty="0" err="1"/>
              <a:t>casos</a:t>
            </a:r>
            <a:r>
              <a:rPr dirty="0"/>
              <a:t>, um </a:t>
            </a:r>
            <a:r>
              <a:rPr lang="pt-BR" dirty="0"/>
              <a:t>planejamento antecipado</a:t>
            </a:r>
            <a:r>
              <a:rPr dirty="0"/>
              <a:t> </a:t>
            </a:r>
            <a:r>
              <a:rPr dirty="0" err="1"/>
              <a:t>ainda</a:t>
            </a:r>
            <a:r>
              <a:rPr dirty="0"/>
              <a:t> </a:t>
            </a:r>
            <a:r>
              <a:rPr dirty="0" err="1"/>
              <a:t>pode</a:t>
            </a:r>
            <a:r>
              <a:rPr dirty="0"/>
              <a:t> ser </a:t>
            </a:r>
            <a:r>
              <a:rPr dirty="0" err="1"/>
              <a:t>útil</a:t>
            </a:r>
            <a:r>
              <a:rPr dirty="0"/>
              <a:t> para </a:t>
            </a:r>
            <a:r>
              <a:rPr dirty="0" err="1"/>
              <a:t>indicar</a:t>
            </a:r>
            <a:r>
              <a:rPr dirty="0"/>
              <a:t> </a:t>
            </a:r>
            <a:r>
              <a:rPr dirty="0" err="1"/>
              <a:t>quem</a:t>
            </a:r>
            <a:r>
              <a:rPr dirty="0"/>
              <a:t> </a:t>
            </a:r>
            <a:r>
              <a:rPr dirty="0" err="1"/>
              <a:t>deve</a:t>
            </a:r>
            <a:r>
              <a:rPr dirty="0"/>
              <a:t> ser </a:t>
            </a:r>
            <a:r>
              <a:rPr dirty="0" err="1"/>
              <a:t>consultado</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pessoa</a:t>
            </a:r>
            <a:r>
              <a:rPr dirty="0"/>
              <a:t> </a:t>
            </a:r>
            <a:r>
              <a:rPr dirty="0" err="1"/>
              <a:t>pode</a:t>
            </a:r>
            <a:r>
              <a:rPr dirty="0"/>
              <a:t> </a:t>
            </a:r>
            <a:r>
              <a:rPr dirty="0" err="1"/>
              <a:t>nomear</a:t>
            </a:r>
            <a:r>
              <a:rPr dirty="0"/>
              <a:t> </a:t>
            </a:r>
            <a:r>
              <a:rPr dirty="0" err="1"/>
              <a:t>uma</a:t>
            </a:r>
            <a:r>
              <a:rPr dirty="0"/>
              <a:t> </a:t>
            </a:r>
            <a:r>
              <a:rPr dirty="0" err="1"/>
              <a:t>pessoa</a:t>
            </a:r>
            <a:r>
              <a:rPr dirty="0"/>
              <a:t> </a:t>
            </a:r>
            <a:r>
              <a:rPr dirty="0" err="1"/>
              <a:t>ou</a:t>
            </a:r>
            <a:r>
              <a:rPr dirty="0"/>
              <a:t> um </a:t>
            </a:r>
            <a:r>
              <a:rPr dirty="0" err="1"/>
              <a:t>grupo</a:t>
            </a:r>
            <a:r>
              <a:rPr dirty="0"/>
              <a:t> de </a:t>
            </a:r>
            <a:r>
              <a:rPr dirty="0" err="1"/>
              <a:t>pessoas</a:t>
            </a:r>
            <a:r>
              <a:rPr dirty="0"/>
              <a:t> que </a:t>
            </a:r>
            <a:r>
              <a:rPr dirty="0" err="1"/>
              <a:t>discutiriam</a:t>
            </a:r>
            <a:r>
              <a:rPr dirty="0"/>
              <a:t> a </a:t>
            </a:r>
            <a:r>
              <a:rPr dirty="0" err="1"/>
              <a:t>fim</a:t>
            </a:r>
            <a:r>
              <a:rPr dirty="0"/>
              <a:t> de </a:t>
            </a:r>
            <a:r>
              <a:rPr dirty="0" err="1"/>
              <a:t>estabelecer</a:t>
            </a:r>
            <a:r>
              <a:rPr dirty="0"/>
              <a:t> qual </a:t>
            </a:r>
            <a:r>
              <a:rPr dirty="0" err="1"/>
              <a:t>é</a:t>
            </a:r>
            <a:r>
              <a:rPr dirty="0"/>
              <a:t> a </a:t>
            </a:r>
            <a:r>
              <a:rPr dirty="0" err="1"/>
              <a:t>melhor</a:t>
            </a:r>
            <a:r>
              <a:rPr dirty="0"/>
              <a:t> </a:t>
            </a:r>
            <a:r>
              <a:rPr dirty="0" err="1"/>
              <a:t>interpretação</a:t>
            </a:r>
            <a:r>
              <a:rPr dirty="0"/>
              <a:t> da </a:t>
            </a:r>
            <a:r>
              <a:rPr dirty="0" err="1"/>
              <a:t>vontade</a:t>
            </a:r>
            <a:r>
              <a:rPr dirty="0"/>
              <a:t> e </a:t>
            </a:r>
            <a:r>
              <a:rPr dirty="0" err="1"/>
              <a:t>preferências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146</a:t>
            </a:fld>
            <a:endParaRPr lang="en-CH"/>
          </a:p>
        </p:txBody>
      </p:sp>
    </p:spTree>
    <p:extLst>
      <p:ext uri="{BB962C8B-B14F-4D97-AF65-F5344CB8AC3E}">
        <p14:creationId xmlns:p14="http://schemas.microsoft.com/office/powerpoint/2010/main" val="349981420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2522510"/>
          </a:xfrm>
          <a:solidFill>
            <a:schemeClr val="accent5">
              <a:lumMod val="20000"/>
              <a:lumOff val="80000"/>
            </a:schemeClr>
          </a:solidFill>
        </p:spPr>
        <p:txBody>
          <a:bodyPr/>
          <a:lstStyle/>
          <a:p>
            <a:r>
              <a:rPr b="1" dirty="0" err="1"/>
              <a:t>Exemplo</a:t>
            </a:r>
            <a:r>
              <a:rPr b="1" dirty="0"/>
              <a:t>:</a:t>
            </a:r>
            <a:r>
              <a:rPr dirty="0"/>
              <a:t> </a:t>
            </a:r>
            <a:r>
              <a:rPr lang="pt-BR" sz="1200" kern="1200" dirty="0">
                <a:solidFill>
                  <a:schemeClr val="tx1"/>
                </a:solidFill>
                <a:effectLst/>
                <a:latin typeface="+mn-lt"/>
                <a:ea typeface="+mn-ea"/>
                <a:cs typeface="+mn-cs"/>
              </a:rPr>
              <a:t>Quando é preciso tomar uma decisão na família de Yasmin, geralmente as pessoas se reúnem para discutir e encontrar uma solução em que todos concordem. Yasmin não acha que pode antecipar todas as decisões a serem tomadas se ela se tornar incapaz de comunicar suas escolhas no futuro. Na área da saúde, ela também acha que a ciência e a medicina estão em constante evolução e novos tratamentos podem surgir. Portanto, ela escreve uma diretiva antecipada afirmando que, se um dia ela se tornar incapaz de comunicar suas decisões de saúde, ela deseja que seu marido, pais, irmãos e irmãs se reúnam e cheguem a uma decisão com base no que eles acham que ela gostaria nessas circunstâncias.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147</a:t>
            </a:fld>
            <a:endParaRPr lang="en-CH"/>
          </a:p>
        </p:txBody>
      </p:sp>
    </p:spTree>
    <p:extLst>
      <p:ext uri="{BB962C8B-B14F-4D97-AF65-F5344CB8AC3E}">
        <p14:creationId xmlns:p14="http://schemas.microsoft.com/office/powerpoint/2010/main" val="273274239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Diretiva para cuidados, tratamento e suporte para necessidades relacionadas à saúde </a:t>
            </a: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relação</a:t>
            </a:r>
            <a:r>
              <a:rPr dirty="0"/>
              <a:t> </a:t>
            </a:r>
            <a:r>
              <a:rPr dirty="0" err="1"/>
              <a:t>às</a:t>
            </a:r>
            <a:r>
              <a:rPr dirty="0"/>
              <a:t> </a:t>
            </a:r>
            <a:r>
              <a:rPr dirty="0" err="1"/>
              <a:t>necessidades</a:t>
            </a:r>
            <a:r>
              <a:rPr dirty="0"/>
              <a:t> de </a:t>
            </a:r>
            <a:r>
              <a:rPr dirty="0" err="1"/>
              <a:t>saúde</a:t>
            </a:r>
            <a:r>
              <a:rPr dirty="0"/>
              <a:t> e </a:t>
            </a:r>
            <a:r>
              <a:rPr dirty="0" err="1"/>
              <a:t>relacionadas</a:t>
            </a:r>
            <a:r>
              <a:rPr dirty="0"/>
              <a:t> à </a:t>
            </a:r>
            <a:r>
              <a:rPr dirty="0" err="1"/>
              <a:t>saúde</a:t>
            </a:r>
            <a:r>
              <a:rPr dirty="0"/>
              <a:t> mental, as </a:t>
            </a:r>
            <a:r>
              <a:rPr dirty="0" err="1"/>
              <a:t>pessoas</a:t>
            </a:r>
            <a:r>
              <a:rPr dirty="0"/>
              <a:t> </a:t>
            </a:r>
            <a:r>
              <a:rPr dirty="0" err="1"/>
              <a:t>podem</a:t>
            </a:r>
            <a:r>
              <a:rPr dirty="0"/>
              <a:t> </a:t>
            </a:r>
            <a:r>
              <a:rPr dirty="0" err="1"/>
              <a:t>especificar</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tabLst>
                <a:tab pos="2165350" algn="l"/>
              </a:tabL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Arial" panose="020B0604020202020204" pitchFamily="34" charset="0"/>
            </a:endParaRPr>
          </a:p>
          <a:p>
            <a:pPr marL="8572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opções</a:t>
            </a:r>
            <a:r>
              <a:rPr dirty="0"/>
              <a:t> de </a:t>
            </a:r>
            <a:r>
              <a:rPr dirty="0" err="1"/>
              <a:t>tratamento</a:t>
            </a:r>
            <a:r>
              <a:rPr dirty="0"/>
              <a:t>, </a:t>
            </a:r>
            <a:r>
              <a:rPr dirty="0" err="1"/>
              <a:t>cuidados</a:t>
            </a:r>
            <a:r>
              <a:rPr dirty="0"/>
              <a:t> e </a:t>
            </a:r>
            <a:r>
              <a:rPr dirty="0" err="1"/>
              <a:t>apoio</a:t>
            </a:r>
            <a:r>
              <a:rPr dirty="0"/>
              <a:t> </a:t>
            </a:r>
            <a:r>
              <a:rPr dirty="0" err="1"/>
              <a:t>eles</a:t>
            </a:r>
            <a:r>
              <a:rPr dirty="0"/>
              <a:t> </a:t>
            </a:r>
            <a:r>
              <a:rPr dirty="0" err="1"/>
              <a:t>desejam</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572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opções</a:t>
            </a:r>
            <a:r>
              <a:rPr dirty="0"/>
              <a:t> de </a:t>
            </a:r>
            <a:r>
              <a:rPr dirty="0" err="1"/>
              <a:t>tratamento</a:t>
            </a:r>
            <a:r>
              <a:rPr dirty="0"/>
              <a:t>, </a:t>
            </a:r>
            <a:r>
              <a:rPr dirty="0" err="1"/>
              <a:t>cuidados</a:t>
            </a:r>
            <a:r>
              <a:rPr dirty="0"/>
              <a:t> e </a:t>
            </a:r>
            <a:r>
              <a:rPr dirty="0" err="1"/>
              <a:t>apoio</a:t>
            </a:r>
            <a:r>
              <a:rPr dirty="0"/>
              <a:t> </a:t>
            </a:r>
            <a:r>
              <a:rPr dirty="0" err="1"/>
              <a:t>eles</a:t>
            </a:r>
            <a:r>
              <a:rPr dirty="0"/>
              <a:t> </a:t>
            </a:r>
            <a:r>
              <a:rPr dirty="0" err="1"/>
              <a:t>não</a:t>
            </a:r>
            <a:r>
              <a:rPr dirty="0"/>
              <a:t> </a:t>
            </a:r>
            <a:r>
              <a:rPr dirty="0" err="1"/>
              <a:t>desejam</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148</a:t>
            </a:fld>
            <a:endParaRPr lang="en-CH"/>
          </a:p>
        </p:txBody>
      </p:sp>
    </p:spTree>
    <p:extLst>
      <p:ext uri="{BB962C8B-B14F-4D97-AF65-F5344CB8AC3E}">
        <p14:creationId xmlns:p14="http://schemas.microsoft.com/office/powerpoint/2010/main" val="120184829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 A </a:t>
            </a:r>
            <a:r>
              <a:rPr dirty="0" err="1"/>
              <a:t>recusa</a:t>
            </a:r>
            <a:r>
              <a:rPr dirty="0"/>
              <a:t> </a:t>
            </a:r>
            <a:r>
              <a:rPr dirty="0" err="1"/>
              <a:t>antecipada</a:t>
            </a:r>
            <a:r>
              <a:rPr dirty="0"/>
              <a:t> de </a:t>
            </a:r>
            <a:r>
              <a:rPr dirty="0" err="1"/>
              <a:t>uma</a:t>
            </a:r>
            <a:r>
              <a:rPr dirty="0"/>
              <a:t> </a:t>
            </a:r>
            <a:r>
              <a:rPr dirty="0" err="1"/>
              <a:t>opção</a:t>
            </a:r>
            <a:r>
              <a:rPr dirty="0"/>
              <a:t> de </a:t>
            </a:r>
            <a:r>
              <a:rPr dirty="0" err="1"/>
              <a:t>apoio</a:t>
            </a:r>
            <a:r>
              <a:rPr dirty="0"/>
              <a:t>, </a:t>
            </a:r>
            <a:r>
              <a:rPr dirty="0" err="1"/>
              <a:t>cuidado</a:t>
            </a:r>
            <a:r>
              <a:rPr dirty="0"/>
              <a:t> </a:t>
            </a:r>
            <a:r>
              <a:rPr dirty="0" err="1"/>
              <a:t>ou</a:t>
            </a:r>
            <a:r>
              <a:rPr dirty="0"/>
              <a:t> </a:t>
            </a:r>
            <a:r>
              <a:rPr dirty="0" err="1"/>
              <a:t>tratamento</a:t>
            </a:r>
            <a:r>
              <a:rPr dirty="0"/>
              <a:t> </a:t>
            </a:r>
            <a:r>
              <a:rPr dirty="0" err="1"/>
              <a:t>é</a:t>
            </a:r>
            <a:r>
              <a:rPr dirty="0"/>
              <a:t> </a:t>
            </a:r>
            <a:r>
              <a:rPr dirty="0" err="1"/>
              <a:t>diferente</a:t>
            </a:r>
            <a:r>
              <a:rPr dirty="0"/>
              <a:t> do </a:t>
            </a:r>
            <a:r>
              <a:rPr dirty="0" err="1"/>
              <a:t>consentimento</a:t>
            </a:r>
            <a:r>
              <a:rPr dirty="0"/>
              <a:t> </a:t>
            </a:r>
            <a:r>
              <a:rPr dirty="0" err="1"/>
              <a:t>antecipado</a:t>
            </a:r>
            <a:r>
              <a:rPr dirty="0"/>
              <a:t> para um </a:t>
            </a:r>
            <a:r>
              <a:rPr dirty="0" err="1"/>
              <a:t>apoio</a:t>
            </a:r>
            <a:r>
              <a:rPr dirty="0"/>
              <a:t>, </a:t>
            </a:r>
            <a:r>
              <a:rPr dirty="0" err="1"/>
              <a:t>cuidado</a:t>
            </a:r>
            <a:r>
              <a:rPr dirty="0"/>
              <a:t> </a:t>
            </a:r>
            <a:r>
              <a:rPr dirty="0" err="1"/>
              <a:t>ou</a:t>
            </a:r>
            <a:r>
              <a:rPr dirty="0"/>
              <a:t> </a:t>
            </a:r>
            <a:r>
              <a:rPr dirty="0" err="1"/>
              <a:t>tratamento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60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 A </a:t>
            </a:r>
            <a:r>
              <a:rPr dirty="0" err="1"/>
              <a:t>recusa</a:t>
            </a:r>
            <a:r>
              <a:rPr dirty="0"/>
              <a:t> </a:t>
            </a:r>
            <a:r>
              <a:rPr dirty="0" err="1"/>
              <a:t>antecipada</a:t>
            </a:r>
            <a:r>
              <a:rPr dirty="0"/>
              <a:t> </a:t>
            </a:r>
            <a:r>
              <a:rPr dirty="0" err="1"/>
              <a:t>garante</a:t>
            </a:r>
            <a:r>
              <a:rPr dirty="0"/>
              <a:t> que </a:t>
            </a:r>
            <a:r>
              <a:rPr dirty="0" err="1"/>
              <a:t>uma</a:t>
            </a:r>
            <a:r>
              <a:rPr dirty="0"/>
              <a:t> </a:t>
            </a:r>
            <a:r>
              <a:rPr dirty="0" err="1"/>
              <a:t>pessoa</a:t>
            </a:r>
            <a:r>
              <a:rPr dirty="0"/>
              <a:t> </a:t>
            </a:r>
            <a:r>
              <a:rPr dirty="0" err="1"/>
              <a:t>não</a:t>
            </a:r>
            <a:r>
              <a:rPr dirty="0"/>
              <a:t> </a:t>
            </a:r>
            <a:r>
              <a:rPr dirty="0" err="1"/>
              <a:t>receberá</a:t>
            </a:r>
            <a:r>
              <a:rPr dirty="0"/>
              <a:t> </a:t>
            </a:r>
            <a:r>
              <a:rPr dirty="0" err="1"/>
              <a:t>essa</a:t>
            </a:r>
            <a:r>
              <a:rPr dirty="0"/>
              <a:t> forma </a:t>
            </a:r>
            <a:r>
              <a:rPr dirty="0" err="1"/>
              <a:t>específica</a:t>
            </a:r>
            <a:r>
              <a:rPr dirty="0"/>
              <a:t> de </a:t>
            </a:r>
            <a:r>
              <a:rPr dirty="0" err="1"/>
              <a:t>apoio</a:t>
            </a:r>
            <a:r>
              <a:rPr dirty="0"/>
              <a:t>, </a:t>
            </a:r>
            <a:r>
              <a:rPr dirty="0" err="1"/>
              <a:t>cuidado</a:t>
            </a:r>
            <a:r>
              <a:rPr dirty="0"/>
              <a:t> </a:t>
            </a:r>
            <a:r>
              <a:rPr dirty="0" err="1"/>
              <a:t>ou</a:t>
            </a:r>
            <a:r>
              <a:rPr dirty="0"/>
              <a:t> </a:t>
            </a:r>
            <a:r>
              <a:rPr dirty="0" err="1"/>
              <a:t>tratamento</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100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No </a:t>
            </a:r>
            <a:r>
              <a:rPr dirty="0" err="1"/>
              <a:t>entanto</a:t>
            </a:r>
            <a:r>
              <a:rPr dirty="0"/>
              <a:t>, o </a:t>
            </a:r>
            <a:r>
              <a:rPr dirty="0" err="1"/>
              <a:t>consentimento</a:t>
            </a:r>
            <a:r>
              <a:rPr dirty="0"/>
              <a:t> </a:t>
            </a:r>
            <a:r>
              <a:rPr dirty="0" err="1"/>
              <a:t>prévio</a:t>
            </a:r>
            <a:r>
              <a:rPr dirty="0"/>
              <a:t> </a:t>
            </a:r>
            <a:r>
              <a:rPr dirty="0" err="1"/>
              <a:t>não</a:t>
            </a:r>
            <a:r>
              <a:rPr dirty="0"/>
              <a:t> </a:t>
            </a:r>
            <a:r>
              <a:rPr dirty="0" err="1"/>
              <a:t>garante</a:t>
            </a:r>
            <a:r>
              <a:rPr dirty="0"/>
              <a:t> que a </a:t>
            </a:r>
            <a:r>
              <a:rPr dirty="0" err="1"/>
              <a:t>pessoa</a:t>
            </a:r>
            <a:r>
              <a:rPr dirty="0"/>
              <a:t> </a:t>
            </a:r>
            <a:r>
              <a:rPr dirty="0" err="1"/>
              <a:t>receberá</a:t>
            </a:r>
            <a:r>
              <a:rPr dirty="0"/>
              <a:t> </a:t>
            </a:r>
            <a:r>
              <a:rPr dirty="0" err="1"/>
              <a:t>essa</a:t>
            </a:r>
            <a:r>
              <a:rPr dirty="0"/>
              <a:t> forma de </a:t>
            </a:r>
            <a:r>
              <a:rPr dirty="0" err="1"/>
              <a:t>tratamento</a:t>
            </a:r>
            <a:r>
              <a:rPr dirty="0"/>
              <a:t>. As </a:t>
            </a:r>
            <a:r>
              <a:rPr dirty="0" err="1"/>
              <a:t>razões</a:t>
            </a:r>
            <a:r>
              <a:rPr dirty="0"/>
              <a:t> </a:t>
            </a:r>
            <a:r>
              <a:rPr dirty="0" err="1"/>
              <a:t>pelas</a:t>
            </a:r>
            <a:r>
              <a:rPr dirty="0"/>
              <a:t> quais a </a:t>
            </a:r>
            <a:r>
              <a:rPr dirty="0" err="1"/>
              <a:t>pessoa</a:t>
            </a:r>
            <a:r>
              <a:rPr dirty="0"/>
              <a:t> </a:t>
            </a:r>
            <a:r>
              <a:rPr dirty="0" err="1"/>
              <a:t>pode</a:t>
            </a:r>
            <a:r>
              <a:rPr dirty="0"/>
              <a:t> </a:t>
            </a:r>
            <a:r>
              <a:rPr dirty="0" err="1"/>
              <a:t>não</a:t>
            </a:r>
            <a:r>
              <a:rPr dirty="0"/>
              <a:t> </a:t>
            </a:r>
            <a:r>
              <a:rPr dirty="0" err="1"/>
              <a:t>receber</a:t>
            </a:r>
            <a:r>
              <a:rPr dirty="0"/>
              <a:t> </a:t>
            </a:r>
            <a:r>
              <a:rPr dirty="0" err="1"/>
              <a:t>essa</a:t>
            </a:r>
            <a:r>
              <a:rPr dirty="0"/>
              <a:t> </a:t>
            </a:r>
            <a:r>
              <a:rPr dirty="0" err="1"/>
              <a:t>opção</a:t>
            </a:r>
            <a:r>
              <a:rPr dirty="0"/>
              <a:t> de </a:t>
            </a:r>
            <a:r>
              <a:rPr dirty="0" err="1"/>
              <a:t>apoio</a:t>
            </a:r>
            <a:r>
              <a:rPr dirty="0"/>
              <a:t>, </a:t>
            </a:r>
            <a:r>
              <a:rPr dirty="0" err="1"/>
              <a:t>cuidado</a:t>
            </a:r>
            <a:r>
              <a:rPr dirty="0"/>
              <a:t> </a:t>
            </a:r>
            <a:r>
              <a:rPr dirty="0" err="1"/>
              <a:t>ou</a:t>
            </a:r>
            <a:r>
              <a:rPr dirty="0"/>
              <a:t> </a:t>
            </a:r>
            <a:r>
              <a:rPr dirty="0" err="1"/>
              <a:t>tratamento</a:t>
            </a:r>
            <a:r>
              <a:rPr dirty="0"/>
              <a:t> </a:t>
            </a:r>
            <a:r>
              <a:rPr dirty="0" err="1"/>
              <a:t>podem</a:t>
            </a:r>
            <a:r>
              <a:rPr dirty="0"/>
              <a:t> </a:t>
            </a:r>
            <a:r>
              <a:rPr dirty="0" err="1"/>
              <a:t>incluir</a:t>
            </a:r>
            <a:r>
              <a:rPr dirty="0"/>
              <a:t>, </a:t>
            </a:r>
            <a:r>
              <a:rPr dirty="0" err="1"/>
              <a:t>por</a:t>
            </a:r>
            <a:r>
              <a:rPr dirty="0"/>
              <a:t> </a:t>
            </a:r>
            <a:r>
              <a:rPr dirty="0" err="1"/>
              <a:t>exemplo</a:t>
            </a:r>
            <a:r>
              <a:rPr dirty="0"/>
              <a:t>, que o </a:t>
            </a:r>
            <a:r>
              <a:rPr dirty="0" err="1"/>
              <a:t>serviço</a:t>
            </a:r>
            <a:r>
              <a:rPr dirty="0"/>
              <a:t> </a:t>
            </a:r>
            <a:r>
              <a:rPr dirty="0" err="1"/>
              <a:t>não</a:t>
            </a:r>
            <a:r>
              <a:rPr dirty="0"/>
              <a:t> </a:t>
            </a:r>
            <a:r>
              <a:rPr dirty="0" err="1"/>
              <a:t>oferece</a:t>
            </a:r>
            <a:r>
              <a:rPr dirty="0"/>
              <a:t> </a:t>
            </a:r>
            <a:r>
              <a:rPr dirty="0" err="1"/>
              <a:t>essa</a:t>
            </a:r>
            <a:r>
              <a:rPr dirty="0"/>
              <a:t> </a:t>
            </a:r>
            <a:r>
              <a:rPr dirty="0" err="1"/>
              <a:t>opção</a:t>
            </a:r>
            <a:r>
              <a:rPr dirty="0"/>
              <a:t> </a:t>
            </a:r>
            <a:r>
              <a:rPr dirty="0" err="1"/>
              <a:t>ou</a:t>
            </a:r>
            <a:r>
              <a:rPr dirty="0"/>
              <a:t> que </a:t>
            </a:r>
            <a:r>
              <a:rPr dirty="0" err="1"/>
              <a:t>os</a:t>
            </a:r>
            <a:r>
              <a:rPr dirty="0"/>
              <a:t> </a:t>
            </a:r>
            <a:r>
              <a:rPr dirty="0" err="1"/>
              <a:t>recursos</a:t>
            </a:r>
            <a:r>
              <a:rPr dirty="0"/>
              <a:t> </a:t>
            </a:r>
            <a:r>
              <a:rPr dirty="0" err="1"/>
              <a:t>não</a:t>
            </a:r>
            <a:r>
              <a:rPr dirty="0"/>
              <a:t> </a:t>
            </a:r>
            <a:r>
              <a:rPr dirty="0" err="1"/>
              <a:t>permitem</a:t>
            </a:r>
            <a:r>
              <a:rPr dirty="0"/>
              <a:t> </a:t>
            </a:r>
            <a:r>
              <a:rPr dirty="0" err="1"/>
              <a:t>esse</a:t>
            </a:r>
            <a:r>
              <a:rPr dirty="0"/>
              <a:t> </a:t>
            </a:r>
            <a:r>
              <a:rPr dirty="0" err="1"/>
              <a:t>tipo</a:t>
            </a:r>
            <a:r>
              <a:rPr dirty="0"/>
              <a:t> de </a:t>
            </a:r>
            <a:r>
              <a:rPr dirty="0" err="1"/>
              <a:t>tratamento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a:t>
            </a:r>
            <a:r>
              <a:rPr dirty="0" err="1"/>
              <a:t>notar</a:t>
            </a:r>
            <a:r>
              <a:rPr dirty="0"/>
              <a:t> que as </a:t>
            </a:r>
            <a:r>
              <a:rPr dirty="0" err="1"/>
              <a:t>pessoas</a:t>
            </a:r>
            <a:r>
              <a:rPr dirty="0"/>
              <a:t> </a:t>
            </a:r>
            <a:r>
              <a:rPr dirty="0" err="1"/>
              <a:t>podem</a:t>
            </a:r>
            <a:r>
              <a:rPr dirty="0"/>
              <a:t> </a:t>
            </a:r>
            <a:r>
              <a:rPr dirty="0" err="1"/>
              <a:t>querer</a:t>
            </a:r>
            <a:r>
              <a:rPr dirty="0"/>
              <a:t> </a:t>
            </a:r>
            <a:r>
              <a:rPr dirty="0" err="1"/>
              <a:t>desenvolver</a:t>
            </a:r>
            <a:r>
              <a:rPr dirty="0"/>
              <a:t> e </a:t>
            </a:r>
            <a:r>
              <a:rPr dirty="0" err="1"/>
              <a:t>implementar</a:t>
            </a:r>
            <a:r>
              <a:rPr dirty="0"/>
              <a:t> </a:t>
            </a:r>
            <a:r>
              <a:rPr dirty="0" err="1"/>
              <a:t>seu</a:t>
            </a:r>
            <a:r>
              <a:rPr dirty="0"/>
              <a:t> </a:t>
            </a:r>
            <a:r>
              <a:rPr lang="pt-BR" dirty="0"/>
              <a:t>planejamento antecipado</a:t>
            </a:r>
            <a:r>
              <a:rPr dirty="0"/>
              <a:t> fora do </a:t>
            </a:r>
            <a:r>
              <a:rPr dirty="0" err="1"/>
              <a:t>contexto</a:t>
            </a:r>
            <a:r>
              <a:rPr dirty="0"/>
              <a:t> de </a:t>
            </a:r>
            <a:r>
              <a:rPr dirty="0" err="1"/>
              <a:t>saúde</a:t>
            </a:r>
            <a:r>
              <a:rPr dirty="0"/>
              <a:t> mental </a:t>
            </a:r>
            <a:r>
              <a:rPr dirty="0" err="1"/>
              <a:t>ou</a:t>
            </a:r>
            <a:r>
              <a:rPr dirty="0"/>
              <a:t> </a:t>
            </a:r>
            <a:r>
              <a:rPr dirty="0" err="1"/>
              <a:t>serviços</a:t>
            </a:r>
            <a:r>
              <a:rPr dirty="0"/>
              <a:t> </a:t>
            </a:r>
            <a:r>
              <a:rPr dirty="0" err="1"/>
              <a:t>sociais</a:t>
            </a:r>
            <a:r>
              <a:rPr dirty="0"/>
              <a:t> e </a:t>
            </a:r>
            <a:r>
              <a:rPr dirty="0" err="1"/>
              <a:t>podem</a:t>
            </a:r>
            <a:r>
              <a:rPr dirty="0"/>
              <a:t> </a:t>
            </a:r>
            <a:r>
              <a:rPr dirty="0" err="1"/>
              <a:t>querer</a:t>
            </a:r>
            <a:r>
              <a:rPr dirty="0"/>
              <a:t> </a:t>
            </a:r>
            <a:r>
              <a:rPr dirty="0" err="1"/>
              <a:t>incluir</a:t>
            </a:r>
            <a:r>
              <a:rPr dirty="0"/>
              <a:t> </a:t>
            </a:r>
            <a:r>
              <a:rPr dirty="0" err="1"/>
              <a:t>formas</a:t>
            </a:r>
            <a:r>
              <a:rPr dirty="0"/>
              <a:t> de </a:t>
            </a:r>
            <a:r>
              <a:rPr dirty="0" err="1"/>
              <a:t>apoio</a:t>
            </a:r>
            <a:r>
              <a:rPr dirty="0"/>
              <a:t> que </a:t>
            </a:r>
            <a:r>
              <a:rPr dirty="0" err="1"/>
              <a:t>não</a:t>
            </a:r>
            <a:r>
              <a:rPr dirty="0"/>
              <a:t> </a:t>
            </a:r>
            <a:r>
              <a:rPr dirty="0" err="1"/>
              <a:t>estão</a:t>
            </a:r>
            <a:r>
              <a:rPr dirty="0"/>
              <a:t> </a:t>
            </a:r>
            <a:r>
              <a:rPr dirty="0" err="1"/>
              <a:t>relacionadas</a:t>
            </a:r>
            <a:r>
              <a:rPr dirty="0"/>
              <a:t> </a:t>
            </a:r>
            <a:r>
              <a:rPr dirty="0" err="1"/>
              <a:t>aos</a:t>
            </a:r>
            <a:r>
              <a:rPr dirty="0"/>
              <a:t> </a:t>
            </a:r>
            <a:r>
              <a:rPr dirty="0" err="1"/>
              <a:t>cuidados</a:t>
            </a:r>
            <a:r>
              <a:rPr dirty="0"/>
              <a:t> de </a:t>
            </a:r>
            <a:r>
              <a:rPr dirty="0" err="1"/>
              <a:t>saúde</a:t>
            </a:r>
            <a:r>
              <a:rPr dirty="0"/>
              <a:t> (</a:t>
            </a:r>
            <a:r>
              <a:rPr dirty="0" err="1"/>
              <a:t>por</a:t>
            </a:r>
            <a:r>
              <a:rPr dirty="0"/>
              <a:t> </a:t>
            </a:r>
            <a:r>
              <a:rPr dirty="0" err="1"/>
              <a:t>exemplo</a:t>
            </a:r>
            <a:r>
              <a:rPr dirty="0"/>
              <a:t>, </a:t>
            </a:r>
            <a:r>
              <a:rPr dirty="0" err="1"/>
              <a:t>assistência</a:t>
            </a:r>
            <a:r>
              <a:rPr dirty="0"/>
              <a:t> </a:t>
            </a:r>
            <a:r>
              <a:rPr dirty="0" err="1"/>
              <a:t>pessoal</a:t>
            </a:r>
            <a:r>
              <a:rPr dirty="0"/>
              <a:t>, </a:t>
            </a:r>
            <a:r>
              <a:rPr dirty="0" err="1"/>
              <a:t>descanso</a:t>
            </a:r>
            <a:r>
              <a:rPr dirty="0"/>
              <a:t> dos </a:t>
            </a:r>
            <a:r>
              <a:rPr dirty="0" err="1"/>
              <a:t>colegas</a:t>
            </a:r>
            <a:r>
              <a:rPr dirty="0"/>
              <a:t>, etc.).</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149</a:t>
            </a:fld>
            <a:endParaRPr lang="en-CH"/>
          </a:p>
        </p:txBody>
      </p:sp>
    </p:spTree>
    <p:extLst>
      <p:ext uri="{BB962C8B-B14F-4D97-AF65-F5344CB8AC3E}">
        <p14:creationId xmlns:p14="http://schemas.microsoft.com/office/powerpoint/2010/main" val="30989733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5430230"/>
            <a:ext cx="5447030" cy="1913628"/>
          </a:xfrm>
          <a:solidFill>
            <a:srgbClr val="FFCCFF"/>
          </a:solidFill>
        </p:spPr>
        <p:txBody>
          <a:bodyPr/>
          <a:lstStyle/>
          <a:p>
            <a:r>
              <a:rPr lang="pt-BR" sz="1200" kern="1200" dirty="0">
                <a:solidFill>
                  <a:schemeClr val="tx1"/>
                </a:solidFill>
                <a:effectLst/>
                <a:latin typeface="+mn-lt"/>
                <a:ea typeface="+mn-ea"/>
                <a:cs typeface="+mn-cs"/>
              </a:rPr>
              <a:t>Neste momento da apresentação sugere-se apresentar aos participantes o vídeo abaixo sobre planejamento antecipado em cuidados de saúde: </a:t>
            </a:r>
          </a:p>
          <a:p>
            <a:pPr marL="0" marR="0" lvl="0" indent="0" algn="just" defTabSz="914400" rtl="0" eaLnBrk="1" fontAlgn="auto" latinLnBrk="0" hangingPunct="1">
              <a:lnSpc>
                <a:spcPct val="115000"/>
              </a:lnSpc>
              <a:spcBef>
                <a:spcPts val="0"/>
              </a:spcBef>
              <a:spcAft>
                <a:spcPts val="0"/>
              </a:spcAft>
              <a:buClrTx/>
              <a:buSzTx/>
              <a:buFontTx/>
              <a:buNone/>
              <a:tabLst/>
              <a:defRPr>
                <a:latin typeface="Calibri" panose="020F0502020204030204" pitchFamily="34" charset="0"/>
                <a:ea typeface="SimSun" panose="02010600030101010101" pitchFamily="2" charset="-122"/>
                <a:cs typeface="Calibri" panose="020F0502020204030204" pitchFamily="34" charset="0"/>
              </a:defRPr>
            </a:pPr>
            <a:r>
              <a:rPr lang="pt-BR" sz="1200" b="1" kern="1200" dirty="0">
                <a:solidFill>
                  <a:schemeClr val="tx1"/>
                </a:solidFill>
                <a:effectLst/>
                <a:latin typeface="+mn-lt"/>
                <a:ea typeface="+mn-ea"/>
                <a:cs typeface="+mn-cs"/>
              </a:rPr>
              <a:t>Planning </a:t>
            </a:r>
            <a:r>
              <a:rPr lang="pt-BR" sz="1200" b="1" kern="1200" dirty="0" err="1">
                <a:solidFill>
                  <a:schemeClr val="tx1"/>
                </a:solidFill>
                <a:effectLst/>
                <a:latin typeface="+mn-lt"/>
                <a:ea typeface="+mn-ea"/>
                <a:cs typeface="+mn-cs"/>
              </a:rPr>
              <a:t>ahead</a:t>
            </a:r>
            <a:r>
              <a:rPr lang="pt-BR" sz="1200" b="1" kern="1200" dirty="0">
                <a:solidFill>
                  <a:schemeClr val="tx1"/>
                </a:solidFill>
                <a:effectLst/>
                <a:latin typeface="+mn-lt"/>
                <a:ea typeface="+mn-ea"/>
                <a:cs typeface="+mn-cs"/>
              </a:rPr>
              <a:t> – living </a:t>
            </a:r>
            <a:r>
              <a:rPr lang="pt-BR" sz="1200" b="1" kern="1200" dirty="0" err="1">
                <a:solidFill>
                  <a:schemeClr val="tx1"/>
                </a:solidFill>
                <a:effectLst/>
                <a:latin typeface="+mn-lt"/>
                <a:ea typeface="+mn-ea"/>
                <a:cs typeface="+mn-cs"/>
              </a:rPr>
              <a:t>with</a:t>
            </a:r>
            <a:r>
              <a:rPr lang="pt-BR" sz="1200" b="1" kern="1200" dirty="0">
                <a:solidFill>
                  <a:schemeClr val="tx1"/>
                </a:solidFill>
                <a:effectLst/>
                <a:latin typeface="+mn-lt"/>
                <a:ea typeface="+mn-ea"/>
                <a:cs typeface="+mn-cs"/>
              </a:rPr>
              <a:t> </a:t>
            </a:r>
            <a:r>
              <a:rPr lang="pt-BR" sz="1200" b="1" kern="1200" dirty="0" err="1">
                <a:solidFill>
                  <a:schemeClr val="tx1"/>
                </a:solidFill>
                <a:effectLst/>
                <a:latin typeface="+mn-lt"/>
                <a:ea typeface="+mn-ea"/>
                <a:cs typeface="+mn-cs"/>
              </a:rPr>
              <a:t>younger</a:t>
            </a:r>
            <a:r>
              <a:rPr lang="pt-BR" sz="1200" b="1" kern="1200" dirty="0">
                <a:solidFill>
                  <a:schemeClr val="tx1"/>
                </a:solidFill>
                <a:effectLst/>
                <a:latin typeface="+mn-lt"/>
                <a:ea typeface="+mn-ea"/>
                <a:cs typeface="+mn-cs"/>
              </a:rPr>
              <a:t> </a:t>
            </a:r>
            <a:r>
              <a:rPr lang="pt-BR" sz="1200" b="1" kern="1200" dirty="0" err="1">
                <a:solidFill>
                  <a:schemeClr val="tx1"/>
                </a:solidFill>
                <a:effectLst/>
                <a:latin typeface="+mn-lt"/>
                <a:ea typeface="+mn-ea"/>
                <a:cs typeface="+mn-cs"/>
              </a:rPr>
              <a:t>onset</a:t>
            </a:r>
            <a:r>
              <a:rPr lang="pt-BR" sz="1200" b="1" kern="1200" dirty="0">
                <a:solidFill>
                  <a:schemeClr val="tx1"/>
                </a:solidFill>
                <a:effectLst/>
                <a:latin typeface="+mn-lt"/>
                <a:ea typeface="+mn-ea"/>
                <a:cs typeface="+mn-cs"/>
              </a:rPr>
              <a:t> </a:t>
            </a:r>
            <a:r>
              <a:rPr lang="pt-BR" sz="1200" b="1" kern="1200" dirty="0" err="1">
                <a:solidFill>
                  <a:schemeClr val="tx1"/>
                </a:solidFill>
                <a:effectLst/>
                <a:latin typeface="+mn-lt"/>
                <a:ea typeface="+mn-ea"/>
                <a:cs typeface="+mn-cs"/>
              </a:rPr>
              <a:t>dementia</a:t>
            </a:r>
            <a:r>
              <a:rPr lang="pt-BR" sz="1200" b="1" kern="1200" dirty="0">
                <a:solidFill>
                  <a:schemeClr val="tx1"/>
                </a:solidFill>
                <a:effectLst/>
                <a:latin typeface="+mn-lt"/>
                <a:ea typeface="+mn-ea"/>
                <a:cs typeface="+mn-cs"/>
              </a:rPr>
              <a:t> (Planejando o future – vivendo com demência de início precoce): </a:t>
            </a:r>
            <a:r>
              <a:rPr lang="pt-BR" sz="1200" kern="1200" dirty="0">
                <a:solidFill>
                  <a:schemeClr val="tx1"/>
                </a:solidFill>
                <a:effectLst/>
                <a:latin typeface="+mn-lt"/>
                <a:ea typeface="+mn-ea"/>
                <a:cs typeface="+mn-cs"/>
              </a:rPr>
              <a:t>(5:08) Vídeo original produzido pelo </a:t>
            </a:r>
            <a:r>
              <a:rPr lang="pt-BR" sz="1200" i="1" kern="1200" dirty="0">
                <a:solidFill>
                  <a:schemeClr val="tx1"/>
                </a:solidFill>
                <a:effectLst/>
                <a:latin typeface="+mn-lt"/>
                <a:ea typeface="+mn-ea"/>
                <a:cs typeface="+mn-cs"/>
              </a:rPr>
              <a:t>Office for </a:t>
            </a:r>
            <a:r>
              <a:rPr lang="pt-BR" sz="1200" i="1" kern="1200" dirty="0" err="1">
                <a:solidFill>
                  <a:schemeClr val="tx1"/>
                </a:solidFill>
                <a:effectLst/>
                <a:latin typeface="+mn-lt"/>
                <a:ea typeface="+mn-ea"/>
                <a:cs typeface="+mn-cs"/>
              </a:rPr>
              <a:t>the</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Ageing</a:t>
            </a:r>
            <a:r>
              <a:rPr lang="pt-BR" sz="1200" i="1" kern="1200" dirty="0">
                <a:solidFill>
                  <a:schemeClr val="tx1"/>
                </a:solidFill>
                <a:effectLst/>
                <a:latin typeface="+mn-lt"/>
                <a:ea typeface="+mn-ea"/>
                <a:cs typeface="+mn-cs"/>
              </a:rPr>
              <a:t>, SA Health, Adelaide, Australia</a:t>
            </a:r>
            <a:r>
              <a:rPr i="1" dirty="0"/>
              <a:t>: </a:t>
            </a:r>
            <a:r>
              <a:rPr dirty="0"/>
              <a:t>https://</a:t>
            </a:r>
            <a:r>
              <a:rPr dirty="0" err="1"/>
              <a:t>youtu.be</a:t>
            </a:r>
            <a:r>
              <a:rPr dirty="0"/>
              <a:t>/8sVCoxYbLIk </a:t>
            </a:r>
          </a:p>
          <a:p>
            <a:pPr algn="just">
              <a:lnSpc>
                <a:spcPct val="115000"/>
              </a:lnSpc>
              <a:defRPr>
                <a:latin typeface="Calibri" panose="020F0502020204030204" pitchFamily="34" charset="0"/>
                <a:ea typeface="SimSun" panose="02010600030101010101" pitchFamily="2" charset="-122"/>
                <a:cs typeface="Calibri" panose="020F0502020204030204" pitchFamily="34" charset="0"/>
              </a:defRPr>
            </a:pPr>
            <a:r>
              <a:rPr u="sng" dirty="0">
                <a:solidFill>
                  <a:srgbClr val="0000FF"/>
                </a:solidFill>
              </a:rPr>
              <a:t>https://</a:t>
            </a:r>
            <a:r>
              <a:rPr u="sng" dirty="0" err="1">
                <a:solidFill>
                  <a:srgbClr val="0000FF"/>
                </a:solidFill>
              </a:rPr>
              <a:t>youtu.be</a:t>
            </a:r>
            <a:r>
              <a:rPr u="sng" dirty="0">
                <a:solidFill>
                  <a:srgbClr val="0000FF"/>
                </a:solidFill>
              </a:rPr>
              <a:t>/8sVCoxYbLIk</a:t>
            </a:r>
            <a:r>
              <a:rPr dirty="0"/>
              <a:t>, </a:t>
            </a:r>
            <a:r>
              <a:rPr dirty="0" err="1"/>
              <a:t>acessado</a:t>
            </a:r>
            <a:r>
              <a:rPr dirty="0"/>
              <a:t> </a:t>
            </a:r>
            <a:r>
              <a:rPr dirty="0" err="1"/>
              <a:t>em</a:t>
            </a:r>
            <a:r>
              <a:rPr dirty="0"/>
              <a:t> 9 de </a:t>
            </a:r>
            <a:r>
              <a:rPr dirty="0" err="1"/>
              <a:t>abril</a:t>
            </a:r>
            <a:r>
              <a:rPr dirty="0"/>
              <a:t> de 2019, </a:t>
            </a:r>
            <a:r>
              <a:rPr lang="pt-BR" dirty="0"/>
              <a:t>Agradecimento:</a:t>
            </a:r>
            <a:r>
              <a:rPr dirty="0"/>
              <a:t>: Kate Swaffer, Co-</a:t>
            </a:r>
            <a:r>
              <a:rPr dirty="0" err="1"/>
              <a:t>fundadora</a:t>
            </a:r>
            <a:r>
              <a:rPr dirty="0"/>
              <a:t>, Presidente e CEO da Dementia Alliance International </a:t>
            </a:r>
            <a:r>
              <a:rPr u="sng" dirty="0">
                <a:solidFill>
                  <a:srgbClr val="0000FF"/>
                </a:solidFill>
                <a:hlinkClick r:id="rId3">
                  <a:extLst>
                    <a:ext uri="{A12FA001-AC4F-418D-AE19-62706E023703}">
                      <ahyp:hlinkClr xmlns:ahyp="http://schemas.microsoft.com/office/drawing/2018/hyperlinkcolor" val="tx"/>
                    </a:ext>
                  </a:extLst>
                </a:hlinkClick>
              </a:rPr>
              <a:t>www.infodai.org</a:t>
            </a:r>
            <a:r>
              <a:rPr dirty="0"/>
              <a:t>.</a:t>
            </a:r>
            <a:r>
              <a:rPr u="sng" dirty="0"/>
              <a:t> </a:t>
            </a:r>
            <a:endParaRPr lang="en-GB"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150</a:t>
            </a:fld>
            <a:endParaRPr lang="en-CH"/>
          </a:p>
        </p:txBody>
      </p:sp>
      <p:sp>
        <p:nvSpPr>
          <p:cNvPr id="5" name="Rectangle 4">
            <a:extLst>
              <a:ext uri="{FF2B5EF4-FFF2-40B4-BE49-F238E27FC236}">
                <a16:creationId xmlns:a16="http://schemas.microsoft.com/office/drawing/2014/main" id="{6C01712C-ABD4-4BA0-A9CB-9FCB634CC914}"/>
              </a:ext>
            </a:extLst>
          </p:cNvPr>
          <p:cNvSpPr/>
          <p:nvPr/>
        </p:nvSpPr>
        <p:spPr>
          <a:xfrm>
            <a:off x="680879" y="4718650"/>
            <a:ext cx="5447030" cy="461665"/>
          </a:xfrm>
          <a:prstGeom prst="rect">
            <a:avLst/>
          </a:prstGeom>
        </p:spPr>
        <p:txBody>
          <a:bodyPr wrap="square">
            <a:spAutoFit/>
          </a:bodyPr>
          <a:lstStyle/>
          <a:p>
            <a:pPr lvl="0" algn="just">
              <a:defRPr>
                <a:solidFill>
                  <a:prstClr val="black"/>
                </a:solidFill>
                <a:latin typeface="Calibri" panose="020F0502020204030204" pitchFamily="34" charset="0"/>
                <a:ea typeface="SimSun" panose="02010600030101010101" pitchFamily="2" charset="-122"/>
                <a:cs typeface="Calibri" panose="020F0502020204030204" pitchFamily="34" charset="0"/>
              </a:defRPr>
            </a:pPr>
            <a:r>
              <a:t>Neste ponto da apresentação, mostre aos participantes o seguinte vídeo sobre planejamento antecipado para cuidados de saúde:</a:t>
            </a:r>
            <a:endParaRPr lang="en-CH" sz="1200" dirty="0">
              <a:solidFill>
                <a:prstClr val="black"/>
              </a:solidFill>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2516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243013"/>
            <a:ext cx="4508500" cy="2536825"/>
          </a:xfrm>
        </p:spPr>
      </p:sp>
      <p:sp>
        <p:nvSpPr>
          <p:cNvPr id="3" name="Notes Placeholder 2"/>
          <p:cNvSpPr>
            <a:spLocks noGrp="1"/>
          </p:cNvSpPr>
          <p:nvPr>
            <p:ph type="body" idx="1"/>
          </p:nvPr>
        </p:nvSpPr>
        <p:spPr>
          <a:xfrm>
            <a:off x="680879" y="4063353"/>
            <a:ext cx="5447030" cy="4634956"/>
          </a:xfrm>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a:t>Testes </a:t>
            </a:r>
            <a:r>
              <a:rPr dirty="0" err="1"/>
              <a:t>Funcionais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 </a:t>
            </a:r>
            <a:r>
              <a:rPr lang="pt-BR" dirty="0"/>
              <a:t>No campo da saúde mental, os testes funcionais de “capacidade mental” são frequentemente usados na tentativa de determinar se uma pessoa pode: </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entender informações sobre uma decisão; </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entender as possíveis consequências da decisão; </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comunicar a decisão. </a:t>
            </a:r>
            <a:r>
              <a:rPr dirty="0"/>
              <a:t> </a:t>
            </a:r>
            <a:endParaRPr lang="pt-BR" dirty="0"/>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Os “testes funcionais” ou “testes de capacidade” são geralmente realizados por profissionais de saúde ou avaliadores de capacidade.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No entanto, os conceitos de “capacidade mental” e “testes de capacidade funcional” são falhos, porque a maneira como tomamos decisões não pode ser medida cientificamente.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Às vezes, tomamos decisões com base em razões muito racionais, e às vezes elas são baseadas em nossas emoções e sentimentos.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Não existe um processo universal de tomada de decisão ou maneira certa ou errada de tomar decisões.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Todas as pessoas têm seu próprio processo de pensamento e não é possível saber, entender ou avaliar completamente o que está acontecendo na mente de outra pessoa.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latin typeface="Calibri" panose="020F0502020204030204" pitchFamily="34" charset="0"/>
                <a:ea typeface="SimSun" panose="02010600030101010101" pitchFamily="2" charset="-122"/>
                <a:cs typeface="Calibri" panose="020F0502020204030204" pitchFamily="34" charset="0"/>
              </a:defRPr>
            </a:pPr>
            <a:r>
              <a:rPr lang="pt-BR" sz="1200" kern="1200" dirty="0">
                <a:solidFill>
                  <a:schemeClr val="tx1"/>
                </a:solidFill>
                <a:effectLst/>
                <a:latin typeface="+mn-lt"/>
                <a:ea typeface="+mn-ea"/>
                <a:cs typeface="+mn-cs"/>
              </a:rPr>
              <a:t>Em qualquer caso, todos têm o direito de tomar decisões em todos os momentos, inclusive em situações de crise ou estados extremos, independentemente de sua capacidade de tomar ou comunicar decisões.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a:t>
            </a:fld>
            <a:endParaRPr lang="en-CH"/>
          </a:p>
        </p:txBody>
      </p:sp>
    </p:spTree>
    <p:extLst>
      <p:ext uri="{BB962C8B-B14F-4D97-AF65-F5344CB8AC3E}">
        <p14:creationId xmlns:p14="http://schemas.microsoft.com/office/powerpoint/2010/main" val="302289797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Diretriz</a:t>
            </a:r>
            <a:r>
              <a:rPr dirty="0"/>
              <a:t> para </a:t>
            </a:r>
            <a:r>
              <a:rPr dirty="0" err="1"/>
              <a:t>apoio</a:t>
            </a:r>
            <a:r>
              <a:rPr dirty="0"/>
              <a:t> </a:t>
            </a:r>
            <a:r>
              <a:rPr dirty="0" err="1"/>
              <a:t>em</a:t>
            </a:r>
            <a:r>
              <a:rPr dirty="0"/>
              <a:t> </a:t>
            </a:r>
            <a:r>
              <a:rPr dirty="0" err="1"/>
              <a:t>outras</a:t>
            </a:r>
            <a:r>
              <a:rPr dirty="0"/>
              <a:t> </a:t>
            </a:r>
            <a:r>
              <a:rPr dirty="0" err="1"/>
              <a:t>áreas</a:t>
            </a:r>
            <a:r>
              <a:rPr dirty="0"/>
              <a:t> da </a:t>
            </a:r>
            <a:r>
              <a:rPr dirty="0" err="1"/>
              <a:t>vida</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latin typeface="Calibri" panose="020F0502020204030204" pitchFamily="34" charset="0"/>
                <a:ea typeface="SimSun" panose="02010600030101010101" pitchFamily="2" charset="-122"/>
                <a:cs typeface="Calibri" panose="020F0502020204030204" pitchFamily="34" charset="0"/>
              </a:defRPr>
            </a:pPr>
            <a:r>
              <a:rPr lang="pt-BR" sz="1200" kern="1200" dirty="0">
                <a:solidFill>
                  <a:schemeClr val="tx1"/>
                </a:solidFill>
                <a:effectLst/>
                <a:latin typeface="+mn-lt"/>
                <a:ea typeface="+mn-ea"/>
                <a:cs typeface="+mn-cs"/>
              </a:rPr>
              <a:t>Em seu planejamento antecipado, as pessoas também podem querer especificar seus desejos sobre outros aspectos de suas vidas. Por exemplo: </a:t>
            </a:r>
            <a:endParaRPr lang="en-CH" dirty="0">
              <a:latin typeface="Calibri" panose="020F0502020204030204" pitchFamily="34" charset="0"/>
              <a:ea typeface="SimSun" panose="02010600030101010101" pitchFamily="2" charset="-122"/>
              <a:cs typeface="Calibri" panose="020F0502020204030204" pitchFamily="34" charset="0"/>
            </a:endParaRPr>
          </a:p>
          <a:p>
            <a:pPr marL="7429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cuidar</a:t>
            </a:r>
            <a:r>
              <a:rPr dirty="0"/>
              <a:t> das </a:t>
            </a:r>
            <a:r>
              <a:rPr dirty="0" err="1"/>
              <a:t>crianças</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casa</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contas</a:t>
            </a:r>
            <a:r>
              <a:rPr dirty="0"/>
              <a:t> e </a:t>
            </a:r>
            <a:r>
              <a:rPr dirty="0" err="1"/>
              <a:t>propriedade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impostos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animais</a:t>
            </a:r>
            <a:r>
              <a:rPr dirty="0"/>
              <a:t> de </a:t>
            </a:r>
            <a:r>
              <a:rPr dirty="0" err="1"/>
              <a:t>estimação</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151</a:t>
            </a:fld>
            <a:endParaRPr lang="en-CH"/>
          </a:p>
        </p:txBody>
      </p:sp>
    </p:spTree>
    <p:extLst>
      <p:ext uri="{BB962C8B-B14F-4D97-AF65-F5344CB8AC3E}">
        <p14:creationId xmlns:p14="http://schemas.microsoft.com/office/powerpoint/2010/main" val="320783178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1243013"/>
            <a:ext cx="4610100" cy="2593975"/>
          </a:xfrm>
        </p:spPr>
      </p:sp>
      <p:sp>
        <p:nvSpPr>
          <p:cNvPr id="3" name="Notes Placeholder 2"/>
          <p:cNvSpPr>
            <a:spLocks noGrp="1"/>
          </p:cNvSpPr>
          <p:nvPr>
            <p:ph type="body" idx="1"/>
          </p:nvPr>
        </p:nvSpPr>
        <p:spPr>
          <a:xfrm>
            <a:off x="680879" y="4150336"/>
            <a:ext cx="5447030" cy="4547973"/>
          </a:xfrm>
        </p:spPr>
        <p:txBody>
          <a:bodyPr/>
          <a:lstStyle/>
          <a:p>
            <a:pPr marR="0" lvl="0">
              <a:spcBef>
                <a:spcPts val="0"/>
              </a:spcBef>
              <a:spcAft>
                <a:spcPts val="120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a:t>
            </a:r>
            <a:r>
              <a:rPr dirty="0" err="1"/>
              <a:t>Cláusulas</a:t>
            </a:r>
            <a:r>
              <a:rPr dirty="0"/>
              <a:t> de Ulisses"</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lang="pt-BR" dirty="0"/>
              <a:t>planejamentos antecipados</a:t>
            </a:r>
            <a:r>
              <a:rPr dirty="0"/>
              <a:t> </a:t>
            </a:r>
            <a:r>
              <a:rPr dirty="0" err="1"/>
              <a:t>não</a:t>
            </a:r>
            <a:r>
              <a:rPr dirty="0"/>
              <a:t> </a:t>
            </a:r>
            <a:r>
              <a:rPr dirty="0" err="1"/>
              <a:t>devem</a:t>
            </a:r>
            <a:r>
              <a:rPr dirty="0"/>
              <a:t> </a:t>
            </a:r>
            <a:r>
              <a:rPr dirty="0" err="1"/>
              <a:t>impedir</a:t>
            </a:r>
            <a:r>
              <a:rPr dirty="0"/>
              <a:t> que as </a:t>
            </a:r>
            <a:r>
              <a:rPr dirty="0" err="1"/>
              <a:t>pessoas</a:t>
            </a:r>
            <a:r>
              <a:rPr dirty="0"/>
              <a:t> </a:t>
            </a:r>
            <a:r>
              <a:rPr dirty="0" err="1"/>
              <a:t>mudem</a:t>
            </a:r>
            <a:r>
              <a:rPr dirty="0"/>
              <a:t> de </a:t>
            </a:r>
            <a:r>
              <a:rPr dirty="0" err="1"/>
              <a:t>ideia</a:t>
            </a:r>
            <a:r>
              <a:rPr dirty="0"/>
              <a:t> e as </a:t>
            </a:r>
            <a:r>
              <a:rPr dirty="0" err="1"/>
              <a:t>pessoas</a:t>
            </a:r>
            <a:r>
              <a:rPr dirty="0"/>
              <a:t> </a:t>
            </a:r>
            <a:r>
              <a:rPr dirty="0" err="1"/>
              <a:t>geralmente</a:t>
            </a:r>
            <a:r>
              <a:rPr dirty="0"/>
              <a:t> </a:t>
            </a:r>
            <a:r>
              <a:rPr dirty="0" err="1"/>
              <a:t>devem</a:t>
            </a:r>
            <a:r>
              <a:rPr dirty="0"/>
              <a:t> </a:t>
            </a:r>
            <a:r>
              <a:rPr dirty="0" err="1"/>
              <a:t>poder</a:t>
            </a:r>
            <a:r>
              <a:rPr dirty="0"/>
              <a:t> </a:t>
            </a:r>
            <a:r>
              <a:rPr dirty="0" err="1"/>
              <a:t>revogar</a:t>
            </a:r>
            <a:r>
              <a:rPr dirty="0"/>
              <a:t> </a:t>
            </a:r>
            <a:r>
              <a:rPr dirty="0" err="1"/>
              <a:t>seus</a:t>
            </a:r>
            <a:r>
              <a:rPr dirty="0"/>
              <a:t> </a:t>
            </a:r>
            <a:r>
              <a:rPr dirty="0" err="1"/>
              <a:t>planos</a:t>
            </a:r>
            <a:r>
              <a:rPr dirty="0"/>
              <a:t> a </a:t>
            </a:r>
            <a:r>
              <a:rPr dirty="0" err="1"/>
              <a:t>qualquer</a:t>
            </a:r>
            <a:r>
              <a:rPr dirty="0"/>
              <a:t> </a:t>
            </a:r>
            <a:r>
              <a:rPr dirty="0" err="1"/>
              <a:t>momento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Algumas</a:t>
            </a:r>
            <a:r>
              <a:rPr dirty="0"/>
              <a:t> </a:t>
            </a:r>
            <a:r>
              <a:rPr dirty="0" err="1"/>
              <a:t>pessoas</a:t>
            </a:r>
            <a:r>
              <a:rPr dirty="0"/>
              <a:t> </a:t>
            </a:r>
            <a:r>
              <a:rPr dirty="0" err="1"/>
              <a:t>podem</a:t>
            </a:r>
            <a:r>
              <a:rPr dirty="0"/>
              <a:t> </a:t>
            </a:r>
            <a:r>
              <a:rPr dirty="0" err="1"/>
              <a:t>querer</a:t>
            </a:r>
            <a:r>
              <a:rPr dirty="0"/>
              <a:t> </a:t>
            </a:r>
            <a:r>
              <a:rPr dirty="0" err="1"/>
              <a:t>antecipar</a:t>
            </a:r>
            <a:r>
              <a:rPr dirty="0"/>
              <a:t> </a:t>
            </a:r>
            <a:r>
              <a:rPr dirty="0" err="1"/>
              <a:t>uma</a:t>
            </a:r>
            <a:r>
              <a:rPr dirty="0"/>
              <a:t> </a:t>
            </a:r>
            <a:r>
              <a:rPr dirty="0" err="1"/>
              <a:t>situação</a:t>
            </a:r>
            <a:r>
              <a:rPr dirty="0"/>
              <a:t> </a:t>
            </a:r>
            <a:r>
              <a:rPr dirty="0" err="1"/>
              <a:t>futura</a:t>
            </a:r>
            <a:r>
              <a:rPr dirty="0"/>
              <a:t> </a:t>
            </a:r>
            <a:r>
              <a:rPr dirty="0" err="1"/>
              <a:t>em</a:t>
            </a:r>
            <a:r>
              <a:rPr dirty="0"/>
              <a:t> que </a:t>
            </a:r>
            <a:r>
              <a:rPr dirty="0" err="1"/>
              <a:t>possam</a:t>
            </a:r>
            <a:r>
              <a:rPr dirty="0"/>
              <a:t> </a:t>
            </a:r>
            <a:r>
              <a:rPr dirty="0" err="1"/>
              <a:t>declarar</a:t>
            </a:r>
            <a:r>
              <a:rPr dirty="0"/>
              <a:t> um </a:t>
            </a:r>
            <a:r>
              <a:rPr dirty="0" err="1"/>
              <a:t>desejo</a:t>
            </a:r>
            <a:r>
              <a:rPr dirty="0"/>
              <a:t> </a:t>
            </a:r>
            <a:r>
              <a:rPr dirty="0" err="1"/>
              <a:t>ou</a:t>
            </a:r>
            <a:r>
              <a:rPr dirty="0"/>
              <a:t> </a:t>
            </a:r>
            <a:r>
              <a:rPr dirty="0" err="1"/>
              <a:t>preferência</a:t>
            </a:r>
            <a:r>
              <a:rPr dirty="0"/>
              <a:t> que </a:t>
            </a:r>
            <a:r>
              <a:rPr dirty="0" err="1"/>
              <a:t>não</a:t>
            </a:r>
            <a:r>
              <a:rPr dirty="0"/>
              <a:t> </a:t>
            </a:r>
            <a:r>
              <a:rPr dirty="0" err="1"/>
              <a:t>esteja</a:t>
            </a:r>
            <a:r>
              <a:rPr dirty="0"/>
              <a:t> de </a:t>
            </a:r>
            <a:r>
              <a:rPr dirty="0" err="1"/>
              <a:t>acordo</a:t>
            </a:r>
            <a:r>
              <a:rPr dirty="0"/>
              <a:t> com </a:t>
            </a:r>
            <a:r>
              <a:rPr dirty="0" err="1"/>
              <a:t>seus</a:t>
            </a:r>
            <a:r>
              <a:rPr dirty="0"/>
              <a:t> </a:t>
            </a:r>
            <a:r>
              <a:rPr dirty="0" err="1"/>
              <a:t>valores</a:t>
            </a:r>
            <a:r>
              <a:rPr dirty="0"/>
              <a:t> e </a:t>
            </a:r>
            <a:r>
              <a:rPr dirty="0" err="1"/>
              <a:t>vontade</a:t>
            </a:r>
            <a:r>
              <a:rPr dirty="0"/>
              <a:t> de </a:t>
            </a:r>
            <a:r>
              <a:rPr dirty="0" err="1"/>
              <a:t>longo</a:t>
            </a:r>
            <a:r>
              <a:rPr dirty="0"/>
              <a:t> </a:t>
            </a:r>
            <a:r>
              <a:rPr dirty="0" err="1"/>
              <a:t>prazo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Nesse </a:t>
            </a:r>
            <a:r>
              <a:rPr dirty="0" err="1"/>
              <a:t>caso</a:t>
            </a:r>
            <a:r>
              <a:rPr dirty="0"/>
              <a:t>, </a:t>
            </a:r>
            <a:r>
              <a:rPr dirty="0" err="1"/>
              <a:t>eles</a:t>
            </a:r>
            <a:r>
              <a:rPr dirty="0"/>
              <a:t> </a:t>
            </a:r>
            <a:r>
              <a:rPr dirty="0" err="1"/>
              <a:t>podem</a:t>
            </a:r>
            <a:r>
              <a:rPr dirty="0"/>
              <a:t> </a:t>
            </a:r>
            <a:r>
              <a:rPr dirty="0" err="1"/>
              <a:t>especificar</a:t>
            </a:r>
            <a:r>
              <a:rPr dirty="0"/>
              <a:t> </a:t>
            </a:r>
            <a:r>
              <a:rPr b="1" u="sng" dirty="0" err="1"/>
              <a:t>explicitamente</a:t>
            </a:r>
            <a:r>
              <a:rPr dirty="0"/>
              <a:t> que o que </a:t>
            </a:r>
            <a:r>
              <a:rPr dirty="0" err="1"/>
              <a:t>eles</a:t>
            </a:r>
            <a:r>
              <a:rPr dirty="0"/>
              <a:t> </a:t>
            </a:r>
            <a:r>
              <a:rPr dirty="0" err="1"/>
              <a:t>declararam</a:t>
            </a:r>
            <a:r>
              <a:rPr dirty="0"/>
              <a:t> </a:t>
            </a:r>
            <a:r>
              <a:rPr dirty="0" err="1"/>
              <a:t>em</a:t>
            </a:r>
            <a:r>
              <a:rPr dirty="0"/>
              <a:t> </a:t>
            </a:r>
            <a:r>
              <a:rPr dirty="0" err="1"/>
              <a:t>seu</a:t>
            </a:r>
            <a:r>
              <a:rPr dirty="0"/>
              <a:t> </a:t>
            </a:r>
            <a:r>
              <a:rPr lang="pt-BR" dirty="0"/>
              <a:t>planejamento antecipado</a:t>
            </a:r>
            <a:r>
              <a:rPr dirty="0"/>
              <a:t> </a:t>
            </a:r>
            <a:r>
              <a:rPr dirty="0" err="1"/>
              <a:t>deve</a:t>
            </a:r>
            <a:r>
              <a:rPr dirty="0"/>
              <a:t> </a:t>
            </a:r>
            <a:r>
              <a:rPr dirty="0" err="1"/>
              <a:t>ter</a:t>
            </a:r>
            <a:r>
              <a:rPr dirty="0"/>
              <a:t> </a:t>
            </a:r>
            <a:r>
              <a:rPr dirty="0" err="1"/>
              <a:t>precedência</a:t>
            </a:r>
            <a:r>
              <a:rPr dirty="0"/>
              <a:t> </a:t>
            </a:r>
            <a:r>
              <a:rPr dirty="0" err="1"/>
              <a:t>sobre</a:t>
            </a:r>
            <a:r>
              <a:rPr dirty="0"/>
              <a:t> </a:t>
            </a:r>
            <a:r>
              <a:rPr dirty="0" err="1"/>
              <a:t>seus</a:t>
            </a:r>
            <a:r>
              <a:rPr dirty="0"/>
              <a:t> </a:t>
            </a:r>
            <a:r>
              <a:rPr dirty="0" err="1"/>
              <a:t>desejos</a:t>
            </a:r>
            <a:r>
              <a:rPr dirty="0"/>
              <a:t> e </a:t>
            </a:r>
            <a:r>
              <a:rPr dirty="0" err="1"/>
              <a:t>preferências</a:t>
            </a:r>
            <a:r>
              <a:rPr dirty="0"/>
              <a:t> </a:t>
            </a:r>
            <a:r>
              <a:rPr dirty="0" err="1"/>
              <a:t>declarados</a:t>
            </a:r>
            <a:r>
              <a:rPr dirty="0"/>
              <a:t> </a:t>
            </a:r>
            <a:r>
              <a:rPr dirty="0" err="1"/>
              <a:t>durante</a:t>
            </a:r>
            <a:r>
              <a:rPr dirty="0"/>
              <a:t> </a:t>
            </a:r>
            <a:r>
              <a:rPr dirty="0" err="1"/>
              <a:t>eventos</a:t>
            </a:r>
            <a:r>
              <a:rPr dirty="0"/>
              <a:t> </a:t>
            </a:r>
            <a:r>
              <a:rPr dirty="0" err="1"/>
              <a:t>futuros</a:t>
            </a:r>
            <a:r>
              <a:rPr dirty="0"/>
              <a:t> </a:t>
            </a:r>
            <a:r>
              <a:rPr dirty="0" err="1"/>
              <a:t>específicos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Esse </a:t>
            </a:r>
            <a:r>
              <a:rPr dirty="0" err="1"/>
              <a:t>mecanismo</a:t>
            </a:r>
            <a:r>
              <a:rPr dirty="0"/>
              <a:t> </a:t>
            </a:r>
            <a:r>
              <a:rPr dirty="0" err="1"/>
              <a:t>é</a:t>
            </a:r>
            <a:r>
              <a:rPr dirty="0"/>
              <a:t> </a:t>
            </a:r>
            <a:r>
              <a:rPr dirty="0" err="1"/>
              <a:t>chamado</a:t>
            </a:r>
            <a:r>
              <a:rPr dirty="0"/>
              <a:t> de "</a:t>
            </a:r>
            <a:r>
              <a:rPr dirty="0" err="1"/>
              <a:t>cláusula</a:t>
            </a:r>
            <a:r>
              <a:rPr dirty="0"/>
              <a:t> de Ulisses" </a:t>
            </a:r>
            <a:r>
              <a:rPr dirty="0" err="1"/>
              <a:t>em</a:t>
            </a:r>
            <a:r>
              <a:rPr dirty="0"/>
              <a:t> </a:t>
            </a:r>
            <a:r>
              <a:rPr dirty="0" err="1"/>
              <a:t>algumas</a:t>
            </a:r>
            <a:r>
              <a:rPr dirty="0"/>
              <a:t> </a:t>
            </a:r>
            <a:r>
              <a:rPr dirty="0" err="1"/>
              <a:t>jurisdições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Esta </a:t>
            </a:r>
            <a:r>
              <a:rPr dirty="0" err="1"/>
              <a:t>medida</a:t>
            </a:r>
            <a:r>
              <a:rPr dirty="0"/>
              <a:t> </a:t>
            </a:r>
            <a:r>
              <a:rPr dirty="0" err="1"/>
              <a:t>deve</a:t>
            </a:r>
            <a:r>
              <a:rPr dirty="0"/>
              <a:t> ser </a:t>
            </a:r>
            <a:r>
              <a:rPr dirty="0" err="1"/>
              <a:t>usada</a:t>
            </a:r>
            <a:r>
              <a:rPr dirty="0"/>
              <a:t> com cautela, </a:t>
            </a:r>
            <a:r>
              <a:rPr dirty="0" err="1"/>
              <a:t>especialmente</a:t>
            </a:r>
            <a:r>
              <a:rPr dirty="0"/>
              <a:t> se </a:t>
            </a:r>
            <a:r>
              <a:rPr dirty="0" err="1"/>
              <a:t>autorizar</a:t>
            </a:r>
            <a:r>
              <a:rPr dirty="0"/>
              <a:t> outros a usar a </a:t>
            </a:r>
            <a:r>
              <a:rPr dirty="0" err="1"/>
              <a:t>força</a:t>
            </a:r>
            <a:r>
              <a:rPr dirty="0"/>
              <a:t> para </a:t>
            </a:r>
            <a:r>
              <a:rPr dirty="0" err="1"/>
              <a:t>substituir</a:t>
            </a:r>
            <a:r>
              <a:rPr dirty="0"/>
              <a:t> a </a:t>
            </a:r>
            <a:r>
              <a:rPr dirty="0" err="1"/>
              <a:t>vontade</a:t>
            </a:r>
            <a:r>
              <a:rPr dirty="0"/>
              <a:t> e as </a:t>
            </a:r>
            <a:r>
              <a:rPr dirty="0" err="1"/>
              <a:t>preferências</a:t>
            </a:r>
            <a:r>
              <a:rPr dirty="0"/>
              <a:t> de </a:t>
            </a:r>
            <a:r>
              <a:rPr dirty="0" err="1"/>
              <a:t>alguém</a:t>
            </a:r>
            <a:r>
              <a:rPr dirty="0"/>
              <a:t> no </a:t>
            </a:r>
            <a:r>
              <a:rPr dirty="0" err="1"/>
              <a:t>evento</a:t>
            </a:r>
            <a:r>
              <a:rPr dirty="0"/>
              <a:t> </a:t>
            </a:r>
            <a:r>
              <a:rPr dirty="0" err="1"/>
              <a:t>futuro</a:t>
            </a:r>
            <a:r>
              <a:rPr dirty="0"/>
              <a:t> </a:t>
            </a:r>
            <a:r>
              <a:rPr dirty="0" err="1"/>
              <a:t>especificado</a:t>
            </a:r>
            <a:r>
              <a:rPr dirty="0"/>
              <a:t>.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Uma </a:t>
            </a:r>
            <a:r>
              <a:rPr dirty="0" err="1"/>
              <a:t>salvaguarda</a:t>
            </a:r>
            <a:r>
              <a:rPr dirty="0"/>
              <a:t> </a:t>
            </a:r>
            <a:r>
              <a:rPr dirty="0" err="1"/>
              <a:t>adicional</a:t>
            </a:r>
            <a:r>
              <a:rPr dirty="0"/>
              <a:t> </a:t>
            </a:r>
            <a:r>
              <a:rPr dirty="0" err="1"/>
              <a:t>poderia</a:t>
            </a:r>
            <a:r>
              <a:rPr dirty="0"/>
              <a:t> ser </a:t>
            </a:r>
            <a:r>
              <a:rPr dirty="0" err="1"/>
              <a:t>ter</a:t>
            </a:r>
            <a:r>
              <a:rPr dirty="0"/>
              <a:t> um </a:t>
            </a:r>
            <a:r>
              <a:rPr dirty="0" err="1"/>
              <a:t>grupo</a:t>
            </a:r>
            <a:r>
              <a:rPr dirty="0"/>
              <a:t> de </a:t>
            </a:r>
            <a:r>
              <a:rPr dirty="0" err="1"/>
              <a:t>apoiadores</a:t>
            </a:r>
            <a:r>
              <a:rPr dirty="0"/>
              <a:t> </a:t>
            </a:r>
            <a:r>
              <a:rPr dirty="0" err="1"/>
              <a:t>confirmando</a:t>
            </a:r>
            <a:r>
              <a:rPr dirty="0"/>
              <a:t> que a </a:t>
            </a:r>
            <a:r>
              <a:rPr dirty="0" err="1"/>
              <a:t>cláusula</a:t>
            </a:r>
            <a:r>
              <a:rPr dirty="0"/>
              <a:t> Ulysses </a:t>
            </a:r>
            <a:r>
              <a:rPr dirty="0" err="1"/>
              <a:t>reflete</a:t>
            </a:r>
            <a:r>
              <a:rPr dirty="0"/>
              <a:t> a </a:t>
            </a:r>
            <a:r>
              <a:rPr dirty="0" err="1"/>
              <a:t>vontade</a:t>
            </a:r>
            <a:r>
              <a:rPr dirty="0"/>
              <a:t> e as </a:t>
            </a:r>
            <a:r>
              <a:rPr dirty="0" err="1"/>
              <a:t>preferências</a:t>
            </a:r>
            <a:r>
              <a:rPr dirty="0"/>
              <a:t> de </a:t>
            </a:r>
            <a:r>
              <a:rPr dirty="0" err="1"/>
              <a:t>longo</a:t>
            </a:r>
            <a:r>
              <a:rPr dirty="0"/>
              <a:t> </a:t>
            </a:r>
            <a:r>
              <a:rPr dirty="0" err="1"/>
              <a:t>prazo</a:t>
            </a:r>
            <a:r>
              <a:rPr dirty="0"/>
              <a:t> da </a:t>
            </a:r>
            <a:r>
              <a:rPr dirty="0" err="1"/>
              <a:t>pessoa</a:t>
            </a:r>
            <a:r>
              <a:rPr dirty="0"/>
              <a:t> e </a:t>
            </a:r>
            <a:r>
              <a:rPr dirty="0" err="1"/>
              <a:t>é</a:t>
            </a:r>
            <a:r>
              <a:rPr dirty="0"/>
              <a:t> </a:t>
            </a:r>
            <a:r>
              <a:rPr dirty="0" err="1"/>
              <a:t>consistente</a:t>
            </a:r>
            <a:r>
              <a:rPr dirty="0"/>
              <a:t> com o que </a:t>
            </a:r>
            <a:r>
              <a:rPr dirty="0" err="1"/>
              <a:t>está</a:t>
            </a:r>
            <a:r>
              <a:rPr dirty="0"/>
              <a:t> </a:t>
            </a:r>
            <a:r>
              <a:rPr dirty="0" err="1"/>
              <a:t>escrito</a:t>
            </a:r>
            <a:r>
              <a:rPr dirty="0"/>
              <a:t> no </a:t>
            </a:r>
            <a:r>
              <a:rPr lang="pt-BR" dirty="0"/>
              <a:t>planejamento antecipado</a:t>
            </a:r>
            <a:r>
              <a:rPr dirty="0"/>
              <a:t>, </a:t>
            </a:r>
            <a:r>
              <a:rPr dirty="0" err="1"/>
              <a:t>apesar</a:t>
            </a:r>
            <a:r>
              <a:rPr dirty="0"/>
              <a:t> do </a:t>
            </a:r>
            <a:r>
              <a:rPr dirty="0" err="1"/>
              <a:t>fato</a:t>
            </a:r>
            <a:r>
              <a:rPr dirty="0"/>
              <a:t> de a </a:t>
            </a:r>
            <a:r>
              <a:rPr dirty="0" err="1"/>
              <a:t>pessoa</a:t>
            </a:r>
            <a:r>
              <a:rPr dirty="0"/>
              <a:t> </a:t>
            </a:r>
            <a:r>
              <a:rPr dirty="0" err="1"/>
              <a:t>estar</a:t>
            </a:r>
            <a:r>
              <a:rPr dirty="0"/>
              <a:t> </a:t>
            </a:r>
            <a:r>
              <a:rPr dirty="0" err="1"/>
              <a:t>expressando</a:t>
            </a:r>
            <a:r>
              <a:rPr dirty="0"/>
              <a:t> </a:t>
            </a:r>
            <a:r>
              <a:rPr dirty="0" err="1"/>
              <a:t>preferências</a:t>
            </a:r>
            <a:r>
              <a:rPr dirty="0"/>
              <a:t> </a:t>
            </a:r>
            <a:r>
              <a:rPr dirty="0" err="1"/>
              <a:t>contrárias</a:t>
            </a:r>
            <a:r>
              <a:rPr dirty="0"/>
              <a:t> </a:t>
            </a:r>
            <a:r>
              <a:rPr dirty="0" err="1"/>
              <a:t>naquele</a:t>
            </a:r>
            <a:r>
              <a:rPr dirty="0"/>
              <a:t> </a:t>
            </a:r>
            <a:r>
              <a:rPr dirty="0" err="1"/>
              <a:t>momento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Após</a:t>
            </a:r>
            <a:r>
              <a:rPr dirty="0"/>
              <a:t> a </a:t>
            </a:r>
            <a:r>
              <a:rPr dirty="0" err="1"/>
              <a:t>situação</a:t>
            </a:r>
            <a:r>
              <a:rPr dirty="0"/>
              <a:t> </a:t>
            </a:r>
            <a:r>
              <a:rPr dirty="0" err="1"/>
              <a:t>ter</a:t>
            </a:r>
            <a:r>
              <a:rPr dirty="0"/>
              <a:t> </a:t>
            </a:r>
            <a:r>
              <a:rPr dirty="0" err="1"/>
              <a:t>ocorrido</a:t>
            </a:r>
            <a:r>
              <a:rPr dirty="0"/>
              <a:t>, a </a:t>
            </a:r>
            <a:r>
              <a:rPr dirty="0" err="1"/>
              <a:t>pessoa</a:t>
            </a:r>
            <a:r>
              <a:rPr dirty="0"/>
              <a:t> </a:t>
            </a:r>
            <a:r>
              <a:rPr dirty="0" err="1"/>
              <a:t>deve</a:t>
            </a:r>
            <a:r>
              <a:rPr dirty="0"/>
              <a:t> </a:t>
            </a:r>
            <a:r>
              <a:rPr dirty="0" err="1"/>
              <a:t>revisar</a:t>
            </a:r>
            <a:r>
              <a:rPr dirty="0"/>
              <a:t> </a:t>
            </a:r>
            <a:r>
              <a:rPr dirty="0" err="1"/>
              <a:t>cuidadosamente</a:t>
            </a:r>
            <a:r>
              <a:rPr dirty="0"/>
              <a:t> a </a:t>
            </a:r>
            <a:r>
              <a:rPr dirty="0" err="1"/>
              <a:t>cláusula</a:t>
            </a:r>
            <a:r>
              <a:rPr dirty="0"/>
              <a:t> Ulisses para se </a:t>
            </a:r>
            <a:r>
              <a:rPr dirty="0" err="1"/>
              <a:t>certificar</a:t>
            </a:r>
            <a:r>
              <a:rPr dirty="0"/>
              <a:t> de que o </a:t>
            </a:r>
            <a:r>
              <a:rPr dirty="0" err="1"/>
              <a:t>curso</a:t>
            </a:r>
            <a:r>
              <a:rPr dirty="0"/>
              <a:t> de </a:t>
            </a:r>
            <a:r>
              <a:rPr dirty="0" err="1"/>
              <a:t>ação</a:t>
            </a:r>
            <a:r>
              <a:rPr dirty="0"/>
              <a:t> </a:t>
            </a:r>
            <a:r>
              <a:rPr dirty="0" err="1"/>
              <a:t>tomado</a:t>
            </a:r>
            <a:r>
              <a:rPr dirty="0"/>
              <a:t> </a:t>
            </a:r>
            <a:r>
              <a:rPr dirty="0" err="1"/>
              <a:t>foi</a:t>
            </a:r>
            <a:r>
              <a:rPr dirty="0"/>
              <a:t> </a:t>
            </a:r>
            <a:r>
              <a:rPr dirty="0" err="1"/>
              <a:t>útil</a:t>
            </a:r>
            <a:r>
              <a:rPr dirty="0"/>
              <a:t> e </a:t>
            </a:r>
            <a:r>
              <a:rPr dirty="0" err="1"/>
              <a:t>consistente</a:t>
            </a:r>
            <a:r>
              <a:rPr dirty="0"/>
              <a:t> com </a:t>
            </a:r>
            <a:r>
              <a:rPr dirty="0" err="1"/>
              <a:t>sua</a:t>
            </a:r>
            <a:r>
              <a:rPr dirty="0"/>
              <a:t> </a:t>
            </a:r>
            <a:r>
              <a:rPr dirty="0" err="1"/>
              <a:t>vontade</a:t>
            </a:r>
            <a:r>
              <a:rPr dirty="0"/>
              <a:t> de </a:t>
            </a:r>
            <a:r>
              <a:rPr dirty="0" err="1"/>
              <a:t>longo</a:t>
            </a:r>
            <a:r>
              <a:rPr dirty="0"/>
              <a:t> </a:t>
            </a:r>
            <a:r>
              <a:rPr dirty="0" err="1"/>
              <a:t>prazo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152</a:t>
            </a:fld>
            <a:endParaRPr lang="en-CH"/>
          </a:p>
        </p:txBody>
      </p:sp>
    </p:spTree>
    <p:extLst>
      <p:ext uri="{BB962C8B-B14F-4D97-AF65-F5344CB8AC3E}">
        <p14:creationId xmlns:p14="http://schemas.microsoft.com/office/powerpoint/2010/main" val="104124751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Exemplos</a:t>
            </a:r>
            <a:r>
              <a:rPr dirty="0"/>
              <a:t> do </a:t>
            </a:r>
            <a:r>
              <a:rPr dirty="0" err="1"/>
              <a:t>uso</a:t>
            </a:r>
            <a:r>
              <a:rPr dirty="0"/>
              <a:t> das </a:t>
            </a:r>
            <a:r>
              <a:rPr dirty="0" err="1"/>
              <a:t>cláusulas</a:t>
            </a:r>
            <a:r>
              <a:rPr dirty="0"/>
              <a:t> de Ulisses: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i="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lnSpc>
                <a:spcPct val="115000"/>
              </a:lnSpc>
              <a:spcBef>
                <a:spcPts val="0"/>
              </a:spcBef>
              <a:spcAft>
                <a:spcPts val="600"/>
              </a:spcAft>
              <a:buFont typeface="+mj-lt"/>
              <a:buAutoNum type="arabicPeriod"/>
              <a:defRPr i="1">
                <a:latin typeface="Calibri" panose="020F0502020204030204" pitchFamily="34" charset="0"/>
                <a:ea typeface="SimSun" panose="02010600030101010101" pitchFamily="2" charset="-122"/>
                <a:cs typeface="Calibri" panose="020F0502020204030204" pitchFamily="34" charset="0"/>
              </a:defRPr>
            </a:pPr>
            <a:r>
              <a:rPr lang="pt-BR" sz="1200" i="1" kern="1200" dirty="0">
                <a:solidFill>
                  <a:schemeClr val="tx1"/>
                </a:solidFill>
                <a:effectLst/>
                <a:latin typeface="+mn-lt"/>
                <a:ea typeface="+mn-ea"/>
                <a:cs typeface="+mn-cs"/>
              </a:rPr>
              <a:t>Caio foi diagnosticado com transtorno bipolar. Ele sabe que um determinado tipo de medicamento tem efeitos extremamente negativos sobre ele. Está muito claro para ele que não quer esse tipo de medicamento. No entanto, ele teme que, quando se sentir realmente deprimido, não seja assertivo o suficiente para se opor a qualquer medicamento que a equipe possa lhe oferecer. Portanto, ele decide escrever em sua diretiva antecipada que não deseja receber esse tipo de medicamento em hipótese alguma, mesmo que concorde com isso durante uma crise. </a:t>
            </a:r>
          </a:p>
          <a:p>
            <a:pPr marL="342900" marR="0" lvl="0">
              <a:lnSpc>
                <a:spcPct val="115000"/>
              </a:lnSpc>
              <a:spcBef>
                <a:spcPts val="0"/>
              </a:spcBef>
              <a:spcAft>
                <a:spcPts val="0"/>
              </a:spcAft>
              <a:defRPr i="1">
                <a:latin typeface="Calibri" panose="020F0502020204030204" pitchFamily="34" charset="0"/>
                <a:ea typeface="SimSun" panose="02010600030101010101" pitchFamily="2" charset="-122"/>
                <a:cs typeface="Calibri" panose="020F0502020204030204" pitchFamily="34" charset="0"/>
              </a:defRPr>
            </a:pP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153</a:t>
            </a:fld>
            <a:endParaRPr lang="en-CH"/>
          </a:p>
        </p:txBody>
      </p:sp>
    </p:spTree>
    <p:extLst>
      <p:ext uri="{BB962C8B-B14F-4D97-AF65-F5344CB8AC3E}">
        <p14:creationId xmlns:p14="http://schemas.microsoft.com/office/powerpoint/2010/main" val="290531902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600"/>
              </a:spcAft>
              <a:buAutoNum type="arabicPeriod" startAt="2"/>
              <a:defRPr i="1">
                <a:latin typeface="Calibri" panose="020F0502020204030204" pitchFamily="34" charset="0"/>
                <a:ea typeface="SimSun" panose="02010600030101010101" pitchFamily="2" charset="-122"/>
                <a:cs typeface="Calibri" panose="020F0502020204030204" pitchFamily="34" charset="0"/>
              </a:defRPr>
            </a:pPr>
            <a:r>
              <a:rPr lang="pt-BR" sz="1200" i="1" kern="1200" dirty="0">
                <a:solidFill>
                  <a:schemeClr val="tx1"/>
                </a:solidFill>
                <a:effectLst/>
                <a:latin typeface="+mn-lt"/>
                <a:ea typeface="+mn-ea"/>
                <a:cs typeface="+mn-cs"/>
              </a:rPr>
              <a:t>Lilian sabe que em algum momento no futuro ela achará cada vez mais difícil tomar decisões sobre sua vida devido à progressão da doença de Alzheimer. Ela confia na prima que a conhece muito bem e sempre a apoia em suas decisões. No entanto, ela não quer que seu irmão se envolva nas decisões relacionadas à sua vida porque ele provavelmente anulará sua vontade e preferências, pois muitas vezes pensa que sabe o que é melhor para ela. Ela, portanto, desenvolve uma diretiva antecipada indicando quem pode comunicar sua vontade e preferências (ou seja, sua prima) se ela não puder comunicá-las, e também especificando algumas de suas escolhas para o futuro que ela já pode identificar – por exemplo, ela quer morar em casa e receber apoio lá em vez de ir para uma casa de repouso, ela especifica como seu dinheiro pode ser gasto, quem pode ter as chaves de sua casa, para quais condições médicas ela precisa de medicamentos, para quais medicamentos ela não está preparada tomar, etc. </a:t>
            </a:r>
          </a:p>
          <a:p>
            <a:pPr marL="228600" marR="0" lvl="0">
              <a:lnSpc>
                <a:spcPct val="115000"/>
              </a:lnSpc>
              <a:spcBef>
                <a:spcPts val="0"/>
              </a:spcBef>
              <a:spcAft>
                <a:spcPts val="0"/>
              </a:spcAft>
              <a:defRPr i="1">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154</a:t>
            </a:fld>
            <a:endParaRPr lang="en-CH"/>
          </a:p>
        </p:txBody>
      </p:sp>
    </p:spTree>
    <p:extLst>
      <p:ext uri="{BB962C8B-B14F-4D97-AF65-F5344CB8AC3E}">
        <p14:creationId xmlns:p14="http://schemas.microsoft.com/office/powerpoint/2010/main" val="189852583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243013"/>
            <a:ext cx="5167313" cy="2908300"/>
          </a:xfrm>
        </p:spPr>
      </p:sp>
      <p:sp>
        <p:nvSpPr>
          <p:cNvPr id="3" name="Notes Placeholder 2"/>
          <p:cNvSpPr>
            <a:spLocks noGrp="1"/>
          </p:cNvSpPr>
          <p:nvPr>
            <p:ph type="body" idx="1"/>
          </p:nvPr>
        </p:nvSpPr>
        <p:spPr>
          <a:xfrm>
            <a:off x="680879" y="4436138"/>
            <a:ext cx="5447030" cy="4262172"/>
          </a:xfrm>
        </p:spPr>
        <p:txBody>
          <a:bodyPr/>
          <a:lstStyle/>
          <a:p>
            <a:pPr algn="just">
              <a:spcAft>
                <a:spcPts val="600"/>
              </a:spcAft>
              <a:defRPr b="1">
                <a:latin typeface="Calibri" panose="020F0502020204030204" pitchFamily="34" charset="0"/>
                <a:ea typeface="SimSun" panose="02010600030101010101" pitchFamily="2" charset="-122"/>
                <a:cs typeface="Calibri" panose="020F0502020204030204" pitchFamily="34" charset="0"/>
              </a:defRPr>
            </a:pPr>
            <a:r>
              <a:rPr dirty="0"/>
              <a:t>Quando </a:t>
            </a:r>
            <a:r>
              <a:rPr dirty="0" err="1"/>
              <a:t>os</a:t>
            </a:r>
            <a:r>
              <a:rPr dirty="0"/>
              <a:t> </a:t>
            </a:r>
            <a:r>
              <a:rPr lang="pt-BR" dirty="0"/>
              <a:t>planejamentos antecipados</a:t>
            </a:r>
            <a:r>
              <a:rPr dirty="0"/>
              <a:t> </a:t>
            </a:r>
            <a:r>
              <a:rPr dirty="0" err="1"/>
              <a:t>devem</a:t>
            </a:r>
            <a:r>
              <a:rPr dirty="0"/>
              <a:t> </a:t>
            </a:r>
            <a:r>
              <a:rPr dirty="0" err="1"/>
              <a:t>entrar</a:t>
            </a:r>
            <a:r>
              <a:rPr dirty="0"/>
              <a:t> </a:t>
            </a:r>
            <a:r>
              <a:rPr dirty="0" err="1"/>
              <a:t>em</a:t>
            </a:r>
            <a:r>
              <a:rPr dirty="0"/>
              <a:t> vigor? </a:t>
            </a:r>
            <a:r>
              <a:rPr i="1" dirty="0"/>
              <a:t>(</a:t>
            </a:r>
            <a:r>
              <a:rPr i="1" dirty="0">
                <a:hlinkClick r:id="rId3" action="ppaction://hlinkfile" tooltip="Morrissey, 2015 #137"/>
              </a:rPr>
              <a:t>25</a:t>
            </a:r>
            <a:r>
              <a:rPr i="1" dirty="0"/>
              <a:t>)</a:t>
            </a:r>
            <a:r>
              <a:rPr dirty="0"/>
              <a:t>?</a:t>
            </a:r>
            <a:endParaRPr lang="en-US" dirty="0"/>
          </a:p>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r>
              <a:rPr dirty="0" err="1"/>
              <a:t>Atualmente</a:t>
            </a:r>
            <a:r>
              <a:rPr dirty="0"/>
              <a:t>, </a:t>
            </a:r>
            <a:r>
              <a:rPr dirty="0" err="1"/>
              <a:t>na</a:t>
            </a:r>
            <a:r>
              <a:rPr dirty="0"/>
              <a:t> </a:t>
            </a:r>
            <a:r>
              <a:rPr dirty="0" err="1"/>
              <a:t>maioria</a:t>
            </a:r>
            <a:r>
              <a:rPr dirty="0"/>
              <a:t> dos </a:t>
            </a:r>
            <a:r>
              <a:rPr dirty="0" err="1"/>
              <a:t>países</a:t>
            </a:r>
            <a:r>
              <a:rPr dirty="0"/>
              <a:t> que </a:t>
            </a:r>
            <a:r>
              <a:rPr dirty="0" err="1"/>
              <a:t>introduziram</a:t>
            </a:r>
            <a:r>
              <a:rPr dirty="0"/>
              <a:t> </a:t>
            </a:r>
            <a:r>
              <a:rPr dirty="0" err="1"/>
              <a:t>mecanismos</a:t>
            </a:r>
            <a:r>
              <a:rPr dirty="0"/>
              <a:t> de </a:t>
            </a:r>
            <a:r>
              <a:rPr dirty="0" err="1"/>
              <a:t>planejamento</a:t>
            </a:r>
            <a:r>
              <a:rPr dirty="0"/>
              <a:t> </a:t>
            </a:r>
            <a:r>
              <a:rPr dirty="0" err="1"/>
              <a:t>antecipado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Os</a:t>
            </a:r>
            <a:r>
              <a:rPr dirty="0"/>
              <a:t> </a:t>
            </a:r>
            <a:r>
              <a:rPr lang="pt-BR" dirty="0"/>
              <a:t>planejamentos antecipados</a:t>
            </a:r>
            <a:r>
              <a:rPr dirty="0"/>
              <a:t> </a:t>
            </a:r>
            <a:r>
              <a:rPr dirty="0" err="1"/>
              <a:t>entram</a:t>
            </a:r>
            <a:r>
              <a:rPr dirty="0"/>
              <a:t> </a:t>
            </a:r>
            <a:r>
              <a:rPr dirty="0" err="1"/>
              <a:t>em</a:t>
            </a:r>
            <a:r>
              <a:rPr dirty="0"/>
              <a:t> vigor </a:t>
            </a:r>
            <a:r>
              <a:rPr dirty="0" err="1"/>
              <a:t>quando</a:t>
            </a:r>
            <a:r>
              <a:rPr dirty="0"/>
              <a:t> as </a:t>
            </a:r>
            <a:r>
              <a:rPr dirty="0" err="1"/>
              <a:t>pessoas</a:t>
            </a:r>
            <a:r>
              <a:rPr dirty="0"/>
              <a:t> </a:t>
            </a:r>
            <a:r>
              <a:rPr dirty="0" err="1"/>
              <a:t>são</a:t>
            </a:r>
            <a:r>
              <a:rPr dirty="0"/>
              <a:t> </a:t>
            </a:r>
            <a:r>
              <a:rPr dirty="0" err="1"/>
              <a:t>avaliadas</a:t>
            </a:r>
            <a:r>
              <a:rPr dirty="0"/>
              <a:t> </a:t>
            </a:r>
            <a:r>
              <a:rPr dirty="0" err="1"/>
              <a:t>como</a:t>
            </a:r>
            <a:r>
              <a:rPr dirty="0"/>
              <a:t> </a:t>
            </a:r>
            <a:r>
              <a:rPr dirty="0" err="1"/>
              <a:t>não</a:t>
            </a:r>
            <a:r>
              <a:rPr dirty="0"/>
              <a:t> tendo </a:t>
            </a:r>
            <a:r>
              <a:rPr dirty="0" err="1"/>
              <a:t>capacidade</a:t>
            </a:r>
            <a:r>
              <a:rPr dirty="0"/>
              <a:t> mental (</a:t>
            </a:r>
            <a:r>
              <a:rPr dirty="0" err="1"/>
              <a:t>ou</a:t>
            </a:r>
            <a:r>
              <a:rPr dirty="0"/>
              <a:t> </a:t>
            </a:r>
            <a:r>
              <a:rPr dirty="0" err="1"/>
              <a:t>seja</a:t>
            </a:r>
            <a:r>
              <a:rPr dirty="0"/>
              <a:t>, a </a:t>
            </a:r>
            <a:r>
              <a:rPr dirty="0" err="1"/>
              <a:t>capacidade</a:t>
            </a:r>
            <a:r>
              <a:rPr dirty="0"/>
              <a:t> de </a:t>
            </a:r>
            <a:r>
              <a:rPr dirty="0" err="1"/>
              <a:t>tomar</a:t>
            </a:r>
            <a:r>
              <a:rPr dirty="0"/>
              <a:t> </a:t>
            </a:r>
            <a:r>
              <a:rPr dirty="0" err="1"/>
              <a:t>decisões</a:t>
            </a:r>
            <a:r>
              <a:rPr dirty="0"/>
              <a:t>).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Uma </a:t>
            </a:r>
            <a:r>
              <a:rPr dirty="0" err="1"/>
              <a:t>vez</a:t>
            </a:r>
            <a:r>
              <a:rPr dirty="0"/>
              <a:t> que o </a:t>
            </a:r>
            <a:r>
              <a:rPr lang="pt-BR" dirty="0"/>
              <a:t>planejamento antecipado</a:t>
            </a:r>
            <a:r>
              <a:rPr dirty="0"/>
              <a:t> entre </a:t>
            </a:r>
            <a:r>
              <a:rPr dirty="0" err="1"/>
              <a:t>em</a:t>
            </a:r>
            <a:r>
              <a:rPr dirty="0"/>
              <a:t> vigor, a </a:t>
            </a:r>
            <a:r>
              <a:rPr dirty="0" err="1"/>
              <a:t>pessoa</a:t>
            </a:r>
            <a:r>
              <a:rPr dirty="0"/>
              <a:t> </a:t>
            </a:r>
            <a:r>
              <a:rPr dirty="0" err="1"/>
              <a:t>não</a:t>
            </a:r>
            <a:r>
              <a:rPr dirty="0"/>
              <a:t> </a:t>
            </a:r>
            <a:r>
              <a:rPr dirty="0" err="1"/>
              <a:t>pode</a:t>
            </a:r>
            <a:r>
              <a:rPr dirty="0"/>
              <a:t> </a:t>
            </a:r>
            <a:r>
              <a:rPr dirty="0" err="1"/>
              <a:t>mais</a:t>
            </a:r>
            <a:r>
              <a:rPr dirty="0"/>
              <a:t> </a:t>
            </a:r>
            <a:r>
              <a:rPr dirty="0" err="1"/>
              <a:t>tomar</a:t>
            </a:r>
            <a:r>
              <a:rPr dirty="0"/>
              <a:t> </a:t>
            </a:r>
            <a:r>
              <a:rPr dirty="0" err="1"/>
              <a:t>suas</a:t>
            </a:r>
            <a:r>
              <a:rPr dirty="0"/>
              <a:t> </a:t>
            </a:r>
            <a:r>
              <a:rPr dirty="0" err="1"/>
              <a:t>próprias</a:t>
            </a:r>
            <a:r>
              <a:rPr dirty="0"/>
              <a:t> </a:t>
            </a:r>
            <a:r>
              <a:rPr dirty="0" err="1"/>
              <a:t>decisões</a:t>
            </a:r>
            <a:r>
              <a:rPr dirty="0"/>
              <a:t> </a:t>
            </a:r>
            <a:r>
              <a:rPr dirty="0" err="1"/>
              <a:t>diretamente</a:t>
            </a:r>
            <a:r>
              <a:rPr dirty="0"/>
              <a:t> </a:t>
            </a:r>
            <a:r>
              <a:rPr dirty="0" err="1"/>
              <a:t>ou</a:t>
            </a:r>
            <a:r>
              <a:rPr dirty="0"/>
              <a:t> mudar de </a:t>
            </a:r>
            <a:r>
              <a:rPr dirty="0" err="1"/>
              <a:t>ideia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A lei </a:t>
            </a:r>
            <a:r>
              <a:rPr dirty="0" err="1"/>
              <a:t>exige</a:t>
            </a:r>
            <a:r>
              <a:rPr dirty="0"/>
              <a:t> que as </a:t>
            </a:r>
            <a:r>
              <a:rPr dirty="0" err="1"/>
              <a:t>pessoas</a:t>
            </a:r>
            <a:r>
              <a:rPr dirty="0"/>
              <a:t> </a:t>
            </a:r>
            <a:r>
              <a:rPr dirty="0" err="1"/>
              <a:t>tenham</a:t>
            </a:r>
            <a:r>
              <a:rPr dirty="0"/>
              <a:t> “</a:t>
            </a:r>
            <a:r>
              <a:rPr dirty="0" err="1"/>
              <a:t>capacidade</a:t>
            </a:r>
            <a:r>
              <a:rPr dirty="0"/>
              <a:t>” para </a:t>
            </a:r>
            <a:r>
              <a:rPr dirty="0" err="1"/>
              <a:t>fazer</a:t>
            </a:r>
            <a:r>
              <a:rPr dirty="0"/>
              <a:t> um </a:t>
            </a:r>
            <a:r>
              <a:rPr lang="pt-BR" dirty="0"/>
              <a:t>planejamento antecipado</a:t>
            </a:r>
            <a:r>
              <a:rPr dirty="0"/>
              <a:t> </a:t>
            </a:r>
            <a:r>
              <a:rPr dirty="0" err="1"/>
              <a:t>válido</a:t>
            </a:r>
            <a:r>
              <a:rPr dirty="0"/>
              <a:t>. </a:t>
            </a:r>
          </a:p>
          <a:p>
            <a:pPr marL="7429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As </a:t>
            </a:r>
            <a:r>
              <a:rPr dirty="0" err="1"/>
              <a:t>pessoas</a:t>
            </a:r>
            <a:r>
              <a:rPr dirty="0"/>
              <a:t> sob tutela </a:t>
            </a:r>
            <a:r>
              <a:rPr dirty="0" err="1"/>
              <a:t>não</a:t>
            </a:r>
            <a:r>
              <a:rPr dirty="0"/>
              <a:t> </a:t>
            </a:r>
            <a:r>
              <a:rPr dirty="0" err="1"/>
              <a:t>podem</a:t>
            </a:r>
            <a:r>
              <a:rPr dirty="0"/>
              <a:t> </a:t>
            </a:r>
            <a:r>
              <a:rPr dirty="0" err="1"/>
              <a:t>fazer</a:t>
            </a:r>
            <a:r>
              <a:rPr dirty="0"/>
              <a:t> um </a:t>
            </a:r>
            <a:r>
              <a:rPr lang="pt-BR" dirty="0"/>
              <a:t>planejamento antecipado</a:t>
            </a:r>
            <a:r>
              <a:rPr dirty="0"/>
              <a:t> </a:t>
            </a:r>
            <a:r>
              <a:rPr dirty="0" err="1"/>
              <a:t>legalmente</a:t>
            </a:r>
            <a:r>
              <a:rPr dirty="0"/>
              <a:t> </a:t>
            </a:r>
            <a:r>
              <a:rPr dirty="0" err="1"/>
              <a:t>válido</a:t>
            </a:r>
            <a:r>
              <a:rPr dirty="0"/>
              <a:t>. </a:t>
            </a:r>
          </a:p>
          <a:p>
            <a:pPr marL="742950" marR="0" lvl="0" indent="-3429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Isso</a:t>
            </a:r>
            <a:r>
              <a:rPr dirty="0"/>
              <a:t> </a:t>
            </a:r>
            <a:r>
              <a:rPr dirty="0" err="1"/>
              <a:t>também</a:t>
            </a:r>
            <a:r>
              <a:rPr dirty="0"/>
              <a:t> </a:t>
            </a:r>
            <a:r>
              <a:rPr dirty="0" err="1"/>
              <a:t>significa</a:t>
            </a:r>
            <a:r>
              <a:rPr dirty="0"/>
              <a:t> que </a:t>
            </a:r>
            <a:r>
              <a:rPr dirty="0" err="1"/>
              <a:t>os</a:t>
            </a:r>
            <a:r>
              <a:rPr dirty="0"/>
              <a:t> </a:t>
            </a:r>
            <a:r>
              <a:rPr lang="pt-BR" dirty="0"/>
              <a:t>planejamentos antecipados</a:t>
            </a:r>
            <a:r>
              <a:rPr dirty="0"/>
              <a:t> </a:t>
            </a:r>
            <a:r>
              <a:rPr dirty="0" err="1"/>
              <a:t>não</a:t>
            </a:r>
            <a:r>
              <a:rPr dirty="0"/>
              <a:t> </a:t>
            </a:r>
            <a:r>
              <a:rPr dirty="0" err="1"/>
              <a:t>serão</a:t>
            </a:r>
            <a:r>
              <a:rPr dirty="0"/>
              <a:t> </a:t>
            </a:r>
            <a:r>
              <a:rPr dirty="0" err="1"/>
              <a:t>legalmente</a:t>
            </a:r>
            <a:r>
              <a:rPr dirty="0"/>
              <a:t> </a:t>
            </a:r>
            <a:r>
              <a:rPr dirty="0" err="1"/>
              <a:t>válidos</a:t>
            </a:r>
            <a:r>
              <a:rPr dirty="0"/>
              <a:t> se </a:t>
            </a:r>
            <a:r>
              <a:rPr dirty="0" err="1"/>
              <a:t>forem</a:t>
            </a:r>
            <a:r>
              <a:rPr dirty="0"/>
              <a:t> </a:t>
            </a:r>
            <a:r>
              <a:rPr dirty="0" err="1"/>
              <a:t>feitos</a:t>
            </a:r>
            <a:r>
              <a:rPr dirty="0"/>
              <a:t> </a:t>
            </a:r>
            <a:r>
              <a:rPr dirty="0" err="1"/>
              <a:t>durante</a:t>
            </a:r>
            <a:r>
              <a:rPr dirty="0"/>
              <a:t> a crise </a:t>
            </a:r>
            <a:r>
              <a:rPr dirty="0" err="1"/>
              <a:t>ou</a:t>
            </a:r>
            <a:r>
              <a:rPr dirty="0"/>
              <a:t> </a:t>
            </a:r>
            <a:r>
              <a:rPr dirty="0" err="1"/>
              <a:t>outras</a:t>
            </a:r>
            <a:r>
              <a:rPr dirty="0"/>
              <a:t> </a:t>
            </a:r>
            <a:r>
              <a:rPr dirty="0" err="1"/>
              <a:t>situações</a:t>
            </a:r>
            <a:r>
              <a:rPr dirty="0"/>
              <a:t> </a:t>
            </a:r>
            <a:r>
              <a:rPr dirty="0" err="1"/>
              <a:t>em</a:t>
            </a:r>
            <a:r>
              <a:rPr dirty="0"/>
              <a:t> que a </a:t>
            </a:r>
            <a:r>
              <a:rPr dirty="0" err="1"/>
              <a:t>pessoa</a:t>
            </a:r>
            <a:r>
              <a:rPr dirty="0"/>
              <a:t> </a:t>
            </a:r>
            <a:r>
              <a:rPr dirty="0" err="1"/>
              <a:t>não</a:t>
            </a:r>
            <a:r>
              <a:rPr dirty="0"/>
              <a:t> </a:t>
            </a:r>
            <a:r>
              <a:rPr dirty="0" err="1"/>
              <a:t>seja</a:t>
            </a:r>
            <a:r>
              <a:rPr dirty="0"/>
              <a:t> </a:t>
            </a:r>
            <a:r>
              <a:rPr dirty="0" err="1"/>
              <a:t>considerada</a:t>
            </a:r>
            <a:r>
              <a:rPr dirty="0"/>
              <a:t> </a:t>
            </a:r>
            <a:r>
              <a:rPr dirty="0" err="1"/>
              <a:t>capaz</a:t>
            </a:r>
            <a:r>
              <a:rPr dirty="0"/>
              <a:t> de </a:t>
            </a:r>
            <a:r>
              <a:rPr dirty="0" err="1"/>
              <a:t>tomar</a:t>
            </a:r>
            <a:r>
              <a:rPr dirty="0"/>
              <a:t> </a:t>
            </a:r>
            <a:r>
              <a:rPr dirty="0" err="1"/>
              <a:t>decisões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Os</a:t>
            </a:r>
            <a:r>
              <a:rPr dirty="0"/>
              <a:t> </a:t>
            </a:r>
            <a:r>
              <a:rPr lang="pt-BR" dirty="0"/>
              <a:t>planejamentos antecipados</a:t>
            </a:r>
            <a:r>
              <a:rPr dirty="0"/>
              <a:t> </a:t>
            </a:r>
            <a:r>
              <a:rPr dirty="0" err="1"/>
              <a:t>às</a:t>
            </a:r>
            <a:r>
              <a:rPr dirty="0"/>
              <a:t> </a:t>
            </a:r>
            <a:r>
              <a:rPr dirty="0" err="1"/>
              <a:t>vezes</a:t>
            </a:r>
            <a:r>
              <a:rPr dirty="0"/>
              <a:t> </a:t>
            </a:r>
            <a:r>
              <a:rPr dirty="0" err="1"/>
              <a:t>não</a:t>
            </a:r>
            <a:r>
              <a:rPr dirty="0"/>
              <a:t> </a:t>
            </a:r>
            <a:r>
              <a:rPr dirty="0" err="1"/>
              <a:t>serão</a:t>
            </a:r>
            <a:r>
              <a:rPr dirty="0"/>
              <a:t> </a:t>
            </a:r>
            <a:r>
              <a:rPr dirty="0" err="1"/>
              <a:t>considerados</a:t>
            </a:r>
            <a:r>
              <a:rPr dirty="0"/>
              <a:t> </a:t>
            </a:r>
            <a:r>
              <a:rPr dirty="0" err="1"/>
              <a:t>como</a:t>
            </a:r>
            <a:r>
              <a:rPr dirty="0"/>
              <a:t> tendo </a:t>
            </a:r>
            <a:r>
              <a:rPr dirty="0" err="1"/>
              <a:t>efeito</a:t>
            </a:r>
            <a:r>
              <a:rPr dirty="0"/>
              <a:t> </a:t>
            </a:r>
            <a:r>
              <a:rPr dirty="0" err="1"/>
              <a:t>em</a:t>
            </a:r>
            <a:r>
              <a:rPr dirty="0"/>
              <a:t> </a:t>
            </a:r>
            <a:r>
              <a:rPr dirty="0" err="1"/>
              <a:t>situações</a:t>
            </a:r>
            <a:r>
              <a:rPr dirty="0"/>
              <a:t> </a:t>
            </a:r>
            <a:r>
              <a:rPr dirty="0" err="1"/>
              <a:t>em</a:t>
            </a:r>
            <a:r>
              <a:rPr dirty="0"/>
              <a:t> que </a:t>
            </a:r>
            <a:r>
              <a:rPr dirty="0" err="1"/>
              <a:t>uma</a:t>
            </a:r>
            <a:r>
              <a:rPr dirty="0"/>
              <a:t> </a:t>
            </a:r>
            <a:r>
              <a:rPr dirty="0" err="1"/>
              <a:t>pessoa</a:t>
            </a:r>
            <a:r>
              <a:rPr dirty="0"/>
              <a:t> </a:t>
            </a:r>
            <a:r>
              <a:rPr dirty="0" err="1"/>
              <a:t>é</a:t>
            </a:r>
            <a:r>
              <a:rPr dirty="0"/>
              <a:t> </a:t>
            </a:r>
            <a:r>
              <a:rPr dirty="0" err="1"/>
              <a:t>involuntariamente</a:t>
            </a:r>
            <a:r>
              <a:rPr dirty="0"/>
              <a:t> </a:t>
            </a:r>
            <a:r>
              <a:rPr dirty="0" err="1"/>
              <a:t>admitida</a:t>
            </a:r>
            <a:r>
              <a:rPr dirty="0"/>
              <a:t> </a:t>
            </a:r>
            <a:r>
              <a:rPr dirty="0" err="1"/>
              <a:t>em</a:t>
            </a:r>
            <a:r>
              <a:rPr dirty="0"/>
              <a:t> um </a:t>
            </a:r>
            <a:r>
              <a:rPr dirty="0" err="1"/>
              <a:t>serviço</a:t>
            </a:r>
            <a:r>
              <a:rPr dirty="0"/>
              <a:t> de </a:t>
            </a:r>
            <a:r>
              <a:rPr dirty="0" err="1"/>
              <a:t>saúde</a:t>
            </a:r>
            <a:r>
              <a:rPr dirty="0"/>
              <a:t> mental </a:t>
            </a:r>
            <a:r>
              <a:rPr dirty="0" err="1"/>
              <a:t>ou</a:t>
            </a:r>
            <a:r>
              <a:rPr dirty="0"/>
              <a:t> social.</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Portanto</a:t>
            </a:r>
            <a:r>
              <a:rPr dirty="0"/>
              <a:t>, </a:t>
            </a:r>
            <a:r>
              <a:rPr dirty="0" err="1"/>
              <a:t>uma</a:t>
            </a:r>
            <a:r>
              <a:rPr dirty="0"/>
              <a:t> </a:t>
            </a:r>
            <a:r>
              <a:rPr dirty="0" err="1"/>
              <a:t>pessoa</a:t>
            </a:r>
            <a:r>
              <a:rPr dirty="0"/>
              <a:t> que </a:t>
            </a:r>
            <a:r>
              <a:rPr dirty="0" err="1"/>
              <a:t>é</a:t>
            </a:r>
            <a:r>
              <a:rPr dirty="0"/>
              <a:t> </a:t>
            </a:r>
            <a:r>
              <a:rPr lang="pt-BR" dirty="0"/>
              <a:t>internada</a:t>
            </a:r>
            <a:r>
              <a:rPr dirty="0"/>
              <a:t> </a:t>
            </a:r>
            <a:r>
              <a:rPr dirty="0" err="1"/>
              <a:t>involuntariamente</a:t>
            </a:r>
            <a:r>
              <a:rPr dirty="0"/>
              <a:t> </a:t>
            </a:r>
            <a:r>
              <a:rPr dirty="0" err="1"/>
              <a:t>também</a:t>
            </a:r>
            <a:r>
              <a:rPr dirty="0"/>
              <a:t> </a:t>
            </a:r>
            <a:r>
              <a:rPr dirty="0" err="1"/>
              <a:t>pode</a:t>
            </a:r>
            <a:r>
              <a:rPr dirty="0"/>
              <a:t> </a:t>
            </a:r>
            <a:r>
              <a:rPr dirty="0" err="1"/>
              <a:t>receber</a:t>
            </a:r>
            <a:r>
              <a:rPr dirty="0"/>
              <a:t> </a:t>
            </a:r>
            <a:r>
              <a:rPr dirty="0" err="1"/>
              <a:t>tratamento</a:t>
            </a:r>
            <a:r>
              <a:rPr dirty="0"/>
              <a:t> contra </a:t>
            </a:r>
            <a:r>
              <a:rPr dirty="0" err="1"/>
              <a:t>sua</a:t>
            </a:r>
            <a:r>
              <a:rPr dirty="0"/>
              <a:t> </a:t>
            </a:r>
            <a:r>
              <a:rPr dirty="0" err="1"/>
              <a:t>vontade</a:t>
            </a:r>
            <a:r>
              <a:rPr dirty="0"/>
              <a:t>, </a:t>
            </a:r>
            <a:r>
              <a:rPr dirty="0" err="1"/>
              <a:t>apesar</a:t>
            </a:r>
            <a:r>
              <a:rPr dirty="0"/>
              <a:t> da </a:t>
            </a:r>
            <a:r>
              <a:rPr dirty="0" err="1"/>
              <a:t>existência</a:t>
            </a:r>
            <a:r>
              <a:rPr dirty="0"/>
              <a:t> de um </a:t>
            </a:r>
            <a:r>
              <a:rPr lang="pt-BR" dirty="0"/>
              <a:t>planejamento antecipado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155</a:t>
            </a:fld>
            <a:endParaRPr lang="en-CH"/>
          </a:p>
        </p:txBody>
      </p:sp>
    </p:spTree>
    <p:extLst>
      <p:ext uri="{BB962C8B-B14F-4D97-AF65-F5344CB8AC3E}">
        <p14:creationId xmlns:p14="http://schemas.microsoft.com/office/powerpoint/2010/main" val="159247517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Embora</a:t>
            </a:r>
            <a:r>
              <a:rPr dirty="0"/>
              <a:t> esses </a:t>
            </a:r>
            <a:r>
              <a:rPr dirty="0" err="1"/>
              <a:t>tipos</a:t>
            </a:r>
            <a:r>
              <a:rPr dirty="0"/>
              <a:t> de </a:t>
            </a:r>
            <a:r>
              <a:rPr dirty="0" err="1"/>
              <a:t>documentos</a:t>
            </a:r>
            <a:r>
              <a:rPr dirty="0"/>
              <a:t> </a:t>
            </a:r>
            <a:r>
              <a:rPr dirty="0" err="1"/>
              <a:t>antecipados</a:t>
            </a:r>
            <a:r>
              <a:rPr dirty="0"/>
              <a:t> </a:t>
            </a:r>
            <a:r>
              <a:rPr dirty="0" err="1"/>
              <a:t>possam</a:t>
            </a:r>
            <a:r>
              <a:rPr dirty="0"/>
              <a:t> </a:t>
            </a:r>
            <a:r>
              <a:rPr dirty="0" err="1"/>
              <a:t>permitir</a:t>
            </a:r>
            <a:r>
              <a:rPr dirty="0"/>
              <a:t> que as </a:t>
            </a:r>
            <a:r>
              <a:rPr dirty="0" err="1"/>
              <a:t>pessoas</a:t>
            </a:r>
            <a:r>
              <a:rPr dirty="0"/>
              <a:t> </a:t>
            </a:r>
            <a:r>
              <a:rPr dirty="0" err="1"/>
              <a:t>afirmem</a:t>
            </a:r>
            <a:r>
              <a:rPr dirty="0"/>
              <a:t> um </a:t>
            </a:r>
            <a:r>
              <a:rPr dirty="0" err="1"/>
              <a:t>grau</a:t>
            </a:r>
            <a:r>
              <a:rPr dirty="0"/>
              <a:t> de </a:t>
            </a:r>
            <a:r>
              <a:rPr dirty="0" err="1"/>
              <a:t>controle</a:t>
            </a:r>
            <a:r>
              <a:rPr dirty="0"/>
              <a:t> e </a:t>
            </a:r>
            <a:r>
              <a:rPr dirty="0" err="1"/>
              <a:t>negociem</a:t>
            </a:r>
            <a:r>
              <a:rPr dirty="0"/>
              <a:t> </a:t>
            </a:r>
            <a:r>
              <a:rPr dirty="0" err="1"/>
              <a:t>sobre</a:t>
            </a:r>
            <a:r>
              <a:rPr dirty="0"/>
              <a:t> as </a:t>
            </a:r>
            <a:r>
              <a:rPr dirty="0" err="1"/>
              <a:t>opções</a:t>
            </a:r>
            <a:r>
              <a:rPr dirty="0"/>
              <a:t> </a:t>
            </a:r>
            <a:r>
              <a:rPr dirty="0" err="1"/>
              <a:t>propostas</a:t>
            </a:r>
            <a:r>
              <a:rPr dirty="0"/>
              <a:t> de </a:t>
            </a:r>
            <a:r>
              <a:rPr dirty="0" err="1"/>
              <a:t>apoio</a:t>
            </a:r>
            <a:r>
              <a:rPr dirty="0"/>
              <a:t>, </a:t>
            </a:r>
            <a:r>
              <a:rPr dirty="0" err="1"/>
              <a:t>cuidados</a:t>
            </a:r>
            <a:r>
              <a:rPr dirty="0"/>
              <a:t> </a:t>
            </a:r>
            <a:r>
              <a:rPr dirty="0" err="1"/>
              <a:t>ou</a:t>
            </a:r>
            <a:r>
              <a:rPr dirty="0"/>
              <a:t> </a:t>
            </a:r>
            <a:r>
              <a:rPr dirty="0" err="1"/>
              <a:t>tratamento</a:t>
            </a:r>
            <a:r>
              <a:rPr dirty="0"/>
              <a:t>, as </a:t>
            </a:r>
            <a:r>
              <a:rPr dirty="0" err="1"/>
              <a:t>restrições</a:t>
            </a:r>
            <a:r>
              <a:rPr dirty="0"/>
              <a:t> </a:t>
            </a:r>
            <a:r>
              <a:rPr dirty="0" err="1"/>
              <a:t>legais</a:t>
            </a:r>
            <a:r>
              <a:rPr dirty="0"/>
              <a:t> </a:t>
            </a:r>
            <a:r>
              <a:rPr dirty="0" err="1"/>
              <a:t>impostas</a:t>
            </a:r>
            <a:r>
              <a:rPr dirty="0"/>
              <a:t> à </a:t>
            </a:r>
            <a:r>
              <a:rPr dirty="0" err="1"/>
              <a:t>sua</a:t>
            </a:r>
            <a:r>
              <a:rPr dirty="0"/>
              <a:t> </a:t>
            </a:r>
            <a:r>
              <a:rPr dirty="0" err="1"/>
              <a:t>implementação</a:t>
            </a:r>
            <a:r>
              <a:rPr dirty="0"/>
              <a:t> </a:t>
            </a:r>
            <a:r>
              <a:rPr dirty="0" err="1"/>
              <a:t>reduzem</a:t>
            </a:r>
            <a:r>
              <a:rPr dirty="0"/>
              <a:t> </a:t>
            </a:r>
            <a:r>
              <a:rPr dirty="0" err="1"/>
              <a:t>sua</a:t>
            </a:r>
            <a:r>
              <a:rPr dirty="0"/>
              <a:t> </a:t>
            </a:r>
            <a:r>
              <a:rPr dirty="0" err="1"/>
              <a:t>conformidade</a:t>
            </a:r>
            <a:r>
              <a:rPr dirty="0"/>
              <a:t> com a CDPD.</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dirty="0"/>
              <a:t>A CDPD </a:t>
            </a:r>
            <a:r>
              <a:rPr dirty="0" err="1"/>
              <a:t>requer</a:t>
            </a:r>
            <a:r>
              <a:rPr dirty="0"/>
              <a:t> </a:t>
            </a:r>
            <a:r>
              <a:rPr dirty="0" err="1"/>
              <a:t>uma</a:t>
            </a:r>
            <a:r>
              <a:rPr dirty="0"/>
              <a:t> </a:t>
            </a:r>
            <a:r>
              <a:rPr dirty="0" err="1"/>
              <a:t>abordagem</a:t>
            </a:r>
            <a:r>
              <a:rPr dirty="0"/>
              <a:t> </a:t>
            </a:r>
            <a:r>
              <a:rPr dirty="0" err="1"/>
              <a:t>completamente</a:t>
            </a:r>
            <a:r>
              <a:rPr dirty="0"/>
              <a:t> </a:t>
            </a:r>
            <a:r>
              <a:rPr dirty="0" err="1"/>
              <a:t>diferente</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571500" indent="-171450" algn="just">
              <a:spcAft>
                <a:spcPts val="600"/>
              </a:spcAf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dirty="0"/>
              <a:t>De </a:t>
            </a:r>
            <a:r>
              <a:rPr dirty="0" err="1"/>
              <a:t>acordo</a:t>
            </a:r>
            <a:r>
              <a:rPr dirty="0"/>
              <a:t> com o </a:t>
            </a:r>
            <a:r>
              <a:rPr dirty="0" err="1"/>
              <a:t>artigo</a:t>
            </a:r>
            <a:r>
              <a:rPr dirty="0"/>
              <a:t> 12 da CDPD, as </a:t>
            </a:r>
            <a:r>
              <a:rPr dirty="0" err="1"/>
              <a:t>pessoas</a:t>
            </a:r>
            <a:r>
              <a:rPr dirty="0"/>
              <a:t> </a:t>
            </a:r>
            <a:r>
              <a:rPr dirty="0" err="1"/>
              <a:t>têm</a:t>
            </a:r>
            <a:r>
              <a:rPr dirty="0"/>
              <a:t> o </a:t>
            </a:r>
            <a:r>
              <a:rPr dirty="0" err="1"/>
              <a:t>direito</a:t>
            </a:r>
            <a:r>
              <a:rPr dirty="0"/>
              <a:t> à </a:t>
            </a:r>
            <a:r>
              <a:rPr lang="pt-BR" dirty="0"/>
              <a:t>capacidade legal</a:t>
            </a:r>
            <a:r>
              <a:rPr dirty="0"/>
              <a:t> </a:t>
            </a:r>
            <a:r>
              <a:rPr b="1" u="sng" dirty="0" err="1"/>
              <a:t>em</a:t>
            </a:r>
            <a:r>
              <a:rPr b="1" u="sng" dirty="0"/>
              <a:t> </a:t>
            </a:r>
            <a:r>
              <a:rPr b="1" u="sng" dirty="0" err="1"/>
              <a:t>todos</a:t>
            </a:r>
            <a:r>
              <a:rPr b="1" u="sng" dirty="0"/>
              <a:t> </a:t>
            </a:r>
            <a:r>
              <a:rPr b="1" u="sng" dirty="0" err="1"/>
              <a:t>os</a:t>
            </a:r>
            <a:r>
              <a:rPr b="1" u="sng" dirty="0"/>
              <a:t> </a:t>
            </a:r>
            <a:r>
              <a:rPr b="1" u="sng" dirty="0" err="1"/>
              <a:t>momentos</a:t>
            </a:r>
            <a:r>
              <a:rPr dirty="0"/>
              <a:t>. </a:t>
            </a:r>
          </a:p>
          <a:p>
            <a:pPr marL="571500" indent="-171450" algn="just">
              <a:spcAft>
                <a:spcPts val="600"/>
              </a:spcAf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pessoas</a:t>
            </a:r>
            <a:r>
              <a:rPr dirty="0"/>
              <a:t> </a:t>
            </a:r>
            <a:r>
              <a:rPr dirty="0" err="1"/>
              <a:t>devem</a:t>
            </a:r>
            <a:r>
              <a:rPr dirty="0"/>
              <a:t> </a:t>
            </a:r>
            <a:r>
              <a:rPr dirty="0" err="1"/>
              <a:t>manter</a:t>
            </a:r>
            <a:r>
              <a:rPr dirty="0"/>
              <a:t> o </a:t>
            </a:r>
            <a:r>
              <a:rPr dirty="0" err="1"/>
              <a:t>direito</a:t>
            </a:r>
            <a:r>
              <a:rPr dirty="0"/>
              <a:t> de </a:t>
            </a:r>
            <a:r>
              <a:rPr dirty="0" err="1"/>
              <a:t>tomar</a:t>
            </a:r>
            <a:r>
              <a:rPr dirty="0"/>
              <a:t> </a:t>
            </a:r>
            <a:r>
              <a:rPr dirty="0" err="1"/>
              <a:t>decisões</a:t>
            </a:r>
            <a:r>
              <a:rPr dirty="0"/>
              <a:t> </a:t>
            </a:r>
            <a:r>
              <a:rPr dirty="0" err="1"/>
              <a:t>diretamente</a:t>
            </a:r>
            <a:r>
              <a:rPr dirty="0"/>
              <a:t> e mudar de </a:t>
            </a:r>
            <a:r>
              <a:rPr dirty="0" err="1"/>
              <a:t>ideia</a:t>
            </a:r>
            <a:r>
              <a:rPr dirty="0"/>
              <a:t>, </a:t>
            </a:r>
            <a:r>
              <a:rPr dirty="0" err="1"/>
              <a:t>mesmo</a:t>
            </a:r>
            <a:r>
              <a:rPr dirty="0"/>
              <a:t> que um </a:t>
            </a:r>
            <a:r>
              <a:rPr lang="pt-BR" dirty="0"/>
              <a:t>planejamento antecipado</a:t>
            </a:r>
            <a:r>
              <a:rPr dirty="0"/>
              <a:t> </a:t>
            </a:r>
            <a:r>
              <a:rPr dirty="0" err="1"/>
              <a:t>tenha</a:t>
            </a:r>
            <a:r>
              <a:rPr dirty="0"/>
              <a:t> </a:t>
            </a:r>
            <a:r>
              <a:rPr dirty="0" err="1"/>
              <a:t>sido</a:t>
            </a:r>
            <a:r>
              <a:rPr dirty="0"/>
              <a:t> </a:t>
            </a:r>
            <a:r>
              <a:rPr dirty="0" err="1"/>
              <a:t>elaborado</a:t>
            </a:r>
            <a:r>
              <a:rPr dirty="0"/>
              <a:t>. </a:t>
            </a:r>
          </a:p>
          <a:p>
            <a:pPr marL="571500" indent="-171450" algn="jus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fato</a:t>
            </a:r>
            <a:r>
              <a:rPr dirty="0"/>
              <a:t> de que as </a:t>
            </a:r>
            <a:r>
              <a:rPr dirty="0" err="1"/>
              <a:t>pessoas</a:t>
            </a:r>
            <a:r>
              <a:rPr dirty="0"/>
              <a:t> </a:t>
            </a:r>
            <a:r>
              <a:rPr dirty="0" err="1"/>
              <a:t>desenvolvem</a:t>
            </a:r>
            <a:r>
              <a:rPr dirty="0"/>
              <a:t> </a:t>
            </a:r>
            <a:r>
              <a:rPr lang="pt-BR" dirty="0"/>
              <a:t>planejamentos antecipados</a:t>
            </a:r>
            <a:r>
              <a:rPr dirty="0"/>
              <a:t> </a:t>
            </a:r>
            <a:r>
              <a:rPr dirty="0" err="1"/>
              <a:t>não</a:t>
            </a:r>
            <a:r>
              <a:rPr dirty="0"/>
              <a:t> </a:t>
            </a:r>
            <a:r>
              <a:rPr dirty="0" err="1"/>
              <a:t>significa</a:t>
            </a:r>
            <a:r>
              <a:rPr dirty="0"/>
              <a:t> que </a:t>
            </a:r>
            <a:r>
              <a:rPr dirty="0" err="1"/>
              <a:t>elas</a:t>
            </a:r>
            <a:r>
              <a:rPr dirty="0"/>
              <a:t> </a:t>
            </a:r>
            <a:r>
              <a:rPr dirty="0" err="1"/>
              <a:t>sejam</a:t>
            </a:r>
            <a:r>
              <a:rPr dirty="0"/>
              <a:t> "</a:t>
            </a:r>
            <a:r>
              <a:rPr dirty="0" err="1"/>
              <a:t>legalmente</a:t>
            </a:r>
            <a:r>
              <a:rPr dirty="0"/>
              <a:t> </a:t>
            </a:r>
            <a:r>
              <a:rPr dirty="0" err="1"/>
              <a:t>incapazes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156</a:t>
            </a:fld>
            <a:endParaRPr lang="en-CH"/>
          </a:p>
        </p:txBody>
      </p:sp>
    </p:spTree>
    <p:extLst>
      <p:ext uri="{BB962C8B-B14F-4D97-AF65-F5344CB8AC3E}">
        <p14:creationId xmlns:p14="http://schemas.microsoft.com/office/powerpoint/2010/main" val="77393975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pessoas</a:t>
            </a:r>
            <a:r>
              <a:rPr dirty="0"/>
              <a:t> </a:t>
            </a:r>
            <a:r>
              <a:rPr dirty="0" err="1"/>
              <a:t>podem</a:t>
            </a:r>
            <a:r>
              <a:rPr dirty="0"/>
              <a:t> achar </a:t>
            </a:r>
            <a:r>
              <a:rPr dirty="0" err="1"/>
              <a:t>útil</a:t>
            </a:r>
            <a:r>
              <a:rPr dirty="0"/>
              <a:t> </a:t>
            </a:r>
            <a:r>
              <a:rPr dirty="0" err="1"/>
              <a:t>tornar</a:t>
            </a:r>
            <a:r>
              <a:rPr dirty="0"/>
              <a:t> </a:t>
            </a:r>
            <a:r>
              <a:rPr dirty="0" err="1"/>
              <a:t>seu</a:t>
            </a:r>
            <a:r>
              <a:rPr dirty="0"/>
              <a:t> </a:t>
            </a:r>
            <a:r>
              <a:rPr lang="pt-BR" dirty="0"/>
              <a:t>planejamento antecipado</a:t>
            </a:r>
            <a:r>
              <a:rPr dirty="0"/>
              <a:t> </a:t>
            </a:r>
            <a:r>
              <a:rPr dirty="0" err="1"/>
              <a:t>vinculativo</a:t>
            </a:r>
            <a:r>
              <a:rPr dirty="0"/>
              <a:t> para </a:t>
            </a:r>
            <a:r>
              <a:rPr dirty="0" err="1"/>
              <a:t>situações</a:t>
            </a:r>
            <a:r>
              <a:rPr dirty="0"/>
              <a:t> </a:t>
            </a:r>
            <a:r>
              <a:rPr dirty="0" err="1"/>
              <a:t>em</a:t>
            </a:r>
            <a:r>
              <a:rPr dirty="0"/>
              <a:t> que </a:t>
            </a:r>
            <a:r>
              <a:rPr dirty="0" err="1"/>
              <a:t>podem</a:t>
            </a:r>
            <a:r>
              <a:rPr dirty="0"/>
              <a:t> </a:t>
            </a:r>
            <a:r>
              <a:rPr dirty="0" err="1"/>
              <a:t>não</a:t>
            </a:r>
            <a:r>
              <a:rPr dirty="0"/>
              <a:t> </a:t>
            </a:r>
            <a:r>
              <a:rPr dirty="0" err="1"/>
              <a:t>conseguir</a:t>
            </a:r>
            <a:r>
              <a:rPr dirty="0"/>
              <a:t> </a:t>
            </a:r>
            <a:r>
              <a:rPr dirty="0" err="1"/>
              <a:t>comunicar</a:t>
            </a:r>
            <a:r>
              <a:rPr dirty="0"/>
              <a:t> </a:t>
            </a:r>
            <a:r>
              <a:rPr dirty="0" err="1"/>
              <a:t>sua</a:t>
            </a:r>
            <a:r>
              <a:rPr dirty="0"/>
              <a:t> </a:t>
            </a:r>
            <a:r>
              <a:rPr dirty="0" err="1"/>
              <a:t>vontade</a:t>
            </a:r>
            <a:r>
              <a:rPr dirty="0"/>
              <a:t> e </a:t>
            </a:r>
            <a:r>
              <a:rPr dirty="0" err="1"/>
              <a:t>preferências</a:t>
            </a:r>
            <a:r>
              <a:rPr dirty="0"/>
              <a:t> </a:t>
            </a:r>
            <a:r>
              <a:rPr dirty="0" err="1"/>
              <a:t>diretamente</a:t>
            </a:r>
            <a:r>
              <a:rPr dirty="0"/>
              <a:t>. </a:t>
            </a:r>
            <a:endParaRPr lang="en-US" dirty="0">
              <a:solidFill>
                <a:schemeClr val="tx1"/>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Isso</a:t>
            </a:r>
            <a:r>
              <a:rPr dirty="0"/>
              <a:t> </a:t>
            </a:r>
            <a:r>
              <a:rPr dirty="0" err="1"/>
              <a:t>garante</a:t>
            </a:r>
            <a:r>
              <a:rPr dirty="0"/>
              <a:t> que outros </a:t>
            </a:r>
            <a:r>
              <a:rPr dirty="0" err="1"/>
              <a:t>respeitem</a:t>
            </a:r>
            <a:r>
              <a:rPr dirty="0"/>
              <a:t> as </a:t>
            </a:r>
            <a:r>
              <a:rPr dirty="0" err="1"/>
              <a:t>diretrizes</a:t>
            </a:r>
            <a:r>
              <a:rPr dirty="0"/>
              <a:t> do plano.</a:t>
            </a:r>
          </a:p>
          <a:p>
            <a:pPr marL="171450" indent="-171450" algn="just">
              <a:spcAft>
                <a:spcPts val="600"/>
              </a:spcAf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Nestes</a:t>
            </a:r>
            <a:r>
              <a:rPr dirty="0"/>
              <a:t> </a:t>
            </a:r>
            <a:r>
              <a:rPr dirty="0" err="1"/>
              <a:t>casos</a:t>
            </a:r>
            <a:r>
              <a:rPr dirty="0"/>
              <a:t>, a </a:t>
            </a:r>
            <a:r>
              <a:rPr dirty="0" err="1"/>
              <a:t>pessoa</a:t>
            </a:r>
            <a:r>
              <a:rPr dirty="0"/>
              <a:t> </a:t>
            </a:r>
            <a:r>
              <a:rPr dirty="0" err="1"/>
              <a:t>deve</a:t>
            </a:r>
            <a:r>
              <a:rPr dirty="0"/>
              <a:t> </a:t>
            </a:r>
            <a:r>
              <a:rPr dirty="0" err="1"/>
              <a:t>especificar</a:t>
            </a:r>
            <a:r>
              <a:rPr dirty="0"/>
              <a:t> as </a:t>
            </a:r>
            <a:r>
              <a:rPr dirty="0" err="1"/>
              <a:t>situações</a:t>
            </a:r>
            <a:r>
              <a:rPr dirty="0"/>
              <a:t> </a:t>
            </a:r>
            <a:r>
              <a:rPr dirty="0" err="1"/>
              <a:t>ou</a:t>
            </a:r>
            <a:r>
              <a:rPr dirty="0"/>
              <a:t> </a:t>
            </a:r>
            <a:r>
              <a:rPr dirty="0" err="1"/>
              <a:t>critérios</a:t>
            </a:r>
            <a:r>
              <a:rPr dirty="0"/>
              <a:t> </a:t>
            </a:r>
            <a:r>
              <a:rPr dirty="0" err="1"/>
              <a:t>em</a:t>
            </a:r>
            <a:r>
              <a:rPr dirty="0"/>
              <a:t> que o </a:t>
            </a:r>
            <a:r>
              <a:rPr dirty="0" err="1"/>
              <a:t>apoiador</a:t>
            </a:r>
            <a:r>
              <a:rPr dirty="0"/>
              <a:t> </a:t>
            </a:r>
            <a:r>
              <a:rPr dirty="0" err="1"/>
              <a:t>pode</a:t>
            </a:r>
            <a:r>
              <a:rPr dirty="0"/>
              <a:t> </a:t>
            </a:r>
            <a:r>
              <a:rPr dirty="0" err="1"/>
              <a:t>começar</a:t>
            </a:r>
            <a:r>
              <a:rPr dirty="0"/>
              <a:t> a </a:t>
            </a:r>
            <a:r>
              <a:rPr dirty="0" err="1"/>
              <a:t>colocar</a:t>
            </a:r>
            <a:r>
              <a:rPr dirty="0"/>
              <a:t> o plano </a:t>
            </a:r>
            <a:r>
              <a:rPr dirty="0" err="1"/>
              <a:t>em</a:t>
            </a:r>
            <a:r>
              <a:rPr dirty="0"/>
              <a:t> vigor, </a:t>
            </a:r>
            <a:r>
              <a:rPr dirty="0" err="1"/>
              <a:t>bem</a:t>
            </a:r>
            <a:r>
              <a:rPr dirty="0"/>
              <a:t> </a:t>
            </a:r>
            <a:r>
              <a:rPr dirty="0" err="1"/>
              <a:t>como</a:t>
            </a:r>
            <a:r>
              <a:rPr dirty="0"/>
              <a:t> as </a:t>
            </a:r>
            <a:r>
              <a:rPr dirty="0" err="1"/>
              <a:t>situações</a:t>
            </a:r>
            <a:r>
              <a:rPr dirty="0"/>
              <a:t> e </a:t>
            </a:r>
            <a:r>
              <a:rPr dirty="0" err="1"/>
              <a:t>critérios</a:t>
            </a:r>
            <a:r>
              <a:rPr dirty="0"/>
              <a:t> </a:t>
            </a:r>
            <a:r>
              <a:rPr dirty="0" err="1"/>
              <a:t>relativos</a:t>
            </a:r>
            <a:r>
              <a:rPr dirty="0"/>
              <a:t> a </a:t>
            </a:r>
            <a:r>
              <a:rPr dirty="0" err="1"/>
              <a:t>quando</a:t>
            </a:r>
            <a:r>
              <a:rPr dirty="0"/>
              <a:t> </a:t>
            </a:r>
            <a:r>
              <a:rPr dirty="0" err="1"/>
              <a:t>deve</a:t>
            </a:r>
            <a:r>
              <a:rPr dirty="0"/>
              <a:t> </a:t>
            </a:r>
            <a:r>
              <a:rPr dirty="0" err="1"/>
              <a:t>parar</a:t>
            </a:r>
            <a:r>
              <a:rPr dirty="0"/>
              <a:t> de </a:t>
            </a:r>
            <a:r>
              <a:rPr dirty="0" err="1"/>
              <a:t>implementar</a:t>
            </a:r>
            <a:r>
              <a:rPr dirty="0"/>
              <a:t> o plano.</a:t>
            </a:r>
          </a:p>
          <a:p>
            <a:pPr marL="171450" indent="-171450" algn="just">
              <a:spcAft>
                <a:spcPts val="600"/>
              </a:spcAf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A </a:t>
            </a:r>
            <a:r>
              <a:rPr dirty="0" err="1"/>
              <a:t>implementação</a:t>
            </a:r>
            <a:r>
              <a:rPr dirty="0"/>
              <a:t> de um </a:t>
            </a:r>
            <a:r>
              <a:rPr lang="pt-BR" dirty="0"/>
              <a:t>planejamento antecipado</a:t>
            </a:r>
            <a:r>
              <a:rPr dirty="0"/>
              <a:t> </a:t>
            </a:r>
            <a:r>
              <a:rPr dirty="0" err="1"/>
              <a:t>não</a:t>
            </a:r>
            <a:r>
              <a:rPr dirty="0"/>
              <a:t> </a:t>
            </a:r>
            <a:r>
              <a:rPr dirty="0" err="1"/>
              <a:t>deve</a:t>
            </a:r>
            <a:r>
              <a:rPr dirty="0"/>
              <a:t> </a:t>
            </a:r>
            <a:r>
              <a:rPr dirty="0" err="1"/>
              <a:t>impedir</a:t>
            </a:r>
            <a:r>
              <a:rPr dirty="0"/>
              <a:t> que </a:t>
            </a:r>
            <a:r>
              <a:rPr dirty="0" err="1"/>
              <a:t>os</a:t>
            </a:r>
            <a:r>
              <a:rPr dirty="0"/>
              <a:t> </a:t>
            </a:r>
            <a:r>
              <a:rPr dirty="0" err="1"/>
              <a:t>apoiadores</a:t>
            </a:r>
            <a:r>
              <a:rPr dirty="0"/>
              <a:t> </a:t>
            </a:r>
            <a:r>
              <a:rPr dirty="0" err="1"/>
              <a:t>tentem</a:t>
            </a:r>
            <a:r>
              <a:rPr dirty="0"/>
              <a:t> se </a:t>
            </a:r>
            <a:r>
              <a:rPr dirty="0" err="1"/>
              <a:t>envolver</a:t>
            </a:r>
            <a:r>
              <a:rPr dirty="0"/>
              <a:t> e se </a:t>
            </a:r>
            <a:r>
              <a:rPr dirty="0" err="1"/>
              <a:t>comunicar</a:t>
            </a:r>
            <a:r>
              <a:rPr dirty="0"/>
              <a:t> </a:t>
            </a:r>
            <a:r>
              <a:rPr dirty="0" err="1"/>
              <a:t>regularmente</a:t>
            </a:r>
            <a:r>
              <a:rPr dirty="0"/>
              <a:t> com a </a:t>
            </a:r>
            <a:r>
              <a:rPr dirty="0" err="1"/>
              <a:t>pessoa</a:t>
            </a:r>
            <a:r>
              <a:rPr dirty="0"/>
              <a:t> </a:t>
            </a:r>
            <a:r>
              <a:rPr dirty="0" err="1"/>
              <a:t>diretamente</a:t>
            </a:r>
            <a:r>
              <a:rPr dirty="0"/>
              <a:t>, a </a:t>
            </a:r>
            <a:r>
              <a:rPr dirty="0" err="1"/>
              <a:t>fim</a:t>
            </a:r>
            <a:r>
              <a:rPr dirty="0"/>
              <a:t> de </a:t>
            </a:r>
            <a:r>
              <a:rPr dirty="0" err="1"/>
              <a:t>ver</a:t>
            </a:r>
            <a:r>
              <a:rPr dirty="0"/>
              <a:t> </a:t>
            </a:r>
            <a:r>
              <a:rPr dirty="0" err="1"/>
              <a:t>como</a:t>
            </a:r>
            <a:r>
              <a:rPr dirty="0"/>
              <a:t> a </a:t>
            </a:r>
            <a:r>
              <a:rPr dirty="0" err="1"/>
              <a:t>pessoa</a:t>
            </a:r>
            <a:r>
              <a:rPr dirty="0"/>
              <a:t> </a:t>
            </a:r>
            <a:r>
              <a:rPr dirty="0" err="1"/>
              <a:t>reage</a:t>
            </a:r>
            <a:r>
              <a:rPr dirty="0"/>
              <a:t> a </a:t>
            </a:r>
            <a:r>
              <a:rPr dirty="0" err="1"/>
              <a:t>qualquer</a:t>
            </a:r>
            <a:r>
              <a:rPr dirty="0"/>
              <a:t> </a:t>
            </a:r>
            <a:r>
              <a:rPr dirty="0" err="1"/>
              <a:t>ação</a:t>
            </a:r>
            <a:r>
              <a:rPr dirty="0"/>
              <a:t> que </a:t>
            </a:r>
            <a:r>
              <a:rPr dirty="0" err="1"/>
              <a:t>esteja</a:t>
            </a:r>
            <a:r>
              <a:rPr dirty="0"/>
              <a:t> </a:t>
            </a:r>
            <a:r>
              <a:rPr dirty="0" err="1"/>
              <a:t>sendo</a:t>
            </a:r>
            <a:r>
              <a:rPr dirty="0"/>
              <a:t> </a:t>
            </a:r>
            <a:r>
              <a:rPr dirty="0" err="1"/>
              <a:t>tomada</a:t>
            </a:r>
            <a:r>
              <a:rPr dirty="0"/>
              <a:t>, se </a:t>
            </a:r>
            <a:r>
              <a:rPr dirty="0" err="1"/>
              <a:t>eles</a:t>
            </a:r>
            <a:r>
              <a:rPr dirty="0"/>
              <a:t> </a:t>
            </a:r>
            <a:r>
              <a:rPr dirty="0" err="1"/>
              <a:t>podem</a:t>
            </a:r>
            <a:r>
              <a:rPr dirty="0"/>
              <a:t> </a:t>
            </a:r>
            <a:r>
              <a:rPr dirty="0" err="1"/>
              <a:t>comunicar</a:t>
            </a:r>
            <a:r>
              <a:rPr dirty="0"/>
              <a:t> </a:t>
            </a:r>
            <a:r>
              <a:rPr dirty="0" err="1"/>
              <a:t>sua</a:t>
            </a:r>
            <a:r>
              <a:rPr dirty="0"/>
              <a:t> </a:t>
            </a:r>
            <a:r>
              <a:rPr dirty="0" err="1"/>
              <a:t>vontade</a:t>
            </a:r>
            <a:r>
              <a:rPr dirty="0"/>
              <a:t> e </a:t>
            </a:r>
            <a:r>
              <a:rPr dirty="0" err="1"/>
              <a:t>preferências</a:t>
            </a:r>
            <a:r>
              <a:rPr dirty="0"/>
              <a:t> </a:t>
            </a:r>
            <a:r>
              <a:rPr dirty="0" err="1"/>
              <a:t>diretamente</a:t>
            </a:r>
            <a:r>
              <a:rPr dirty="0"/>
              <a:t> </a:t>
            </a:r>
            <a:r>
              <a:rPr dirty="0" err="1"/>
              <a:t>novamente</a:t>
            </a:r>
            <a:r>
              <a:rPr dirty="0"/>
              <a:t> e se </a:t>
            </a:r>
            <a:r>
              <a:rPr dirty="0" err="1"/>
              <a:t>isso</a:t>
            </a:r>
            <a:r>
              <a:rPr dirty="0"/>
              <a:t> </a:t>
            </a:r>
            <a:r>
              <a:rPr dirty="0" err="1"/>
              <a:t>mudou</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157</a:t>
            </a:fld>
            <a:endParaRPr lang="en-CH"/>
          </a:p>
        </p:txBody>
      </p:sp>
    </p:spTree>
    <p:extLst>
      <p:ext uri="{BB962C8B-B14F-4D97-AF65-F5344CB8AC3E}">
        <p14:creationId xmlns:p14="http://schemas.microsoft.com/office/powerpoint/2010/main" val="36487778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Quando as </a:t>
            </a:r>
            <a:r>
              <a:rPr dirty="0" err="1"/>
              <a:t>pessoas</a:t>
            </a:r>
            <a:r>
              <a:rPr dirty="0"/>
              <a:t> </a:t>
            </a:r>
            <a:r>
              <a:rPr dirty="0" err="1"/>
              <a:t>podem</a:t>
            </a:r>
            <a:r>
              <a:rPr dirty="0"/>
              <a:t> </a:t>
            </a:r>
            <a:r>
              <a:rPr dirty="0" err="1"/>
              <a:t>comunicar</a:t>
            </a:r>
            <a:r>
              <a:rPr dirty="0"/>
              <a:t> </a:t>
            </a:r>
            <a:r>
              <a:rPr dirty="0" err="1"/>
              <a:t>sua</a:t>
            </a:r>
            <a:r>
              <a:rPr dirty="0"/>
              <a:t> </a:t>
            </a:r>
            <a:r>
              <a:rPr dirty="0" err="1"/>
              <a:t>vontade</a:t>
            </a:r>
            <a:r>
              <a:rPr dirty="0"/>
              <a:t> e </a:t>
            </a:r>
            <a:r>
              <a:rPr dirty="0" err="1"/>
              <a:t>preferências</a:t>
            </a:r>
            <a:r>
              <a:rPr dirty="0"/>
              <a:t> </a:t>
            </a:r>
            <a:r>
              <a:rPr dirty="0" err="1"/>
              <a:t>diretamente</a:t>
            </a:r>
            <a:r>
              <a:rPr dirty="0"/>
              <a:t>, </a:t>
            </a:r>
            <a:r>
              <a:rPr dirty="0" err="1"/>
              <a:t>os</a:t>
            </a:r>
            <a:r>
              <a:rPr dirty="0"/>
              <a:t> </a:t>
            </a:r>
            <a:r>
              <a:rPr lang="pt-BR" dirty="0"/>
              <a:t>planejamentos antecipados</a:t>
            </a:r>
            <a:r>
              <a:rPr dirty="0"/>
              <a:t> </a:t>
            </a:r>
            <a:r>
              <a:rPr dirty="0" err="1"/>
              <a:t>podem</a:t>
            </a:r>
            <a:r>
              <a:rPr dirty="0"/>
              <a:t> ser </a:t>
            </a:r>
            <a:r>
              <a:rPr b="1" u="sng" dirty="0"/>
              <a:t>ferramentas de </a:t>
            </a:r>
            <a:r>
              <a:rPr b="1" u="sng" dirty="0" err="1"/>
              <a:t>comunicação</a:t>
            </a:r>
            <a:r>
              <a:rPr dirty="0"/>
              <a:t> </a:t>
            </a:r>
            <a:r>
              <a:rPr dirty="0" err="1"/>
              <a:t>úteis</a:t>
            </a:r>
            <a:r>
              <a:rPr dirty="0"/>
              <a:t> para </a:t>
            </a:r>
            <a:r>
              <a:rPr dirty="0" err="1"/>
              <a:t>estruturar</a:t>
            </a:r>
            <a:r>
              <a:rPr dirty="0"/>
              <a:t> as </a:t>
            </a:r>
            <a:r>
              <a:rPr dirty="0" err="1"/>
              <a:t>discussões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Útil</a:t>
            </a:r>
            <a:r>
              <a:rPr dirty="0"/>
              <a:t> para </a:t>
            </a:r>
            <a:r>
              <a:rPr dirty="0" err="1"/>
              <a:t>explorar</a:t>
            </a:r>
            <a:r>
              <a:rPr dirty="0"/>
              <a:t> e </a:t>
            </a:r>
            <a:r>
              <a:rPr dirty="0" err="1"/>
              <a:t>discutir</a:t>
            </a:r>
            <a:r>
              <a:rPr dirty="0"/>
              <a:t> </a:t>
            </a:r>
            <a:r>
              <a:rPr dirty="0" err="1"/>
              <a:t>os</a:t>
            </a:r>
            <a:r>
              <a:rPr dirty="0"/>
              <a:t> </a:t>
            </a:r>
            <a:r>
              <a:rPr dirty="0" err="1"/>
              <a:t>possíveis</a:t>
            </a:r>
            <a:r>
              <a:rPr dirty="0"/>
              <a:t> </a:t>
            </a:r>
            <a:r>
              <a:rPr dirty="0" err="1"/>
              <a:t>cenários</a:t>
            </a:r>
            <a:r>
              <a:rPr dirty="0"/>
              <a:t> que </a:t>
            </a:r>
            <a:r>
              <a:rPr dirty="0" err="1"/>
              <a:t>exigem</a:t>
            </a:r>
            <a:r>
              <a:rPr dirty="0"/>
              <a:t> </a:t>
            </a:r>
            <a:r>
              <a:rPr dirty="0" err="1"/>
              <a:t>tomada</a:t>
            </a:r>
            <a:r>
              <a:rPr dirty="0"/>
              <a:t> de </a:t>
            </a:r>
            <a:r>
              <a:rPr dirty="0" err="1"/>
              <a:t>decisão</a:t>
            </a:r>
            <a:r>
              <a:rPr dirty="0"/>
              <a:t>, </a:t>
            </a:r>
            <a:r>
              <a:rPr dirty="0" err="1"/>
              <a:t>os</a:t>
            </a:r>
            <a:r>
              <a:rPr dirty="0"/>
              <a:t> </a:t>
            </a:r>
            <a:r>
              <a:rPr dirty="0" err="1"/>
              <a:t>prós</a:t>
            </a:r>
            <a:r>
              <a:rPr dirty="0"/>
              <a:t> e contras das </a:t>
            </a:r>
            <a:r>
              <a:rPr dirty="0" err="1"/>
              <a:t>decisões</a:t>
            </a:r>
            <a:r>
              <a:rPr dirty="0"/>
              <a:t>, etc.</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Ajude</a:t>
            </a:r>
            <a:r>
              <a:rPr dirty="0"/>
              <a:t> </a:t>
            </a:r>
            <a:r>
              <a:rPr dirty="0" err="1"/>
              <a:t>os</a:t>
            </a:r>
            <a:r>
              <a:rPr dirty="0"/>
              <a:t> </a:t>
            </a:r>
            <a:r>
              <a:rPr dirty="0" err="1"/>
              <a:t>apoiadores</a:t>
            </a:r>
            <a:r>
              <a:rPr dirty="0"/>
              <a:t> a se </a:t>
            </a:r>
            <a:r>
              <a:rPr dirty="0" err="1"/>
              <a:t>sentirem</a:t>
            </a:r>
            <a:r>
              <a:rPr dirty="0"/>
              <a:t> à </a:t>
            </a:r>
            <a:r>
              <a:rPr dirty="0" err="1"/>
              <a:t>vontade</a:t>
            </a:r>
            <a:r>
              <a:rPr dirty="0"/>
              <a:t> com </a:t>
            </a:r>
            <a:r>
              <a:rPr dirty="0" err="1"/>
              <a:t>os</a:t>
            </a:r>
            <a:r>
              <a:rPr dirty="0"/>
              <a:t> </a:t>
            </a:r>
            <a:r>
              <a:rPr dirty="0" err="1"/>
              <a:t>planos</a:t>
            </a:r>
            <a:r>
              <a:rPr dirty="0"/>
              <a:t> e a se </a:t>
            </a:r>
            <a:r>
              <a:rPr dirty="0" err="1"/>
              <a:t>sentirem</a:t>
            </a:r>
            <a:r>
              <a:rPr dirty="0"/>
              <a:t> </a:t>
            </a:r>
            <a:r>
              <a:rPr dirty="0" err="1"/>
              <a:t>confiantes</a:t>
            </a:r>
            <a:r>
              <a:rPr dirty="0"/>
              <a:t> </a:t>
            </a:r>
            <a:r>
              <a:rPr dirty="0" err="1"/>
              <a:t>em</a:t>
            </a:r>
            <a:r>
              <a:rPr dirty="0"/>
              <a:t> </a:t>
            </a:r>
            <a:r>
              <a:rPr dirty="0" err="1"/>
              <a:t>colocá-los</a:t>
            </a:r>
            <a:r>
              <a:rPr dirty="0"/>
              <a:t> </a:t>
            </a:r>
            <a:r>
              <a:rPr dirty="0" err="1"/>
              <a:t>em</a:t>
            </a:r>
            <a:r>
              <a:rPr dirty="0"/>
              <a:t> </a:t>
            </a:r>
            <a:r>
              <a:rPr dirty="0" err="1"/>
              <a:t>prática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971550" marR="0" lvl="1"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Eles </a:t>
            </a:r>
            <a:r>
              <a:rPr dirty="0" err="1"/>
              <a:t>podem</a:t>
            </a:r>
            <a:r>
              <a:rPr dirty="0"/>
              <a:t> ser </a:t>
            </a:r>
            <a:r>
              <a:rPr dirty="0" err="1"/>
              <a:t>usados</a:t>
            </a:r>
            <a:r>
              <a:rPr dirty="0"/>
              <a:t> </a:t>
            </a:r>
            <a:r>
              <a:rPr dirty="0" err="1"/>
              <a:t>como</a:t>
            </a:r>
            <a:r>
              <a:rPr dirty="0"/>
              <a:t> um </a:t>
            </a:r>
            <a:r>
              <a:rPr dirty="0" err="1"/>
              <a:t>ponto</a:t>
            </a:r>
            <a:r>
              <a:rPr dirty="0"/>
              <a:t> de </a:t>
            </a:r>
            <a:r>
              <a:rPr dirty="0" err="1"/>
              <a:t>referência</a:t>
            </a:r>
            <a:r>
              <a:rPr dirty="0"/>
              <a:t> para a </a:t>
            </a:r>
            <a:r>
              <a:rPr dirty="0" err="1"/>
              <a:t>vontade</a:t>
            </a:r>
            <a:r>
              <a:rPr dirty="0"/>
              <a:t> e </a:t>
            </a:r>
            <a:r>
              <a:rPr dirty="0" err="1"/>
              <a:t>preferências</a:t>
            </a:r>
            <a:r>
              <a:rPr dirty="0"/>
              <a:t> da </a:t>
            </a:r>
            <a:r>
              <a:rPr dirty="0" err="1"/>
              <a:t>pessoa</a:t>
            </a:r>
            <a:r>
              <a:rPr dirty="0"/>
              <a:t>. </a:t>
            </a:r>
            <a:r>
              <a:rPr dirty="0" err="1"/>
              <a:t>Os</a:t>
            </a:r>
            <a:r>
              <a:rPr dirty="0"/>
              <a:t> </a:t>
            </a:r>
            <a:r>
              <a:rPr dirty="0" err="1"/>
              <a:t>apoiadores</a:t>
            </a:r>
            <a:r>
              <a:rPr dirty="0"/>
              <a:t> </a:t>
            </a:r>
            <a:r>
              <a:rPr dirty="0" err="1"/>
              <a:t>podem</a:t>
            </a:r>
            <a:r>
              <a:rPr dirty="0"/>
              <a:t> </a:t>
            </a:r>
            <a:r>
              <a:rPr dirty="0" err="1"/>
              <a:t>lembrar</a:t>
            </a:r>
            <a:r>
              <a:rPr dirty="0"/>
              <a:t> a </a:t>
            </a:r>
            <a:r>
              <a:rPr dirty="0" err="1"/>
              <a:t>pessoa</a:t>
            </a:r>
            <a:r>
              <a:rPr dirty="0"/>
              <a:t> do que </a:t>
            </a:r>
            <a:r>
              <a:rPr dirty="0" err="1"/>
              <a:t>discutiram</a:t>
            </a:r>
            <a:r>
              <a:rPr dirty="0"/>
              <a:t> e </a:t>
            </a:r>
            <a:r>
              <a:rPr dirty="0" err="1"/>
              <a:t>estabeleceram</a:t>
            </a:r>
            <a:r>
              <a:rPr dirty="0"/>
              <a:t> no </a:t>
            </a:r>
            <a:r>
              <a:rPr lang="pt-BR" dirty="0"/>
              <a:t>planejamento antecipado</a:t>
            </a:r>
            <a:r>
              <a:rPr dirty="0"/>
              <a:t>, mas </a:t>
            </a:r>
            <a:r>
              <a:rPr dirty="0" err="1"/>
              <a:t>devem</a:t>
            </a:r>
            <a:r>
              <a:rPr dirty="0"/>
              <a:t> </a:t>
            </a:r>
            <a:r>
              <a:rPr dirty="0" err="1"/>
              <a:t>aceitar</a:t>
            </a:r>
            <a:r>
              <a:rPr dirty="0"/>
              <a:t> que as </a:t>
            </a:r>
            <a:r>
              <a:rPr dirty="0" err="1"/>
              <a:t>opiniões</a:t>
            </a:r>
            <a:r>
              <a:rPr dirty="0"/>
              <a:t> da </a:t>
            </a:r>
            <a:r>
              <a:rPr dirty="0" err="1"/>
              <a:t>pessoa</a:t>
            </a:r>
            <a:r>
              <a:rPr dirty="0"/>
              <a:t> </a:t>
            </a:r>
            <a:r>
              <a:rPr dirty="0" err="1"/>
              <a:t>podem</a:t>
            </a:r>
            <a:r>
              <a:rPr dirty="0"/>
              <a:t> </a:t>
            </a:r>
            <a:r>
              <a:rPr dirty="0" err="1"/>
              <a:t>evoluir</a:t>
            </a:r>
            <a:r>
              <a:rPr dirty="0"/>
              <a:t> e que as </a:t>
            </a:r>
            <a:r>
              <a:rPr dirty="0" err="1"/>
              <a:t>pessoas</a:t>
            </a:r>
            <a:r>
              <a:rPr dirty="0"/>
              <a:t> </a:t>
            </a:r>
            <a:r>
              <a:rPr dirty="0" err="1"/>
              <a:t>podem</a:t>
            </a:r>
            <a:r>
              <a:rPr dirty="0"/>
              <a:t> mudar de </a:t>
            </a:r>
            <a:r>
              <a:rPr dirty="0" err="1"/>
              <a:t>ideia</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158</a:t>
            </a:fld>
            <a:endParaRPr lang="en-CH"/>
          </a:p>
        </p:txBody>
      </p:sp>
    </p:spTree>
    <p:extLst>
      <p:ext uri="{BB962C8B-B14F-4D97-AF65-F5344CB8AC3E}">
        <p14:creationId xmlns:p14="http://schemas.microsoft.com/office/powerpoint/2010/main" val="304848106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solidFill>
                  <a:srgbClr val="000000"/>
                </a:solidFill>
                <a:latin typeface="Calibri" panose="020F0502020204030204" pitchFamily="34" charset="0"/>
                <a:ea typeface="SimSun" panose="02010600030101010101" pitchFamily="2" charset="-122"/>
                <a:cs typeface="Calibri" panose="020F0502020204030204" pitchFamily="34" charset="0"/>
              </a:defRPr>
            </a:pPr>
            <a:r>
              <a:t>Planejamento antecipado nos países</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159</a:t>
            </a:fld>
            <a:endParaRPr lang="en-CH"/>
          </a:p>
        </p:txBody>
      </p:sp>
      <p:sp>
        <p:nvSpPr>
          <p:cNvPr id="6" name="Text Box 80">
            <a:extLst>
              <a:ext uri="{FF2B5EF4-FFF2-40B4-BE49-F238E27FC236}">
                <a16:creationId xmlns:a16="http://schemas.microsoft.com/office/drawing/2014/main" id="{4437EEE0-0CF1-4B6A-96E9-35C7D9E0C8C9}"/>
              </a:ext>
            </a:extLst>
          </p:cNvPr>
          <p:cNvSpPr txBox="1"/>
          <p:nvPr/>
        </p:nvSpPr>
        <p:spPr>
          <a:xfrm>
            <a:off x="810436" y="5341521"/>
            <a:ext cx="5589825" cy="2785184"/>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600"/>
              </a:spcAft>
              <a:buClrTx/>
              <a:buSzTx/>
              <a:buFontTx/>
              <a:buNone/>
              <a:tabLst/>
              <a:defRPr sz="1100" kern="0">
                <a:ln>
                  <a:noFill/>
                </a:ln>
                <a:effectLst/>
                <a:uLnTx/>
                <a:uFillTx/>
                <a:latin typeface="Calibri"/>
                <a:ea typeface="SimSun" panose="02010600030101010101" pitchFamily="2" charset="-122"/>
                <a:cs typeface="Calibri" panose="020F0502020204030204" pitchFamily="34" charset="0"/>
              </a:defRPr>
            </a:pPr>
            <a:r>
              <a:rPr b="1">
                <a:solidFill>
                  <a:sysClr val="windowText" lastClr="000000"/>
                </a:solidFill>
              </a:rPr>
              <a:t>Exemplo: lei alemã (2009) </a:t>
            </a:r>
            <a:r>
              <a:rPr>
                <a:solidFill>
                  <a:sysClr val="windowText" lastClr="000000"/>
                </a:solidFill>
              </a:rPr>
              <a:t>(</a:t>
            </a:r>
            <a:r>
              <a:rPr>
                <a:solidFill>
                  <a:srgbClr val="0000FF"/>
                </a:solidFill>
                <a:hlinkClick r:id="rId3" tooltip="Wiesing U, 2010 #480"/>
              </a:rPr>
              <a:t>26</a:t>
            </a:r>
            <a:r>
              <a:rPr>
                <a:solidFill>
                  <a:sysClr val="windowText" lastClr="000000"/>
                </a:solidFill>
              </a:rPr>
              <a:t>)</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6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A Alemanha tem uma lei que torna as diretivas antecipadas vinculativas, inclusive no contexto dos cuidados de saúde mental. </a:t>
            </a:r>
          </a:p>
          <a:p>
            <a:pPr marL="0" marR="0" lvl="0" indent="0" algn="just" defTabSz="914400" eaLnBrk="1" fontAlgn="auto" latinLnBrk="0" hangingPunct="1">
              <a:lnSpc>
                <a:spcPct val="115000"/>
              </a:lnSpc>
              <a:spcBef>
                <a:spcPts val="0"/>
              </a:spcBef>
              <a:spcAft>
                <a:spcPts val="6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Em suas diretrizes antecipadas, as pessoas podem nomear um apoiador cujo papel é afirmar a vontade da pessoa em relação ao praticante.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60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Se a pessoa não tiver uma diretiva antecipada, a vontade presumida e a preferência da pessoa em relação ao tratamento devem ser determinadas com base em evidências concretas, como declarações orais anteriores.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Após a entrada em vigor da lei, os usuários de serviços de saúde mental desenvolveram um modelo de diretiva antecipada contra qualquer forma de coerção na psiquiatria. O modelo é chamado PatVerfü.</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4908592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Mesmo quando os países não reconhecem legalmente os planejamentos antecipados, isso não impede os apoiadores, bem como os profissionais de saúde mental e outros profissionais, de desenvolvê-los e implementá-los.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Os serviços de saúde mental e serviços sociais podem: </a:t>
            </a:r>
          </a:p>
          <a:p>
            <a:pPr marL="457200" marR="0" lvl="0"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Colocar em prática uma política para respeitar a tomada de decisão dos indivíduos em todos os momentos. </a:t>
            </a:r>
          </a:p>
          <a:p>
            <a:pPr marL="457200" marR="0" lvl="0"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Informar as pessoas que usam os serviços sobre a oportunidade de criar planejamentos antecipados e disponibilizar os recursos necessários para apoiá-las no desenvolvimento de seus planejamentos. </a:t>
            </a:r>
          </a:p>
          <a:p>
            <a:pPr marL="457200" marR="0" lvl="0"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Incentivar as pessoas a fazer planejamentos antecipados para antecipar necessidades e cenários futuros e nomear apoiadores. </a:t>
            </a:r>
          </a:p>
          <a:p>
            <a:pPr marL="457200" marR="0" lvl="0"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Quando a situação exigir o seu uso, respeitar as diretivas indicadas no planejamento de uma pessoa.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160</a:t>
            </a:fld>
            <a:endParaRPr lang="en-CH"/>
          </a:p>
        </p:txBody>
      </p:sp>
    </p:spTree>
    <p:extLst>
      <p:ext uri="{BB962C8B-B14F-4D97-AF65-F5344CB8AC3E}">
        <p14:creationId xmlns:p14="http://schemas.microsoft.com/office/powerpoint/2010/main" val="341957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1243013"/>
            <a:ext cx="4926013" cy="2771775"/>
          </a:xfrm>
        </p:spPr>
      </p:sp>
      <p:sp>
        <p:nvSpPr>
          <p:cNvPr id="3" name="Notes Placeholder 2"/>
          <p:cNvSpPr>
            <a:spLocks noGrp="1"/>
          </p:cNvSpPr>
          <p:nvPr>
            <p:ph type="body" idx="1"/>
          </p:nvPr>
        </p:nvSpPr>
        <p:spPr>
          <a:xfrm>
            <a:off x="680879" y="4285298"/>
            <a:ext cx="5447030" cy="4413011"/>
          </a:xfrm>
        </p:spPr>
        <p:txBody>
          <a:bodyPr/>
          <a:lstStyle/>
          <a:p>
            <a:pPr algn="just">
              <a:spcAft>
                <a:spcPts val="600"/>
              </a:spcAft>
              <a:defRPr b="1" i="1">
                <a:latin typeface="Calibri" panose="020F0502020204030204" pitchFamily="34" charset="0"/>
                <a:ea typeface="SimSun" panose="02010600030101010101" pitchFamily="2" charset="-122"/>
                <a:cs typeface="Calibri" panose="020F0502020204030204" pitchFamily="34" charset="0"/>
              </a:defRPr>
            </a:pP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a:t>
            </a:r>
            <a:r>
              <a:rPr dirty="0" err="1"/>
              <a:t>em</a:t>
            </a:r>
            <a:r>
              <a:rPr dirty="0"/>
              <a:t> </a:t>
            </a:r>
            <a:r>
              <a:rPr dirty="0" err="1"/>
              <a:t>saúde</a:t>
            </a:r>
            <a:r>
              <a:rPr dirty="0"/>
              <a:t> mental (50 min.)</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O objetivo desta apresentação é desafiar equívocos e estereótipos negativos com base em exemplos concretos. </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Peça aos participantes para se lembrarem dos equívocos e estereótipos negativos levantados durante o Exercício 1.1. </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Compare-os brevemente com os equívocos e estereótipos negativos que serão questionados durante esta apresentação: </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b="1">
                <a:latin typeface="Calibri" panose="020F0502020204030204" pitchFamily="34" charset="0"/>
                <a:ea typeface="SimSun" panose="02010600030101010101" pitchFamily="2" charset="-122"/>
                <a:cs typeface="Calibri" panose="020F0502020204030204" pitchFamily="34" charset="0"/>
              </a:defRPr>
            </a:pPr>
            <a:r>
              <a:rPr lang="pt-BR" dirty="0"/>
              <a:t>Equívocos e estereótipos negativos geralmente incluem: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lang="pt-BR" b="0" dirty="0"/>
              <a:t>Pessoas com deficiências psicossociais, intelectuais ou cognitivas tomam más decisões.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lang="pt-BR" b="0" dirty="0"/>
              <a:t>Às vezes, elas têm ideias erradas sobre a realidade, o que leva a decisões ruins.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lang="pt-BR" b="0" dirty="0"/>
              <a:t>Elas não devem decidir sobre seu tratamento.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lang="pt-BR" b="0" dirty="0"/>
              <a:t>Elas não sabem o que é melhor para elas.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lang="pt-BR" b="0" dirty="0"/>
              <a:t>As famílias e os parceiros de cuidados sabem mais sobre o que é melhor para elas.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lang="pt-BR" b="0" dirty="0"/>
              <a:t>Os profissionais de saúde mental e outros profissionais sabem mais sobre o que é melhor para elas.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lang="pt-BR" b="0" dirty="0"/>
              <a:t>Elas não têm a capacidade de tomar decisões.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rPr lang="pt-BR" b="0" dirty="0"/>
              <a:t>Preferem que os outros digam a elas o que fazer e têm medo de tomar decisões por si mesmas. </a:t>
            </a:r>
          </a:p>
          <a:p>
            <a:pPr algn="just"/>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a:t>
            </a:fld>
            <a:endParaRPr lang="en-CH"/>
          </a:p>
        </p:txBody>
      </p:sp>
    </p:spTree>
    <p:extLst>
      <p:ext uri="{BB962C8B-B14F-4D97-AF65-F5344CB8AC3E}">
        <p14:creationId xmlns:p14="http://schemas.microsoft.com/office/powerpoint/2010/main" val="246518987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lang="pt-BR" dirty="0"/>
              <a:t>planejamentos antecipados</a:t>
            </a:r>
            <a:r>
              <a:rPr dirty="0"/>
              <a:t> </a:t>
            </a:r>
            <a:r>
              <a:rPr dirty="0" err="1"/>
              <a:t>não</a:t>
            </a:r>
            <a:r>
              <a:rPr dirty="0"/>
              <a:t> </a:t>
            </a:r>
            <a:r>
              <a:rPr dirty="0" err="1"/>
              <a:t>substituem</a:t>
            </a:r>
            <a:r>
              <a:rPr dirty="0"/>
              <a:t> a </a:t>
            </a:r>
            <a:r>
              <a:rPr dirty="0" err="1"/>
              <a:t>necessidade</a:t>
            </a:r>
            <a:r>
              <a:rPr dirty="0"/>
              <a:t> e o </a:t>
            </a:r>
            <a:r>
              <a:rPr dirty="0" err="1"/>
              <a:t>dever</a:t>
            </a:r>
            <a:r>
              <a:rPr dirty="0"/>
              <a:t> de </a:t>
            </a:r>
            <a:r>
              <a:rPr dirty="0" err="1"/>
              <a:t>respeitar</a:t>
            </a:r>
            <a:r>
              <a:rPr dirty="0"/>
              <a:t> a </a:t>
            </a:r>
            <a:r>
              <a:rPr dirty="0" err="1"/>
              <a:t>autonomia</a:t>
            </a:r>
            <a:r>
              <a:rPr dirty="0"/>
              <a:t> de </a:t>
            </a:r>
            <a:r>
              <a:rPr dirty="0" err="1"/>
              <a:t>uma</a:t>
            </a:r>
            <a:r>
              <a:rPr dirty="0"/>
              <a:t> </a:t>
            </a:r>
            <a:r>
              <a:rPr dirty="0" err="1"/>
              <a:t>pessoa</a:t>
            </a:r>
            <a:r>
              <a:rPr dirty="0"/>
              <a:t> e o </a:t>
            </a:r>
            <a:r>
              <a:rPr dirty="0" err="1"/>
              <a:t>direito</a:t>
            </a:r>
            <a:r>
              <a:rPr dirty="0"/>
              <a:t> à </a:t>
            </a:r>
            <a:r>
              <a:rPr lang="pt-BR" dirty="0"/>
              <a:t>capacidade legal</a:t>
            </a:r>
            <a:r>
              <a:rPr dirty="0"/>
              <a:t> </a:t>
            </a:r>
            <a:r>
              <a:rPr dirty="0" err="1"/>
              <a:t>em</a:t>
            </a:r>
            <a:r>
              <a:rPr dirty="0"/>
              <a:t> </a:t>
            </a:r>
            <a:r>
              <a:rPr dirty="0" err="1"/>
              <a:t>todos</a:t>
            </a:r>
            <a:r>
              <a:rPr dirty="0"/>
              <a:t> </a:t>
            </a:r>
            <a:r>
              <a:rPr dirty="0" err="1"/>
              <a:t>os</a:t>
            </a:r>
            <a:r>
              <a:rPr dirty="0"/>
              <a:t> </a:t>
            </a:r>
            <a:r>
              <a:rPr dirty="0" err="1"/>
              <a:t>momentos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Envolve </a:t>
            </a:r>
            <a:r>
              <a:rPr dirty="0" err="1"/>
              <a:t>respeitar</a:t>
            </a:r>
            <a:r>
              <a:rPr dirty="0"/>
              <a:t> as </a:t>
            </a:r>
            <a:r>
              <a:rPr dirty="0" err="1"/>
              <a:t>escolhas</a:t>
            </a:r>
            <a:r>
              <a:rPr dirty="0"/>
              <a:t> de </a:t>
            </a:r>
            <a:r>
              <a:rPr dirty="0" err="1"/>
              <a:t>apoio</a:t>
            </a:r>
            <a:r>
              <a:rPr dirty="0"/>
              <a:t>, </a:t>
            </a:r>
            <a:r>
              <a:rPr dirty="0" err="1"/>
              <a:t>cuidado</a:t>
            </a:r>
            <a:r>
              <a:rPr dirty="0"/>
              <a:t> e </a:t>
            </a:r>
            <a:r>
              <a:rPr dirty="0" err="1"/>
              <a:t>tratamento</a:t>
            </a:r>
            <a:r>
              <a:rPr dirty="0"/>
              <a:t> das </a:t>
            </a:r>
            <a:r>
              <a:rPr dirty="0" err="1"/>
              <a:t>pessoas</a:t>
            </a:r>
            <a:r>
              <a:rPr dirty="0"/>
              <a:t>, inclusive </a:t>
            </a:r>
            <a:r>
              <a:rPr dirty="0" err="1"/>
              <a:t>em</a:t>
            </a:r>
            <a:r>
              <a:rPr dirty="0"/>
              <a:t> </a:t>
            </a:r>
            <a:r>
              <a:rPr dirty="0" err="1"/>
              <a:t>situações</a:t>
            </a:r>
            <a:r>
              <a:rPr dirty="0"/>
              <a:t> de crise.</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161</a:t>
            </a:fld>
            <a:endParaRPr lang="en-CH"/>
          </a:p>
        </p:txBody>
      </p:sp>
    </p:spTree>
    <p:extLst>
      <p:ext uri="{BB962C8B-B14F-4D97-AF65-F5344CB8AC3E}">
        <p14:creationId xmlns:p14="http://schemas.microsoft.com/office/powerpoint/2010/main" val="332728299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benefícios</a:t>
            </a:r>
            <a:r>
              <a:rPr dirty="0"/>
              <a:t> do </a:t>
            </a:r>
            <a:r>
              <a:rPr dirty="0" err="1"/>
              <a:t>planejamento</a:t>
            </a:r>
            <a:r>
              <a:rPr dirty="0"/>
              <a:t> </a:t>
            </a:r>
            <a:r>
              <a:rPr dirty="0" err="1"/>
              <a:t>antecipado</a:t>
            </a:r>
            <a:r>
              <a:rPr dirty="0"/>
              <a:t> para </a:t>
            </a:r>
            <a:r>
              <a:rPr dirty="0" err="1"/>
              <a:t>os</a:t>
            </a:r>
            <a:r>
              <a:rPr dirty="0"/>
              <a:t> </a:t>
            </a:r>
            <a:r>
              <a:rPr dirty="0" err="1"/>
              <a:t>prestadores</a:t>
            </a:r>
            <a:r>
              <a:rPr dirty="0"/>
              <a:t> de </a:t>
            </a:r>
            <a:r>
              <a:rPr dirty="0" err="1"/>
              <a:t>serviços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planejamento</a:t>
            </a:r>
            <a:r>
              <a:rPr dirty="0"/>
              <a:t> </a:t>
            </a:r>
            <a:r>
              <a:rPr dirty="0" err="1"/>
              <a:t>antecipado</a:t>
            </a:r>
            <a:r>
              <a:rPr dirty="0"/>
              <a:t> </a:t>
            </a:r>
            <a:r>
              <a:rPr dirty="0" err="1"/>
              <a:t>pode</a:t>
            </a:r>
            <a:r>
              <a:rPr dirty="0"/>
              <a:t> </a:t>
            </a:r>
            <a:r>
              <a:rPr dirty="0" err="1"/>
              <a:t>ajudar</a:t>
            </a:r>
            <a:r>
              <a:rPr dirty="0"/>
              <a:t> </a:t>
            </a:r>
            <a:r>
              <a:rPr dirty="0" err="1"/>
              <a:t>os</a:t>
            </a:r>
            <a:r>
              <a:rPr dirty="0"/>
              <a:t> </a:t>
            </a:r>
            <a:r>
              <a:rPr dirty="0" err="1"/>
              <a:t>prestadores</a:t>
            </a:r>
            <a:r>
              <a:rPr dirty="0"/>
              <a:t> de </a:t>
            </a:r>
            <a:r>
              <a:rPr dirty="0" err="1"/>
              <a:t>serviços</a:t>
            </a:r>
            <a:r>
              <a:rPr dirty="0"/>
              <a:t> </a:t>
            </a:r>
            <a:r>
              <a:rPr dirty="0" err="1"/>
              <a:t>em</a:t>
            </a:r>
            <a:r>
              <a:rPr dirty="0"/>
              <a:t> </a:t>
            </a:r>
            <a:r>
              <a:rPr dirty="0" err="1"/>
              <a:t>sua</a:t>
            </a:r>
            <a:r>
              <a:rPr dirty="0"/>
              <a:t> </a:t>
            </a:r>
            <a:r>
              <a:rPr dirty="0" err="1"/>
              <a:t>prática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Muitas</a:t>
            </a:r>
            <a:r>
              <a:rPr dirty="0"/>
              <a:t> </a:t>
            </a:r>
            <a:r>
              <a:rPr dirty="0" err="1"/>
              <a:t>vezes</a:t>
            </a:r>
            <a:r>
              <a:rPr dirty="0"/>
              <a:t>, a </a:t>
            </a:r>
            <a:r>
              <a:rPr dirty="0" err="1"/>
              <a:t>saúde</a:t>
            </a:r>
            <a:r>
              <a:rPr dirty="0"/>
              <a:t> mental e outros </a:t>
            </a:r>
            <a:r>
              <a:rPr dirty="0" err="1"/>
              <a:t>profissionais</a:t>
            </a:r>
            <a:r>
              <a:rPr dirty="0"/>
              <a:t> se </a:t>
            </a:r>
            <a:r>
              <a:rPr dirty="0" err="1"/>
              <a:t>preocupam</a:t>
            </a:r>
            <a:r>
              <a:rPr dirty="0"/>
              <a:t> com o </a:t>
            </a:r>
            <a:r>
              <a:rPr dirty="0" err="1"/>
              <a:t>fato</a:t>
            </a:r>
            <a:r>
              <a:rPr dirty="0"/>
              <a:t> de que, se as </a:t>
            </a:r>
            <a:r>
              <a:rPr dirty="0" err="1"/>
              <a:t>pessoas</a:t>
            </a:r>
            <a:r>
              <a:rPr dirty="0"/>
              <a:t> </a:t>
            </a:r>
            <a:r>
              <a:rPr dirty="0" err="1"/>
              <a:t>recusarem</a:t>
            </a:r>
            <a:r>
              <a:rPr dirty="0"/>
              <a:t> </a:t>
            </a:r>
            <a:r>
              <a:rPr dirty="0" err="1"/>
              <a:t>tratamento</a:t>
            </a:r>
            <a:r>
              <a:rPr dirty="0"/>
              <a:t>, </a:t>
            </a:r>
            <a:r>
              <a:rPr dirty="0" err="1"/>
              <a:t>cuidados</a:t>
            </a:r>
            <a:r>
              <a:rPr dirty="0"/>
              <a:t> </a:t>
            </a:r>
            <a:r>
              <a:rPr dirty="0" err="1"/>
              <a:t>ou</a:t>
            </a:r>
            <a:r>
              <a:rPr dirty="0"/>
              <a:t> </a:t>
            </a:r>
            <a:r>
              <a:rPr dirty="0" err="1"/>
              <a:t>apoio</a:t>
            </a:r>
            <a:r>
              <a:rPr dirty="0"/>
              <a:t> e </a:t>
            </a:r>
            <a:r>
              <a:rPr dirty="0" err="1"/>
              <a:t>não</a:t>
            </a:r>
            <a:r>
              <a:rPr dirty="0"/>
              <a:t> </a:t>
            </a:r>
            <a:r>
              <a:rPr dirty="0" err="1"/>
              <a:t>usarem</a:t>
            </a:r>
            <a:r>
              <a:rPr dirty="0"/>
              <a:t> </a:t>
            </a:r>
            <a:r>
              <a:rPr dirty="0" err="1"/>
              <a:t>medidas</a:t>
            </a:r>
            <a:r>
              <a:rPr dirty="0"/>
              <a:t> </a:t>
            </a:r>
            <a:r>
              <a:rPr dirty="0" err="1"/>
              <a:t>coercitivas</a:t>
            </a:r>
            <a:r>
              <a:rPr dirty="0"/>
              <a:t> para </a:t>
            </a:r>
            <a:r>
              <a:rPr dirty="0" err="1"/>
              <a:t>admitir</a:t>
            </a:r>
            <a:r>
              <a:rPr dirty="0"/>
              <a:t> e/</a:t>
            </a:r>
            <a:r>
              <a:rPr dirty="0" err="1"/>
              <a:t>ou</a:t>
            </a:r>
            <a:r>
              <a:rPr dirty="0"/>
              <a:t> </a:t>
            </a:r>
            <a:r>
              <a:rPr dirty="0" err="1"/>
              <a:t>tratar</a:t>
            </a:r>
            <a:r>
              <a:rPr dirty="0"/>
              <a:t> as </a:t>
            </a:r>
            <a:r>
              <a:rPr dirty="0" err="1"/>
              <a:t>pessoas</a:t>
            </a:r>
            <a:r>
              <a:rPr dirty="0"/>
              <a:t>, </a:t>
            </a:r>
            <a:r>
              <a:rPr dirty="0" err="1"/>
              <a:t>serão</a:t>
            </a:r>
            <a:r>
              <a:rPr dirty="0"/>
              <a:t> </a:t>
            </a:r>
            <a:r>
              <a:rPr dirty="0" err="1"/>
              <a:t>responsabilizadas</a:t>
            </a:r>
            <a:r>
              <a:rPr dirty="0"/>
              <a:t> </a:t>
            </a:r>
            <a:r>
              <a:rPr dirty="0" err="1"/>
              <a:t>por</a:t>
            </a:r>
            <a:r>
              <a:rPr dirty="0"/>
              <a:t> </a:t>
            </a:r>
            <a:r>
              <a:rPr dirty="0" err="1"/>
              <a:t>quaisquer</a:t>
            </a:r>
            <a:r>
              <a:rPr dirty="0"/>
              <a:t> </a:t>
            </a:r>
            <a:r>
              <a:rPr dirty="0" err="1"/>
              <a:t>resultados</a:t>
            </a:r>
            <a:r>
              <a:rPr dirty="0"/>
              <a:t> ruins que </a:t>
            </a:r>
            <a:r>
              <a:rPr dirty="0" err="1"/>
              <a:t>possam</a:t>
            </a:r>
            <a:r>
              <a:rPr dirty="0"/>
              <a:t> </a:t>
            </a:r>
            <a:r>
              <a:rPr dirty="0" err="1"/>
              <a:t>ocorrer</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lei </a:t>
            </a:r>
            <a:r>
              <a:rPr dirty="0" err="1"/>
              <a:t>deve</a:t>
            </a:r>
            <a:r>
              <a:rPr dirty="0"/>
              <a:t> </a:t>
            </a:r>
            <a:r>
              <a:rPr dirty="0" err="1"/>
              <a:t>garantir</a:t>
            </a:r>
            <a:r>
              <a:rPr dirty="0"/>
              <a:t> que </a:t>
            </a:r>
            <a:r>
              <a:rPr dirty="0" err="1"/>
              <a:t>os</a:t>
            </a:r>
            <a:r>
              <a:rPr dirty="0"/>
              <a:t> </a:t>
            </a:r>
            <a:r>
              <a:rPr dirty="0" err="1"/>
              <a:t>profissionais</a:t>
            </a:r>
            <a:r>
              <a:rPr dirty="0"/>
              <a:t> </a:t>
            </a:r>
            <a:r>
              <a:rPr dirty="0" err="1"/>
              <a:t>não</a:t>
            </a:r>
            <a:r>
              <a:rPr dirty="0"/>
              <a:t> </a:t>
            </a:r>
            <a:r>
              <a:rPr dirty="0" err="1"/>
              <a:t>sejam</a:t>
            </a:r>
            <a:r>
              <a:rPr dirty="0"/>
              <a:t> </a:t>
            </a:r>
            <a:r>
              <a:rPr dirty="0" err="1"/>
              <a:t>responsabilizados</a:t>
            </a:r>
            <a:r>
              <a:rPr dirty="0"/>
              <a:t> se </a:t>
            </a:r>
            <a:r>
              <a:rPr dirty="0" err="1"/>
              <a:t>seguirem</a:t>
            </a:r>
            <a:r>
              <a:rPr dirty="0"/>
              <a:t> o </a:t>
            </a:r>
            <a:r>
              <a:rPr lang="pt-BR" dirty="0"/>
              <a:t>planejamento antecipado</a:t>
            </a:r>
            <a:r>
              <a:rPr dirty="0"/>
              <a:t> de </a:t>
            </a:r>
            <a:r>
              <a:rPr dirty="0" err="1"/>
              <a:t>uma</a:t>
            </a:r>
            <a:r>
              <a:rPr dirty="0"/>
              <a:t> </a:t>
            </a:r>
            <a:r>
              <a:rPr dirty="0" err="1"/>
              <a:t>pessoa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Isso</a:t>
            </a:r>
            <a:r>
              <a:rPr dirty="0"/>
              <a:t> </a:t>
            </a:r>
            <a:r>
              <a:rPr dirty="0" err="1"/>
              <a:t>ajudará</a:t>
            </a:r>
            <a:r>
              <a:rPr dirty="0"/>
              <a:t> a remover </a:t>
            </a:r>
            <a:r>
              <a:rPr dirty="0" err="1"/>
              <a:t>barreiras</a:t>
            </a:r>
            <a:r>
              <a:rPr dirty="0"/>
              <a:t> que </a:t>
            </a:r>
            <a:r>
              <a:rPr dirty="0" err="1"/>
              <a:t>podem</a:t>
            </a:r>
            <a:r>
              <a:rPr dirty="0"/>
              <a:t> </a:t>
            </a:r>
            <a:r>
              <a:rPr dirty="0" err="1"/>
              <a:t>impedir</a:t>
            </a:r>
            <a:r>
              <a:rPr dirty="0"/>
              <a:t> </a:t>
            </a:r>
            <a:r>
              <a:rPr dirty="0" err="1"/>
              <a:t>os</a:t>
            </a:r>
            <a:r>
              <a:rPr dirty="0"/>
              <a:t> </a:t>
            </a:r>
            <a:r>
              <a:rPr dirty="0" err="1"/>
              <a:t>profissionais</a:t>
            </a:r>
            <a:r>
              <a:rPr dirty="0"/>
              <a:t> de </a:t>
            </a:r>
            <a:r>
              <a:rPr dirty="0" err="1"/>
              <a:t>aderir</a:t>
            </a:r>
            <a:r>
              <a:rPr dirty="0"/>
              <a:t> </a:t>
            </a:r>
            <a:r>
              <a:rPr dirty="0" err="1"/>
              <a:t>aos</a:t>
            </a:r>
            <a:r>
              <a:rPr dirty="0"/>
              <a:t> </a:t>
            </a:r>
            <a:r>
              <a:rPr lang="pt-BR" dirty="0"/>
              <a:t>planejamentos antecipados</a:t>
            </a:r>
            <a:r>
              <a:rPr dirty="0"/>
              <a:t> e de </a:t>
            </a:r>
            <a:r>
              <a:rPr dirty="0" err="1"/>
              <a:t>respeitar</a:t>
            </a:r>
            <a:r>
              <a:rPr dirty="0"/>
              <a:t> as </a:t>
            </a:r>
            <a:r>
              <a:rPr dirty="0" err="1"/>
              <a:t>escolhas</a:t>
            </a:r>
            <a:r>
              <a:rPr dirty="0"/>
              <a:t> das </a:t>
            </a:r>
            <a:r>
              <a:rPr dirty="0" err="1"/>
              <a:t>pessoas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162</a:t>
            </a:fld>
            <a:endParaRPr lang="en-CH"/>
          </a:p>
        </p:txBody>
      </p:sp>
    </p:spTree>
    <p:extLst>
      <p:ext uri="{BB962C8B-B14F-4D97-AF65-F5344CB8AC3E}">
        <p14:creationId xmlns:p14="http://schemas.microsoft.com/office/powerpoint/2010/main" val="153539864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616011"/>
          </a:xfrm>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Exemplos</a:t>
            </a:r>
            <a:r>
              <a:rPr dirty="0"/>
              <a:t> de </a:t>
            </a:r>
            <a:r>
              <a:rPr dirty="0" err="1"/>
              <a:t>modelos</a:t>
            </a:r>
            <a:r>
              <a:rPr dirty="0"/>
              <a:t> de </a:t>
            </a:r>
            <a:r>
              <a:rPr lang="pt-BR" dirty="0"/>
              <a:t>planejamento antecipado</a:t>
            </a:r>
            <a:r>
              <a:rPr dirty="0"/>
              <a:t>:</a:t>
            </a:r>
          </a:p>
          <a:p>
            <a:pPr algn="just">
              <a:defRPr>
                <a:latin typeface="Calibri" panose="020F0502020204030204" pitchFamily="34" charset="0"/>
                <a:ea typeface="SimSun" panose="02010600030101010101" pitchFamily="2" charset="-122"/>
                <a:cs typeface="Calibri" panose="020F0502020204030204" pitchFamily="34" charset="0"/>
              </a:defRPr>
            </a:pPr>
            <a:r>
              <a:rPr dirty="0"/>
              <a:t>1. Nesta </a:t>
            </a:r>
            <a:r>
              <a:rPr dirty="0" err="1"/>
              <a:t>caixa</a:t>
            </a:r>
            <a:r>
              <a:rPr dirty="0"/>
              <a:t>, </a:t>
            </a:r>
            <a:r>
              <a:rPr dirty="0" err="1"/>
              <a:t>você</a:t>
            </a:r>
            <a:r>
              <a:rPr dirty="0"/>
              <a:t> </a:t>
            </a:r>
            <a:r>
              <a:rPr dirty="0" err="1"/>
              <a:t>pode</a:t>
            </a:r>
            <a:r>
              <a:rPr dirty="0"/>
              <a:t> </a:t>
            </a:r>
            <a:r>
              <a:rPr dirty="0" err="1"/>
              <a:t>encontrar</a:t>
            </a:r>
            <a:r>
              <a:rPr dirty="0"/>
              <a:t> um </a:t>
            </a:r>
            <a:r>
              <a:rPr dirty="0" err="1"/>
              <a:t>exemplo</a:t>
            </a:r>
            <a:r>
              <a:rPr dirty="0"/>
              <a:t> de </a:t>
            </a:r>
            <a:r>
              <a:rPr dirty="0" err="1"/>
              <a:t>como</a:t>
            </a:r>
            <a:r>
              <a:rPr dirty="0"/>
              <a:t> </a:t>
            </a:r>
            <a:r>
              <a:rPr dirty="0" err="1"/>
              <a:t>pode</a:t>
            </a:r>
            <a:r>
              <a:rPr dirty="0"/>
              <a:t> ser um </a:t>
            </a:r>
            <a:r>
              <a:rPr dirty="0" err="1"/>
              <a:t>documento</a:t>
            </a:r>
            <a:r>
              <a:rPr dirty="0"/>
              <a:t> de </a:t>
            </a:r>
            <a:r>
              <a:rPr dirty="0" err="1"/>
              <a:t>planejamento</a:t>
            </a:r>
            <a:r>
              <a:rPr dirty="0"/>
              <a:t> </a:t>
            </a:r>
            <a:r>
              <a:rPr dirty="0" err="1"/>
              <a:t>antecipado</a:t>
            </a:r>
            <a:r>
              <a:rPr dirty="0"/>
              <a:t> </a:t>
            </a:r>
            <a:r>
              <a:rPr dirty="0" err="1"/>
              <a:t>concluído</a:t>
            </a:r>
            <a:r>
              <a:rPr dirty="0"/>
              <a:t>.</a:t>
            </a:r>
          </a:p>
          <a:p>
            <a:pPr algn="just"/>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163</a:t>
            </a:fld>
            <a:endParaRPr lang="en-CH"/>
          </a:p>
        </p:txBody>
      </p:sp>
    </p:spTree>
    <p:extLst>
      <p:ext uri="{BB962C8B-B14F-4D97-AF65-F5344CB8AC3E}">
        <p14:creationId xmlns:p14="http://schemas.microsoft.com/office/powerpoint/2010/main" val="414034708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1243013"/>
            <a:ext cx="4972050" cy="2797175"/>
          </a:xfrm>
        </p:spPr>
      </p:sp>
      <p:sp>
        <p:nvSpPr>
          <p:cNvPr id="3" name="Notes Placeholder 2"/>
          <p:cNvSpPr>
            <a:spLocks noGrp="1"/>
          </p:cNvSpPr>
          <p:nvPr>
            <p:ph type="body" idx="1"/>
          </p:nvPr>
        </p:nvSpPr>
        <p:spPr>
          <a:xfrm>
            <a:off x="680879" y="4398859"/>
            <a:ext cx="5447030" cy="4299450"/>
          </a:xfrm>
        </p:spPr>
        <p:txBody>
          <a:bodyPr/>
          <a:lstStyle/>
          <a:p>
            <a:r>
              <a:rPr dirty="0"/>
              <a:t>2. </a:t>
            </a:r>
            <a:r>
              <a:rPr lang="pt-BR" sz="1200" kern="1200" dirty="0">
                <a:solidFill>
                  <a:schemeClr val="tx1"/>
                </a:solidFill>
                <a:effectLst/>
                <a:latin typeface="+mn-lt"/>
                <a:ea typeface="+mn-ea"/>
                <a:cs typeface="+mn-cs"/>
              </a:rPr>
              <a:t>Questões de saúde atuais devem ser incluídas com instruções sobre suas preferências de como devem ser gerenciadas e por quê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164</a:t>
            </a:fld>
            <a:endParaRPr lang="en-CH"/>
          </a:p>
        </p:txBody>
      </p:sp>
    </p:spTree>
    <p:extLst>
      <p:ext uri="{BB962C8B-B14F-4D97-AF65-F5344CB8AC3E}">
        <p14:creationId xmlns:p14="http://schemas.microsoft.com/office/powerpoint/2010/main" val="23446142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3. </a:t>
            </a:r>
            <a:r>
              <a:rPr lang="pt-BR" sz="1200" kern="1200" dirty="0">
                <a:solidFill>
                  <a:schemeClr val="tx1"/>
                </a:solidFill>
                <a:effectLst/>
                <a:latin typeface="+mn-lt"/>
                <a:ea typeface="+mn-ea"/>
                <a:cs typeface="+mn-cs"/>
              </a:rPr>
              <a:t>Consentimento ou recusa de tratamento médico, incluindo cláusula de “não reanimar”.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165</a:t>
            </a:fld>
            <a:endParaRPr lang="en-CH"/>
          </a:p>
        </p:txBody>
      </p:sp>
    </p:spTree>
    <p:extLst>
      <p:ext uri="{BB962C8B-B14F-4D97-AF65-F5344CB8AC3E}">
        <p14:creationId xmlns:p14="http://schemas.microsoft.com/office/powerpoint/2010/main" val="390247943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4. Resultados de saúde inaceitáveis após intervenção médica, incluindo altos níveis de dependência e cuidados, não sendo capaz de comunicar meus desejos e preferências.</a:t>
            </a:r>
          </a:p>
          <a:p>
            <a:endParaRPr lang="en-US" dirty="0"/>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166</a:t>
            </a:fld>
            <a:endParaRPr lang="en-CH"/>
          </a:p>
        </p:txBody>
      </p:sp>
    </p:spTree>
    <p:extLst>
      <p:ext uri="{BB962C8B-B14F-4D97-AF65-F5344CB8AC3E}">
        <p14:creationId xmlns:p14="http://schemas.microsoft.com/office/powerpoint/2010/main" val="282438912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981075"/>
            <a:ext cx="3983038" cy="2241550"/>
          </a:xfrm>
        </p:spPr>
      </p:sp>
      <p:sp>
        <p:nvSpPr>
          <p:cNvPr id="3" name="Notes Placeholder 2"/>
          <p:cNvSpPr>
            <a:spLocks noGrp="1"/>
          </p:cNvSpPr>
          <p:nvPr>
            <p:ph type="body" idx="1"/>
          </p:nvPr>
        </p:nvSpPr>
        <p:spPr>
          <a:xfrm>
            <a:off x="680879" y="3454399"/>
            <a:ext cx="5447030" cy="7406061"/>
          </a:xfrm>
        </p:spPr>
        <p:txBody>
          <a:bodyPr/>
          <a:lstStyle/>
          <a:p>
            <a:pPr>
              <a:spcAft>
                <a:spcPts val="600"/>
              </a:spcAft>
              <a:defRPr b="1"/>
            </a:pPr>
            <a:r>
              <a:rPr dirty="0"/>
              <a:t>5. </a:t>
            </a:r>
            <a:r>
              <a:rPr dirty="0" err="1"/>
              <a:t>Preferências</a:t>
            </a:r>
            <a:r>
              <a:rPr dirty="0"/>
              <a:t> e </a:t>
            </a:r>
            <a:r>
              <a:rPr lang="pt-BR" dirty="0"/>
              <a:t>diretivas</a:t>
            </a:r>
            <a:r>
              <a:rPr dirty="0"/>
              <a:t> </a:t>
            </a:r>
            <a:r>
              <a:rPr dirty="0" err="1"/>
              <a:t>em</a:t>
            </a:r>
            <a:r>
              <a:rPr dirty="0"/>
              <a:t> </a:t>
            </a:r>
            <a:r>
              <a:rPr dirty="0" err="1"/>
              <a:t>relação</a:t>
            </a:r>
            <a:r>
              <a:rPr dirty="0"/>
              <a:t> a </a:t>
            </a:r>
            <a:r>
              <a:rPr dirty="0" err="1"/>
              <a:t>questões</a:t>
            </a:r>
            <a:r>
              <a:rPr dirty="0"/>
              <a:t> </a:t>
            </a:r>
            <a:r>
              <a:rPr dirty="0" err="1"/>
              <a:t>não</a:t>
            </a:r>
            <a:r>
              <a:rPr dirty="0"/>
              <a:t> </a:t>
            </a:r>
            <a:r>
              <a:rPr dirty="0" err="1"/>
              <a:t>relacionadas</a:t>
            </a:r>
            <a:r>
              <a:rPr dirty="0"/>
              <a:t> à </a:t>
            </a:r>
            <a:r>
              <a:rPr dirty="0" err="1"/>
              <a:t>saúde</a:t>
            </a:r>
            <a:endParaRPr dirty="0"/>
          </a:p>
          <a:p>
            <a:pPr marL="171450" indent="-171450">
              <a:spcAft>
                <a:spcPts val="600"/>
              </a:spcAft>
              <a:buFont typeface="Arial" panose="020B0604020202020204" pitchFamily="34" charset="0"/>
              <a:buChar char="•"/>
            </a:pPr>
            <a:r>
              <a:rPr dirty="0" err="1"/>
              <a:t>Essas</a:t>
            </a:r>
            <a:r>
              <a:rPr dirty="0"/>
              <a:t> </a:t>
            </a:r>
            <a:r>
              <a:rPr dirty="0" err="1"/>
              <a:t>informações</a:t>
            </a:r>
            <a:r>
              <a:rPr dirty="0"/>
              <a:t> </a:t>
            </a:r>
            <a:r>
              <a:rPr dirty="0" err="1"/>
              <a:t>permitem</a:t>
            </a:r>
            <a:r>
              <a:rPr dirty="0"/>
              <a:t> que </a:t>
            </a:r>
            <a:r>
              <a:rPr dirty="0" err="1"/>
              <a:t>os</a:t>
            </a:r>
            <a:r>
              <a:rPr dirty="0"/>
              <a:t> </a:t>
            </a:r>
            <a:r>
              <a:rPr dirty="0" err="1"/>
              <a:t>apoiadores</a:t>
            </a:r>
            <a:r>
              <a:rPr dirty="0"/>
              <a:t> </a:t>
            </a:r>
            <a:r>
              <a:rPr dirty="0" err="1"/>
              <a:t>conheçam</a:t>
            </a:r>
            <a:r>
              <a:rPr dirty="0"/>
              <a:t> e </a:t>
            </a:r>
            <a:r>
              <a:rPr dirty="0" err="1"/>
              <a:t>entendam</a:t>
            </a:r>
            <a:r>
              <a:rPr dirty="0"/>
              <a:t> a </a:t>
            </a:r>
            <a:r>
              <a:rPr dirty="0" err="1"/>
              <a:t>vontade</a:t>
            </a:r>
            <a:r>
              <a:rPr dirty="0"/>
              <a:t> e as </a:t>
            </a:r>
            <a:r>
              <a:rPr dirty="0" err="1"/>
              <a:t>preferências</a:t>
            </a:r>
            <a:r>
              <a:rPr dirty="0"/>
              <a:t> de </a:t>
            </a:r>
            <a:r>
              <a:rPr dirty="0" err="1"/>
              <a:t>uma</a:t>
            </a:r>
            <a:r>
              <a:rPr dirty="0"/>
              <a:t> </a:t>
            </a:r>
            <a:r>
              <a:rPr dirty="0" err="1"/>
              <a:t>pessoa</a:t>
            </a:r>
            <a:r>
              <a:rPr dirty="0"/>
              <a:t> e </a:t>
            </a:r>
            <a:r>
              <a:rPr dirty="0" err="1"/>
              <a:t>ajudam</a:t>
            </a:r>
            <a:r>
              <a:rPr dirty="0"/>
              <a:t> a </a:t>
            </a:r>
            <a:r>
              <a:rPr dirty="0" err="1"/>
              <a:t>garantir</a:t>
            </a:r>
            <a:r>
              <a:rPr dirty="0"/>
              <a:t> que </a:t>
            </a:r>
            <a:r>
              <a:rPr dirty="0" err="1"/>
              <a:t>elas</a:t>
            </a:r>
            <a:r>
              <a:rPr dirty="0"/>
              <a:t> </a:t>
            </a:r>
            <a:r>
              <a:rPr dirty="0" err="1"/>
              <a:t>sejam</a:t>
            </a:r>
            <a:r>
              <a:rPr dirty="0"/>
              <a:t> </a:t>
            </a:r>
            <a:r>
              <a:rPr dirty="0" err="1"/>
              <a:t>respeitadas</a:t>
            </a:r>
            <a:r>
              <a:rPr dirty="0"/>
              <a:t>. </a:t>
            </a:r>
          </a:p>
          <a:p>
            <a:pPr marL="171450" indent="-171450">
              <a:buFont typeface="Arial" panose="020B0604020202020204" pitchFamily="34" charset="0"/>
              <a:buChar char="•"/>
            </a:pPr>
            <a:r>
              <a:rPr lang="pt-BR" dirty="0" err="1"/>
              <a:t>F</a:t>
            </a:r>
            <a:r>
              <a:rPr dirty="0" err="1"/>
              <a:t>ornece</a:t>
            </a:r>
            <a:r>
              <a:rPr dirty="0"/>
              <a:t> </a:t>
            </a:r>
            <a:r>
              <a:rPr dirty="0" err="1"/>
              <a:t>informações</a:t>
            </a:r>
            <a:r>
              <a:rPr dirty="0"/>
              <a:t> </a:t>
            </a:r>
            <a:r>
              <a:rPr dirty="0" err="1"/>
              <a:t>importantes</a:t>
            </a:r>
            <a:r>
              <a:rPr dirty="0"/>
              <a:t> </a:t>
            </a:r>
            <a:r>
              <a:rPr dirty="0" err="1"/>
              <a:t>sobre</a:t>
            </a:r>
            <a:r>
              <a:rPr dirty="0"/>
              <a:t> </a:t>
            </a:r>
            <a:r>
              <a:rPr dirty="0" err="1"/>
              <a:t>quem</a:t>
            </a:r>
            <a:r>
              <a:rPr dirty="0"/>
              <a:t> a </a:t>
            </a:r>
            <a:r>
              <a:rPr dirty="0" err="1"/>
              <a:t>pessoa</a:t>
            </a:r>
            <a:r>
              <a:rPr dirty="0"/>
              <a:t> </a:t>
            </a:r>
            <a:r>
              <a:rPr dirty="0" err="1"/>
              <a:t>gostaria</a:t>
            </a:r>
            <a:r>
              <a:rPr dirty="0"/>
              <a:t> de </a:t>
            </a:r>
            <a:r>
              <a:rPr dirty="0" err="1"/>
              <a:t>cuidar</a:t>
            </a:r>
            <a:r>
              <a:rPr dirty="0"/>
              <a:t> de </a:t>
            </a:r>
            <a:r>
              <a:rPr dirty="0" err="1"/>
              <a:t>crianças</a:t>
            </a:r>
            <a:r>
              <a:rPr dirty="0"/>
              <a:t> e </a:t>
            </a:r>
            <a:r>
              <a:rPr dirty="0" err="1"/>
              <a:t>animais</a:t>
            </a:r>
            <a:r>
              <a:rPr dirty="0"/>
              <a:t> de </a:t>
            </a:r>
            <a:r>
              <a:rPr dirty="0" err="1"/>
              <a:t>estimação</a:t>
            </a:r>
            <a:r>
              <a:rPr dirty="0"/>
              <a:t> se a </a:t>
            </a:r>
            <a:r>
              <a:rPr dirty="0" err="1"/>
              <a:t>pessoa</a:t>
            </a:r>
            <a:r>
              <a:rPr dirty="0"/>
              <a:t> for </a:t>
            </a:r>
            <a:r>
              <a:rPr dirty="0" err="1"/>
              <a:t>temporariamente</a:t>
            </a:r>
            <a:r>
              <a:rPr dirty="0"/>
              <a:t> </a:t>
            </a:r>
            <a:r>
              <a:rPr dirty="0" err="1"/>
              <a:t>incapaz</a:t>
            </a:r>
            <a:r>
              <a:rPr dirty="0"/>
              <a:t> de </a:t>
            </a:r>
            <a:r>
              <a:rPr dirty="0" err="1"/>
              <a:t>fazê</a:t>
            </a:r>
            <a:r>
              <a:rPr dirty="0"/>
              <a:t>-lo, e </a:t>
            </a:r>
            <a:r>
              <a:rPr dirty="0" err="1"/>
              <a:t>também</a:t>
            </a:r>
            <a:r>
              <a:rPr dirty="0"/>
              <a:t> </a:t>
            </a:r>
            <a:r>
              <a:rPr dirty="0" err="1"/>
              <a:t>informações</a:t>
            </a:r>
            <a:r>
              <a:rPr dirty="0"/>
              <a:t> </a:t>
            </a:r>
            <a:r>
              <a:rPr dirty="0" err="1"/>
              <a:t>sobre</a:t>
            </a:r>
            <a:r>
              <a:rPr dirty="0"/>
              <a:t> as </a:t>
            </a:r>
            <a:r>
              <a:rPr dirty="0" err="1"/>
              <a:t>atividades</a:t>
            </a:r>
            <a:r>
              <a:rPr dirty="0"/>
              <a:t> que a </a:t>
            </a:r>
            <a:r>
              <a:rPr dirty="0" err="1"/>
              <a:t>pessoa</a:t>
            </a:r>
            <a:r>
              <a:rPr dirty="0"/>
              <a:t> </a:t>
            </a:r>
            <a:r>
              <a:rPr dirty="0" err="1"/>
              <a:t>gosta</a:t>
            </a:r>
            <a:r>
              <a:rPr dirty="0"/>
              <a:t> de </a:t>
            </a:r>
            <a:r>
              <a:rPr dirty="0" err="1"/>
              <a:t>fazer</a:t>
            </a:r>
            <a:r>
              <a:rPr dirty="0"/>
              <a:t>.</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167</a:t>
            </a:fld>
            <a:endParaRPr lang="en-CH"/>
          </a:p>
        </p:txBody>
      </p:sp>
    </p:spTree>
    <p:extLst>
      <p:ext uri="{BB962C8B-B14F-4D97-AF65-F5344CB8AC3E}">
        <p14:creationId xmlns:p14="http://schemas.microsoft.com/office/powerpoint/2010/main" val="314041367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243013"/>
            <a:ext cx="3895725" cy="2190750"/>
          </a:xfrm>
        </p:spPr>
      </p:sp>
      <p:sp>
        <p:nvSpPr>
          <p:cNvPr id="3" name="Notes Placeholder 2"/>
          <p:cNvSpPr>
            <a:spLocks noGrp="1"/>
          </p:cNvSpPr>
          <p:nvPr>
            <p:ph type="body" idx="1"/>
          </p:nvPr>
        </p:nvSpPr>
        <p:spPr>
          <a:xfrm>
            <a:off x="680878" y="3156243"/>
            <a:ext cx="6126333" cy="6784682"/>
          </a:xfrm>
        </p:spPr>
        <p:txBody>
          <a:bodyPr/>
          <a:lstStyle/>
          <a:p>
            <a:endParaRPr lang="en-US" dirty="0"/>
          </a:p>
          <a:p>
            <a:endParaRPr lang="en-US" dirty="0"/>
          </a:p>
          <a:p>
            <a:endParaRPr lang="en-US" dirty="0"/>
          </a:p>
          <a:p>
            <a:r>
              <a:rPr dirty="0"/>
              <a:t>6. </a:t>
            </a:r>
            <a:r>
              <a:rPr lang="pt-BR" sz="1200" kern="1200" dirty="0">
                <a:solidFill>
                  <a:schemeClr val="tx1"/>
                </a:solidFill>
                <a:effectLst/>
                <a:latin typeface="+mn-lt"/>
                <a:ea typeface="+mn-ea"/>
                <a:cs typeface="+mn-cs"/>
              </a:rPr>
              <a:t>Pessoas para consultar em diferentes áreas da minha vida (por exemplo, finanças, relacionamentos, tarefas diárias, assuntos de saúde).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168</a:t>
            </a:fld>
            <a:endParaRPr lang="en-CH"/>
          </a:p>
        </p:txBody>
      </p:sp>
      <p:sp>
        <p:nvSpPr>
          <p:cNvPr id="7" name="Text Box 87">
            <a:extLst>
              <a:ext uri="{FF2B5EF4-FFF2-40B4-BE49-F238E27FC236}">
                <a16:creationId xmlns:a16="http://schemas.microsoft.com/office/drawing/2014/main" id="{1E7632BB-FF38-4C69-8CCB-B3964FE30FDF}"/>
              </a:ext>
            </a:extLst>
          </p:cNvPr>
          <p:cNvSpPr txBox="1"/>
          <p:nvPr/>
        </p:nvSpPr>
        <p:spPr>
          <a:xfrm>
            <a:off x="958755" y="4633685"/>
            <a:ext cx="4981763" cy="5057855"/>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0"/>
              </a:spcAft>
              <a:buClrTx/>
              <a:buSzTx/>
              <a:buFontTx/>
              <a:buNone/>
              <a:tabLst/>
              <a:defRPr sz="1100" b="1"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Sobre mim</a:t>
            </a:r>
            <a:endParaRPr kumimoji="0" lang="en-CH"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b="1"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Finanças</a:t>
            </a:r>
            <a:endParaRPr kumimoji="0" lang="en-CH"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b="1"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Relacionamentos</a:t>
            </a:r>
            <a:endParaRPr kumimoji="0" lang="en-CH"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b="1"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Tarefas da rotina diária</a:t>
            </a:r>
            <a:endParaRPr kumimoji="0" lang="en-CH"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b="1"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Questões de saúde</a:t>
            </a:r>
            <a:endParaRPr kumimoji="0" lang="en-CH"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kern="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16795746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7. Se </a:t>
            </a:r>
            <a:r>
              <a:rPr dirty="0" err="1"/>
              <a:t>estou</a:t>
            </a:r>
            <a:r>
              <a:rPr dirty="0"/>
              <a:t> </a:t>
            </a:r>
            <a:r>
              <a:rPr dirty="0" err="1"/>
              <a:t>morrendo</a:t>
            </a:r>
            <a:r>
              <a:rPr dirty="0"/>
              <a:t>, as </a:t>
            </a:r>
            <a:r>
              <a:rPr dirty="0" err="1"/>
              <a:t>seguintes</a:t>
            </a:r>
            <a:r>
              <a:rPr dirty="0"/>
              <a:t> </a:t>
            </a:r>
            <a:r>
              <a:rPr dirty="0" err="1"/>
              <a:t>coisas</a:t>
            </a:r>
            <a:r>
              <a:rPr dirty="0"/>
              <a:t> </a:t>
            </a:r>
            <a:r>
              <a:rPr dirty="0" err="1"/>
              <a:t>são</a:t>
            </a:r>
            <a:r>
              <a:rPr dirty="0"/>
              <a:t> </a:t>
            </a:r>
            <a:r>
              <a:rPr dirty="0" err="1"/>
              <a:t>importantes</a:t>
            </a:r>
            <a:r>
              <a:rPr dirty="0"/>
              <a:t> para </a:t>
            </a:r>
            <a:r>
              <a:rPr dirty="0" err="1"/>
              <a:t>mim</a:t>
            </a:r>
            <a:r>
              <a:rPr dirty="0"/>
              <a:t>.</a:t>
            </a:r>
          </a:p>
          <a:p>
            <a:endParaRPr lang="en-US" dirty="0"/>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169</a:t>
            </a:fld>
            <a:endParaRPr lang="en-CH"/>
          </a:p>
        </p:txBody>
      </p:sp>
    </p:spTree>
    <p:extLst>
      <p:ext uri="{BB962C8B-B14F-4D97-AF65-F5344CB8AC3E}">
        <p14:creationId xmlns:p14="http://schemas.microsoft.com/office/powerpoint/2010/main" val="171139830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468313"/>
            <a:ext cx="4292600" cy="2416175"/>
          </a:xfrm>
        </p:spPr>
      </p:sp>
      <p:sp>
        <p:nvSpPr>
          <p:cNvPr id="3" name="Notes Placeholder 2"/>
          <p:cNvSpPr>
            <a:spLocks noGrp="1"/>
          </p:cNvSpPr>
          <p:nvPr>
            <p:ph type="body" idx="1"/>
          </p:nvPr>
        </p:nvSpPr>
        <p:spPr>
          <a:xfrm>
            <a:off x="680879" y="3317784"/>
            <a:ext cx="5447030" cy="5380526"/>
          </a:xfrm>
        </p:spPr>
        <p:txBody>
          <a:bodyPr/>
          <a:lstStyle/>
          <a:p>
            <a:pPr algn="just">
              <a:spcAft>
                <a:spcPts val="600"/>
              </a:spcAft>
              <a:defRPr b="1" i="1">
                <a:latin typeface="Calibri" panose="020F0502020204030204" pitchFamily="34" charset="0"/>
                <a:ea typeface="SimSun" panose="02010600030101010101" pitchFamily="2" charset="-122"/>
                <a:cs typeface="Calibri" panose="020F0502020204030204" pitchFamily="34" charset="0"/>
              </a:defRPr>
            </a:pPr>
            <a:r>
              <a:rPr dirty="0" err="1"/>
              <a:t>Exercício</a:t>
            </a:r>
            <a:r>
              <a:rPr dirty="0"/>
              <a:t> 6.1: </a:t>
            </a:r>
            <a:r>
              <a:rPr dirty="0" err="1"/>
              <a:t>planejamento</a:t>
            </a:r>
            <a:r>
              <a:rPr dirty="0"/>
              <a:t> com </a:t>
            </a:r>
            <a:r>
              <a:rPr dirty="0" err="1"/>
              <a:t>antecedência</a:t>
            </a:r>
            <a:r>
              <a:rPr dirty="0"/>
              <a:t> (15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O </a:t>
            </a:r>
            <a:r>
              <a:rPr dirty="0" err="1"/>
              <a:t>objetivo</a:t>
            </a:r>
            <a:r>
              <a:rPr dirty="0"/>
              <a:t> </a:t>
            </a:r>
            <a:r>
              <a:rPr dirty="0" err="1"/>
              <a:t>deste</a:t>
            </a:r>
            <a:r>
              <a:rPr dirty="0"/>
              <a:t> </a:t>
            </a:r>
            <a:r>
              <a:rPr dirty="0" err="1"/>
              <a:t>exercício</a:t>
            </a:r>
            <a:r>
              <a:rPr dirty="0"/>
              <a:t> </a:t>
            </a:r>
            <a:r>
              <a:rPr dirty="0" err="1"/>
              <a:t>é</a:t>
            </a:r>
            <a:r>
              <a:rPr dirty="0"/>
              <a:t> </a:t>
            </a:r>
            <a:r>
              <a:rPr dirty="0" err="1"/>
              <a:t>incentivar</a:t>
            </a:r>
            <a:r>
              <a:rPr dirty="0"/>
              <a:t> </a:t>
            </a:r>
            <a:r>
              <a:rPr dirty="0" err="1"/>
              <a:t>os</a:t>
            </a:r>
            <a:r>
              <a:rPr dirty="0"/>
              <a:t> </a:t>
            </a:r>
            <a:r>
              <a:rPr dirty="0" err="1"/>
              <a:t>participantes</a:t>
            </a:r>
            <a:r>
              <a:rPr dirty="0"/>
              <a:t> a </a:t>
            </a:r>
            <a:r>
              <a:rPr dirty="0" err="1"/>
              <a:t>pensar</a:t>
            </a:r>
            <a:r>
              <a:rPr dirty="0"/>
              <a:t> no </a:t>
            </a:r>
            <a:r>
              <a:rPr dirty="0" err="1"/>
              <a:t>tipo</a:t>
            </a:r>
            <a:r>
              <a:rPr dirty="0"/>
              <a:t> de </a:t>
            </a:r>
            <a:r>
              <a:rPr dirty="0" err="1"/>
              <a:t>informação</a:t>
            </a:r>
            <a:r>
              <a:rPr dirty="0"/>
              <a:t> que </a:t>
            </a:r>
            <a:r>
              <a:rPr dirty="0" err="1"/>
              <a:t>precisariam</a:t>
            </a:r>
            <a:r>
              <a:rPr dirty="0"/>
              <a:t> </a:t>
            </a:r>
            <a:r>
              <a:rPr dirty="0" err="1"/>
              <a:t>considerar</a:t>
            </a:r>
            <a:r>
              <a:rPr dirty="0"/>
              <a:t> para </a:t>
            </a:r>
            <a:r>
              <a:rPr dirty="0" err="1"/>
              <a:t>preparar</a:t>
            </a:r>
            <a:r>
              <a:rPr dirty="0"/>
              <a:t> um </a:t>
            </a:r>
            <a:r>
              <a:rPr lang="pt-BR" dirty="0"/>
              <a:t>planejamento antecipado</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Pergunte</a:t>
            </a:r>
            <a:r>
              <a:rPr dirty="0"/>
              <a:t> </a:t>
            </a:r>
            <a:r>
              <a:rPr dirty="0" err="1"/>
              <a:t>aos</a:t>
            </a:r>
            <a:r>
              <a:rPr dirty="0"/>
              <a:t> </a:t>
            </a:r>
            <a:r>
              <a:rPr dirty="0" err="1"/>
              <a:t>participantes</a:t>
            </a:r>
            <a:r>
              <a:rPr dirty="0"/>
              <a:t> o </a:t>
            </a:r>
            <a:r>
              <a:rPr dirty="0" err="1"/>
              <a:t>seguinte</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Que </a:t>
            </a:r>
            <a:r>
              <a:rPr dirty="0" err="1"/>
              <a:t>informações</a:t>
            </a:r>
            <a:r>
              <a:rPr dirty="0"/>
              <a:t> </a:t>
            </a:r>
            <a:r>
              <a:rPr dirty="0" err="1"/>
              <a:t>você</a:t>
            </a:r>
            <a:r>
              <a:rPr dirty="0"/>
              <a:t> </a:t>
            </a:r>
            <a:r>
              <a:rPr dirty="0" err="1"/>
              <a:t>precisa</a:t>
            </a:r>
            <a:r>
              <a:rPr dirty="0"/>
              <a:t> </a:t>
            </a:r>
            <a:r>
              <a:rPr lang="pt-BR" dirty="0"/>
              <a:t>reunir</a:t>
            </a:r>
            <a:r>
              <a:rPr dirty="0"/>
              <a:t> </a:t>
            </a:r>
            <a:r>
              <a:rPr dirty="0" err="1"/>
              <a:t>ou</a:t>
            </a:r>
            <a:r>
              <a:rPr dirty="0"/>
              <a:t> </a:t>
            </a:r>
            <a:r>
              <a:rPr dirty="0" err="1"/>
              <a:t>considerar</a:t>
            </a:r>
            <a:r>
              <a:rPr dirty="0"/>
              <a:t> antes de </a:t>
            </a:r>
            <a:r>
              <a:rPr dirty="0" err="1"/>
              <a:t>elaborar</a:t>
            </a:r>
            <a:r>
              <a:rPr dirty="0"/>
              <a:t> um </a:t>
            </a:r>
            <a:r>
              <a:rPr lang="pt-BR" dirty="0"/>
              <a:t>planejamento antecipado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Possíveis</a:t>
            </a:r>
            <a:r>
              <a:rPr dirty="0"/>
              <a:t> </a:t>
            </a:r>
            <a:r>
              <a:rPr dirty="0" err="1"/>
              <a:t>respostas</a:t>
            </a:r>
            <a:r>
              <a:rPr dirty="0"/>
              <a:t> </a:t>
            </a:r>
            <a:r>
              <a:rPr dirty="0" err="1"/>
              <a:t>podem</a:t>
            </a:r>
            <a:r>
              <a:rPr dirty="0"/>
              <a:t> </a:t>
            </a:r>
            <a:r>
              <a:rPr dirty="0" err="1"/>
              <a:t>incluir</a:t>
            </a:r>
            <a:r>
              <a:rPr dirty="0"/>
              <a:t> (</a:t>
            </a:r>
            <a:r>
              <a:rPr dirty="0" err="1"/>
              <a:t>embora</a:t>
            </a:r>
            <a:r>
              <a:rPr dirty="0"/>
              <a:t> </a:t>
            </a:r>
            <a:r>
              <a:rPr dirty="0" err="1"/>
              <a:t>não</a:t>
            </a:r>
            <a:r>
              <a:rPr dirty="0"/>
              <a:t> </a:t>
            </a:r>
            <a:r>
              <a:rPr dirty="0" err="1"/>
              <a:t>estão</a:t>
            </a:r>
            <a:r>
              <a:rPr dirty="0"/>
              <a:t> </a:t>
            </a:r>
            <a:r>
              <a:rPr dirty="0" err="1"/>
              <a:t>limitadas</a:t>
            </a:r>
            <a:r>
              <a:rPr dirty="0"/>
              <a:t> a):</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O que </a:t>
            </a:r>
            <a:r>
              <a:rPr dirty="0" err="1"/>
              <a:t>é</a:t>
            </a:r>
            <a:r>
              <a:rPr dirty="0"/>
              <a:t> </a:t>
            </a:r>
            <a:r>
              <a:rPr dirty="0" err="1"/>
              <a:t>importante</a:t>
            </a:r>
            <a:r>
              <a:rPr dirty="0"/>
              <a:t> para </a:t>
            </a:r>
            <a:r>
              <a:rPr dirty="0" err="1"/>
              <a:t>mim</a:t>
            </a:r>
            <a:r>
              <a:rPr dirty="0"/>
              <a:t> </a:t>
            </a:r>
            <a:r>
              <a:rPr dirty="0" err="1"/>
              <a:t>na</a:t>
            </a:r>
            <a:r>
              <a:rPr dirty="0"/>
              <a:t> </a:t>
            </a:r>
            <a:r>
              <a:rPr dirty="0" err="1"/>
              <a:t>minha</a:t>
            </a:r>
            <a:r>
              <a:rPr dirty="0"/>
              <a:t> </a:t>
            </a:r>
            <a:r>
              <a:rPr dirty="0" err="1"/>
              <a:t>vida</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t>
            </a:r>
            <a:r>
              <a:rPr dirty="0" err="1"/>
              <a:t>minhas</a:t>
            </a:r>
            <a:r>
              <a:rPr dirty="0"/>
              <a:t> </a:t>
            </a:r>
            <a:r>
              <a:rPr dirty="0" err="1"/>
              <a:t>preferências</a:t>
            </a:r>
            <a:r>
              <a:rPr dirty="0"/>
              <a:t> de </a:t>
            </a:r>
            <a:r>
              <a:rPr dirty="0" err="1"/>
              <a:t>tratamento</a:t>
            </a:r>
            <a:r>
              <a:rPr dirty="0"/>
              <a:t> e </a:t>
            </a:r>
            <a:r>
              <a:rPr dirty="0" err="1"/>
              <a:t>suporte</a:t>
            </a:r>
            <a:r>
              <a:rPr dirty="0"/>
              <a:t> </a:t>
            </a:r>
            <a:r>
              <a:rPr dirty="0" err="1"/>
              <a:t>em</a:t>
            </a:r>
            <a:r>
              <a:rPr dirty="0"/>
              <a:t> </a:t>
            </a:r>
            <a:r>
              <a:rPr dirty="0" err="1"/>
              <a:t>relação</a:t>
            </a:r>
            <a:r>
              <a:rPr dirty="0"/>
              <a:t> a </a:t>
            </a:r>
            <a:r>
              <a:rPr dirty="0" err="1"/>
              <a:t>diferentes</a:t>
            </a:r>
            <a:r>
              <a:rPr dirty="0"/>
              <a:t> </a:t>
            </a:r>
            <a:r>
              <a:rPr dirty="0" err="1"/>
              <a:t>condições</a:t>
            </a:r>
            <a:r>
              <a:rPr dirty="0"/>
              <a:t> de </a:t>
            </a:r>
            <a:r>
              <a:rPr dirty="0" err="1"/>
              <a:t>saúde</a:t>
            </a:r>
            <a:r>
              <a:rPr dirty="0"/>
              <a:t> (</a:t>
            </a:r>
            <a:r>
              <a:rPr dirty="0" err="1"/>
              <a:t>por</a:t>
            </a:r>
            <a:r>
              <a:rPr dirty="0"/>
              <a:t> </a:t>
            </a:r>
            <a:r>
              <a:rPr dirty="0" err="1"/>
              <a:t>exemplo</a:t>
            </a:r>
            <a:r>
              <a:rPr dirty="0"/>
              <a:t>, </a:t>
            </a:r>
            <a:r>
              <a:rPr dirty="0" err="1"/>
              <a:t>doença</a:t>
            </a:r>
            <a:r>
              <a:rPr dirty="0"/>
              <a:t> terminal, crise de </a:t>
            </a:r>
            <a:r>
              <a:rPr dirty="0" err="1"/>
              <a:t>saúde</a:t>
            </a:r>
            <a:r>
              <a:rPr dirty="0"/>
              <a:t> mental, coma, </a:t>
            </a:r>
            <a:r>
              <a:rPr dirty="0" err="1"/>
              <a:t>demência</a:t>
            </a:r>
            <a:r>
              <a:rPr dirty="0"/>
              <a:t>, </a:t>
            </a:r>
            <a:r>
              <a:rPr dirty="0" err="1"/>
              <a:t>problema</a:t>
            </a:r>
            <a:r>
              <a:rPr dirty="0"/>
              <a:t> </a:t>
            </a:r>
            <a:r>
              <a:rPr dirty="0" err="1"/>
              <a:t>crônico</a:t>
            </a:r>
            <a:r>
              <a:rPr dirty="0"/>
              <a:t> de </a:t>
            </a:r>
            <a:r>
              <a:rPr dirty="0" err="1"/>
              <a:t>saúde</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Quero </a:t>
            </a:r>
            <a:r>
              <a:rPr dirty="0" err="1"/>
              <a:t>incluir</a:t>
            </a:r>
            <a:r>
              <a:rPr dirty="0"/>
              <a:t> </a:t>
            </a:r>
            <a:r>
              <a:rPr dirty="0" err="1"/>
              <a:t>uma</a:t>
            </a:r>
            <a:r>
              <a:rPr dirty="0"/>
              <a:t> </a:t>
            </a:r>
            <a:r>
              <a:rPr dirty="0" err="1"/>
              <a:t>cláusula</a:t>
            </a:r>
            <a:r>
              <a:rPr dirty="0"/>
              <a:t> "</a:t>
            </a:r>
            <a:r>
              <a:rPr dirty="0" err="1"/>
              <a:t>Não</a:t>
            </a:r>
            <a:r>
              <a:rPr dirty="0"/>
              <a:t> </a:t>
            </a:r>
            <a:r>
              <a:rPr dirty="0" err="1"/>
              <a:t>ressuscitar</a:t>
            </a:r>
            <a:r>
              <a:rPr dirty="0"/>
              <a:t>" no meu plano </a:t>
            </a:r>
            <a:r>
              <a:rPr dirty="0" err="1"/>
              <a:t>avançado</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as </a:t>
            </a:r>
            <a:r>
              <a:rPr dirty="0" err="1"/>
              <a:t>diferentes</a:t>
            </a:r>
            <a:r>
              <a:rPr dirty="0"/>
              <a:t> </a:t>
            </a:r>
            <a:r>
              <a:rPr dirty="0" err="1"/>
              <a:t>opções</a:t>
            </a:r>
            <a:r>
              <a:rPr dirty="0"/>
              <a:t> de </a:t>
            </a:r>
            <a:r>
              <a:rPr dirty="0" err="1"/>
              <a:t>tratamento</a:t>
            </a:r>
            <a:r>
              <a:rPr dirty="0"/>
              <a:t>, </a:t>
            </a:r>
            <a:r>
              <a:rPr dirty="0" err="1"/>
              <a:t>cuidados</a:t>
            </a:r>
            <a:r>
              <a:rPr dirty="0"/>
              <a:t> e </a:t>
            </a:r>
            <a:r>
              <a:rPr dirty="0" err="1"/>
              <a:t>apoio</a:t>
            </a:r>
            <a:r>
              <a:rPr dirty="0"/>
              <a:t> que </a:t>
            </a:r>
            <a:r>
              <a:rPr dirty="0" err="1"/>
              <a:t>podem</a:t>
            </a:r>
            <a:r>
              <a:rPr dirty="0"/>
              <a:t> </a:t>
            </a:r>
            <a:r>
              <a:rPr dirty="0" err="1"/>
              <a:t>ajudar</a:t>
            </a:r>
            <a:r>
              <a:rPr dirty="0"/>
              <a:t> </a:t>
            </a:r>
            <a:r>
              <a:rPr dirty="0" err="1"/>
              <a:t>na</a:t>
            </a:r>
            <a:r>
              <a:rPr dirty="0"/>
              <a:t> </a:t>
            </a:r>
            <a:r>
              <a:rPr dirty="0" err="1"/>
              <a:t>minha</a:t>
            </a:r>
            <a:r>
              <a:rPr dirty="0"/>
              <a:t> </a:t>
            </a:r>
            <a:r>
              <a:rPr dirty="0" err="1"/>
              <a:t>recuperação</a:t>
            </a:r>
            <a:r>
              <a:rPr dirty="0"/>
              <a:t> </a:t>
            </a:r>
            <a:r>
              <a:rPr dirty="0" err="1"/>
              <a:t>em</a:t>
            </a:r>
            <a:r>
              <a:rPr dirty="0"/>
              <a:t> </a:t>
            </a:r>
            <a:r>
              <a:rPr dirty="0" err="1"/>
              <a:t>relação</a:t>
            </a:r>
            <a:r>
              <a:rPr dirty="0"/>
              <a:t> </a:t>
            </a:r>
            <a:r>
              <a:rPr dirty="0" err="1"/>
              <a:t>aos</a:t>
            </a:r>
            <a:r>
              <a:rPr dirty="0"/>
              <a:t> </a:t>
            </a:r>
            <a:r>
              <a:rPr dirty="0" err="1"/>
              <a:t>desafios</a:t>
            </a:r>
            <a:r>
              <a:rPr dirty="0"/>
              <a:t> de </a:t>
            </a:r>
            <a:r>
              <a:rPr dirty="0" err="1"/>
              <a:t>saúde</a:t>
            </a:r>
            <a:r>
              <a:rPr dirty="0"/>
              <a:t> e </a:t>
            </a:r>
            <a:r>
              <a:rPr dirty="0" err="1"/>
              <a:t>vida</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err="1"/>
              <a:t>Existem</a:t>
            </a:r>
            <a:r>
              <a:rPr dirty="0"/>
              <a:t> </a:t>
            </a:r>
            <a:r>
              <a:rPr dirty="0" err="1"/>
              <a:t>pessoas</a:t>
            </a:r>
            <a:r>
              <a:rPr dirty="0"/>
              <a:t> </a:t>
            </a:r>
            <a:r>
              <a:rPr dirty="0" err="1"/>
              <a:t>específicas</a:t>
            </a:r>
            <a:r>
              <a:rPr dirty="0"/>
              <a:t> que </a:t>
            </a:r>
            <a:r>
              <a:rPr dirty="0" err="1"/>
              <a:t>eu</a:t>
            </a:r>
            <a:r>
              <a:rPr dirty="0"/>
              <a:t> </a:t>
            </a:r>
            <a:r>
              <a:rPr dirty="0" err="1"/>
              <a:t>gostaria</a:t>
            </a:r>
            <a:r>
              <a:rPr dirty="0"/>
              <a:t> de </a:t>
            </a:r>
            <a:r>
              <a:rPr dirty="0" err="1"/>
              <a:t>apoiar</a:t>
            </a:r>
            <a:r>
              <a:rPr dirty="0"/>
              <a:t> para </a:t>
            </a:r>
            <a:r>
              <a:rPr dirty="0" err="1"/>
              <a:t>tomar</a:t>
            </a:r>
            <a:r>
              <a:rPr dirty="0"/>
              <a:t> </a:t>
            </a:r>
            <a:r>
              <a:rPr dirty="0" err="1"/>
              <a:t>decisões</a:t>
            </a:r>
            <a:r>
              <a:rPr dirty="0"/>
              <a:t> </a:t>
            </a:r>
            <a:r>
              <a:rPr dirty="0" err="1"/>
              <a:t>em</a:t>
            </a:r>
            <a:r>
              <a:rPr dirty="0"/>
              <a:t> </a:t>
            </a:r>
            <a:r>
              <a:rPr dirty="0" err="1"/>
              <a:t>diferentes</a:t>
            </a:r>
            <a:r>
              <a:rPr dirty="0"/>
              <a:t> </a:t>
            </a:r>
            <a:r>
              <a:rPr dirty="0" err="1"/>
              <a:t>áreas</a:t>
            </a:r>
            <a:r>
              <a:rPr dirty="0"/>
              <a:t> da </a:t>
            </a:r>
            <a:r>
              <a:rPr dirty="0" err="1"/>
              <a:t>minha</a:t>
            </a:r>
            <a:r>
              <a:rPr dirty="0"/>
              <a:t> </a:t>
            </a:r>
            <a:r>
              <a:rPr dirty="0" err="1"/>
              <a:t>vida</a:t>
            </a:r>
            <a:r>
              <a:rPr dirty="0"/>
              <a:t>? </a:t>
            </a:r>
            <a:r>
              <a:rPr dirty="0" err="1"/>
              <a:t>Quem</a:t>
            </a:r>
            <a:r>
              <a:rPr dirty="0"/>
              <a:t> </a:t>
            </a:r>
            <a:r>
              <a:rPr dirty="0" err="1"/>
              <a:t>são</a:t>
            </a:r>
            <a:r>
              <a:rPr dirty="0"/>
              <a:t> </a:t>
            </a:r>
            <a:r>
              <a:rPr dirty="0" err="1"/>
              <a:t>eles</a:t>
            </a:r>
            <a:r>
              <a:rPr dirty="0"/>
              <a:t>? </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Como </a:t>
            </a:r>
            <a:r>
              <a:rPr dirty="0" err="1"/>
              <a:t>quero</a:t>
            </a:r>
            <a:r>
              <a:rPr dirty="0"/>
              <a:t> que </a:t>
            </a:r>
            <a:r>
              <a:rPr dirty="0" err="1"/>
              <a:t>os</a:t>
            </a:r>
            <a:r>
              <a:rPr dirty="0"/>
              <a:t> outros </a:t>
            </a:r>
            <a:r>
              <a:rPr dirty="0" err="1"/>
              <a:t>respondam</a:t>
            </a:r>
            <a:r>
              <a:rPr dirty="0"/>
              <a:t> a </a:t>
            </a:r>
            <a:r>
              <a:rPr dirty="0" err="1"/>
              <a:t>mim</a:t>
            </a:r>
            <a:r>
              <a:rPr dirty="0"/>
              <a:t> se </a:t>
            </a:r>
            <a:r>
              <a:rPr dirty="0" err="1"/>
              <a:t>eu</a:t>
            </a:r>
            <a:r>
              <a:rPr dirty="0"/>
              <a:t> </a:t>
            </a:r>
            <a:r>
              <a:rPr dirty="0" err="1"/>
              <a:t>não</a:t>
            </a:r>
            <a:r>
              <a:rPr dirty="0"/>
              <a:t> </a:t>
            </a:r>
            <a:r>
              <a:rPr dirty="0" err="1"/>
              <a:t>conseguir</a:t>
            </a:r>
            <a:r>
              <a:rPr dirty="0"/>
              <a:t> </a:t>
            </a:r>
            <a:r>
              <a:rPr dirty="0" err="1"/>
              <a:t>comunicar</a:t>
            </a:r>
            <a:r>
              <a:rPr dirty="0"/>
              <a:t> </a:t>
            </a:r>
            <a:r>
              <a:rPr dirty="0" err="1"/>
              <a:t>minhas</a:t>
            </a:r>
            <a:r>
              <a:rPr dirty="0"/>
              <a:t> </a:t>
            </a:r>
            <a:r>
              <a:rPr dirty="0" err="1"/>
              <a:t>decisões</a:t>
            </a:r>
            <a:r>
              <a:rPr dirty="0"/>
              <a:t> e </a:t>
            </a:r>
            <a:r>
              <a:rPr dirty="0" err="1"/>
              <a:t>escolhas</a:t>
            </a:r>
            <a:r>
              <a:rPr dirty="0"/>
              <a:t>, </a:t>
            </a:r>
            <a:r>
              <a:rPr dirty="0" err="1"/>
              <a:t>ou</a:t>
            </a:r>
            <a:r>
              <a:rPr dirty="0"/>
              <a:t> se </a:t>
            </a:r>
            <a:r>
              <a:rPr dirty="0" err="1"/>
              <a:t>eles</a:t>
            </a:r>
            <a:r>
              <a:rPr dirty="0"/>
              <a:t> </a:t>
            </a:r>
            <a:r>
              <a:rPr dirty="0" err="1"/>
              <a:t>acharem</a:t>
            </a:r>
            <a:r>
              <a:rPr dirty="0"/>
              <a:t> que </a:t>
            </a:r>
            <a:r>
              <a:rPr dirty="0" err="1"/>
              <a:t>estou</a:t>
            </a:r>
            <a:r>
              <a:rPr dirty="0"/>
              <a:t> </a:t>
            </a:r>
            <a:r>
              <a:rPr dirty="0" err="1"/>
              <a:t>passando</a:t>
            </a:r>
            <a:r>
              <a:rPr dirty="0"/>
              <a:t> </a:t>
            </a:r>
            <a:r>
              <a:rPr dirty="0" err="1"/>
              <a:t>por</a:t>
            </a:r>
            <a:r>
              <a:rPr dirty="0"/>
              <a:t> </a:t>
            </a:r>
            <a:r>
              <a:rPr dirty="0" err="1"/>
              <a:t>uma</a:t>
            </a:r>
            <a:r>
              <a:rPr dirty="0"/>
              <a:t> crise de </a:t>
            </a:r>
            <a:r>
              <a:rPr dirty="0" err="1"/>
              <a:t>saúde</a:t>
            </a:r>
            <a:r>
              <a:rPr dirty="0"/>
              <a:t> mental, e </a:t>
            </a:r>
            <a:r>
              <a:rPr dirty="0" err="1"/>
              <a:t>onde</a:t>
            </a:r>
            <a:r>
              <a:rPr dirty="0"/>
              <a:t> </a:t>
            </a:r>
            <a:r>
              <a:rPr dirty="0" err="1"/>
              <a:t>eu</a:t>
            </a:r>
            <a:r>
              <a:rPr dirty="0"/>
              <a:t> </a:t>
            </a:r>
            <a:r>
              <a:rPr dirty="0" err="1"/>
              <a:t>gostaria</a:t>
            </a:r>
            <a:r>
              <a:rPr dirty="0"/>
              <a:t> de ser </a:t>
            </a:r>
            <a:r>
              <a:rPr dirty="0" err="1"/>
              <a:t>apoiado</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t>
            </a:r>
            <a:r>
              <a:rPr dirty="0" err="1"/>
              <a:t>os</a:t>
            </a:r>
            <a:r>
              <a:rPr dirty="0"/>
              <a:t> </a:t>
            </a:r>
            <a:r>
              <a:rPr dirty="0" err="1"/>
              <a:t>prós</a:t>
            </a:r>
            <a:r>
              <a:rPr dirty="0"/>
              <a:t> e contras das </a:t>
            </a:r>
            <a:r>
              <a:rPr dirty="0" err="1"/>
              <a:t>diferentes</a:t>
            </a:r>
            <a:r>
              <a:rPr dirty="0"/>
              <a:t> </a:t>
            </a:r>
            <a:r>
              <a:rPr dirty="0" err="1"/>
              <a:t>opções</a:t>
            </a:r>
            <a:r>
              <a:rPr dirty="0"/>
              <a:t> de </a:t>
            </a:r>
            <a:r>
              <a:rPr dirty="0" err="1"/>
              <a:t>tratamento</a:t>
            </a:r>
            <a:r>
              <a:rPr dirty="0"/>
              <a:t>, </a:t>
            </a:r>
            <a:r>
              <a:rPr dirty="0" err="1"/>
              <a:t>cuidados</a:t>
            </a:r>
            <a:r>
              <a:rPr dirty="0"/>
              <a:t> e </a:t>
            </a:r>
            <a:r>
              <a:rPr dirty="0" err="1"/>
              <a:t>apoio</a:t>
            </a:r>
            <a:r>
              <a:rPr dirty="0"/>
              <a:t> para </a:t>
            </a:r>
            <a:r>
              <a:rPr dirty="0" err="1"/>
              <a:t>minha</a:t>
            </a:r>
            <a:r>
              <a:rPr dirty="0"/>
              <a:t> </a:t>
            </a:r>
            <a:r>
              <a:rPr dirty="0" err="1"/>
              <a:t>condição</a:t>
            </a:r>
            <a:r>
              <a:rPr dirty="0"/>
              <a:t> de </a:t>
            </a:r>
            <a:r>
              <a:rPr dirty="0" err="1"/>
              <a:t>saúde</a:t>
            </a:r>
            <a:r>
              <a:rPr dirty="0"/>
              <a:t> e de </a:t>
            </a:r>
            <a:r>
              <a:rPr dirty="0" err="1"/>
              <a:t>não</a:t>
            </a:r>
            <a:r>
              <a:rPr dirty="0"/>
              <a:t> </a:t>
            </a:r>
            <a:r>
              <a:rPr dirty="0" err="1"/>
              <a:t>ter</a:t>
            </a:r>
            <a:r>
              <a:rPr dirty="0"/>
              <a:t> nada </a:t>
            </a:r>
            <a:r>
              <a:rPr dirty="0" err="1"/>
              <a:t>disso</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err="1"/>
              <a:t>Quem</a:t>
            </a:r>
            <a:r>
              <a:rPr dirty="0"/>
              <a:t> </a:t>
            </a:r>
            <a:r>
              <a:rPr dirty="0" err="1"/>
              <a:t>pode</a:t>
            </a:r>
            <a:r>
              <a:rPr dirty="0"/>
              <a:t> me </a:t>
            </a:r>
            <a:r>
              <a:rPr dirty="0" err="1"/>
              <a:t>ajudar</a:t>
            </a:r>
            <a:r>
              <a:rPr dirty="0"/>
              <a:t> com as </a:t>
            </a:r>
            <a:r>
              <a:rPr dirty="0" err="1"/>
              <a:t>obrigações</a:t>
            </a:r>
            <a:r>
              <a:rPr dirty="0"/>
              <a:t> da </a:t>
            </a:r>
            <a:r>
              <a:rPr dirty="0" err="1"/>
              <a:t>vida</a:t>
            </a:r>
            <a:r>
              <a:rPr dirty="0"/>
              <a:t> </a:t>
            </a:r>
            <a:r>
              <a:rPr dirty="0" err="1"/>
              <a:t>diária</a:t>
            </a:r>
            <a:r>
              <a:rPr dirty="0"/>
              <a:t> (</a:t>
            </a:r>
            <a:r>
              <a:rPr dirty="0" err="1"/>
              <a:t>por</a:t>
            </a:r>
            <a:r>
              <a:rPr dirty="0"/>
              <a:t> </a:t>
            </a:r>
            <a:r>
              <a:rPr dirty="0" err="1"/>
              <a:t>exemplo</a:t>
            </a:r>
            <a:r>
              <a:rPr dirty="0"/>
              <a:t>, </a:t>
            </a:r>
            <a:r>
              <a:rPr dirty="0" err="1"/>
              <a:t>contas</a:t>
            </a:r>
            <a:r>
              <a:rPr dirty="0"/>
              <a:t>, </a:t>
            </a:r>
            <a:r>
              <a:rPr dirty="0" err="1"/>
              <a:t>crianças</a:t>
            </a:r>
            <a:r>
              <a:rPr dirty="0"/>
              <a:t>, </a:t>
            </a:r>
            <a:r>
              <a:rPr dirty="0" err="1"/>
              <a:t>animais</a:t>
            </a:r>
            <a:r>
              <a:rPr dirty="0"/>
              <a:t> de </a:t>
            </a:r>
            <a:r>
              <a:rPr dirty="0" err="1"/>
              <a:t>estimação</a:t>
            </a:r>
            <a:r>
              <a:rPr dirty="0"/>
              <a:t>)? </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t>
            </a:r>
            <a:r>
              <a:rPr dirty="0" err="1"/>
              <a:t>os</a:t>
            </a:r>
            <a:r>
              <a:rPr dirty="0"/>
              <a:t> meus </a:t>
            </a:r>
            <a:r>
              <a:rPr dirty="0" err="1"/>
              <a:t>direitos</a:t>
            </a:r>
            <a:r>
              <a:rPr dirty="0"/>
              <a:t> </a:t>
            </a:r>
            <a:r>
              <a:rPr dirty="0" err="1"/>
              <a:t>em</a:t>
            </a:r>
            <a:r>
              <a:rPr dirty="0"/>
              <a:t> </a:t>
            </a:r>
            <a:r>
              <a:rPr dirty="0" err="1"/>
              <a:t>relação</a:t>
            </a:r>
            <a:r>
              <a:rPr dirty="0"/>
              <a:t> </a:t>
            </a:r>
            <a:r>
              <a:rPr dirty="0" err="1"/>
              <a:t>ao</a:t>
            </a:r>
            <a:r>
              <a:rPr dirty="0"/>
              <a:t> </a:t>
            </a:r>
            <a:r>
              <a:rPr dirty="0" err="1"/>
              <a:t>tratamento</a:t>
            </a:r>
            <a:r>
              <a:rPr dirty="0"/>
              <a:t>, </a:t>
            </a:r>
            <a:r>
              <a:rPr dirty="0" err="1"/>
              <a:t>cuidados</a:t>
            </a:r>
            <a:r>
              <a:rPr dirty="0"/>
              <a:t> e </a:t>
            </a:r>
            <a:r>
              <a:rPr dirty="0" err="1"/>
              <a:t>apoio</a:t>
            </a:r>
            <a:r>
              <a:rPr dirty="0"/>
              <a:t> (</a:t>
            </a:r>
            <a:r>
              <a:rPr dirty="0" err="1"/>
              <a:t>por</a:t>
            </a:r>
            <a:r>
              <a:rPr dirty="0"/>
              <a:t> </a:t>
            </a:r>
            <a:r>
              <a:rPr dirty="0" err="1"/>
              <a:t>exemplo</a:t>
            </a:r>
            <a:r>
              <a:rPr dirty="0"/>
              <a:t>, o meu </a:t>
            </a:r>
            <a:r>
              <a:rPr dirty="0" err="1"/>
              <a:t>direito</a:t>
            </a:r>
            <a:r>
              <a:rPr dirty="0"/>
              <a:t> de </a:t>
            </a:r>
            <a:r>
              <a:rPr dirty="0" err="1"/>
              <a:t>recusar</a:t>
            </a:r>
            <a:r>
              <a:rPr dirty="0"/>
              <a:t> </a:t>
            </a:r>
            <a:r>
              <a:rPr dirty="0" err="1"/>
              <a:t>tratamento</a:t>
            </a:r>
            <a:r>
              <a:rPr dirty="0"/>
              <a:t> e o meu </a:t>
            </a:r>
            <a:r>
              <a:rPr dirty="0" err="1"/>
              <a:t>direito</a:t>
            </a:r>
            <a:r>
              <a:rPr dirty="0"/>
              <a:t> de </a:t>
            </a:r>
            <a:r>
              <a:rPr dirty="0" err="1"/>
              <a:t>escolher</a:t>
            </a:r>
            <a:r>
              <a:rPr dirty="0"/>
              <a:t> um </a:t>
            </a:r>
            <a:r>
              <a:rPr dirty="0" err="1"/>
              <a:t>profissional</a:t>
            </a:r>
            <a:r>
              <a:rPr dirty="0"/>
              <a:t> </a:t>
            </a:r>
            <a:r>
              <a:rPr dirty="0" err="1"/>
              <a:t>ou</a:t>
            </a:r>
            <a:r>
              <a:rPr dirty="0"/>
              <a:t> </a:t>
            </a:r>
            <a:r>
              <a:rPr dirty="0" err="1"/>
              <a:t>prestador</a:t>
            </a:r>
            <a:r>
              <a:rPr dirty="0"/>
              <a:t> de </a:t>
            </a:r>
            <a:r>
              <a:rPr dirty="0" err="1"/>
              <a:t>cuidados</a:t>
            </a:r>
            <a:r>
              <a:rPr dirty="0"/>
              <a:t> de </a:t>
            </a:r>
            <a:r>
              <a:rPr dirty="0" err="1"/>
              <a:t>saúde</a:t>
            </a:r>
            <a:r>
              <a:rPr dirty="0"/>
              <a:t> </a:t>
            </a:r>
            <a:r>
              <a:rPr dirty="0" err="1"/>
              <a:t>em</a:t>
            </a:r>
            <a:r>
              <a:rPr dirty="0"/>
              <a:t> </a:t>
            </a:r>
            <a:r>
              <a:rPr dirty="0" err="1"/>
              <a:t>detrimento</a:t>
            </a:r>
            <a:r>
              <a:rPr dirty="0"/>
              <a:t> de outro)?</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170</a:t>
            </a:fld>
            <a:endParaRPr lang="en-CH"/>
          </a:p>
        </p:txBody>
      </p:sp>
    </p:spTree>
    <p:extLst>
      <p:ext uri="{BB962C8B-B14F-4D97-AF65-F5344CB8AC3E}">
        <p14:creationId xmlns:p14="http://schemas.microsoft.com/office/powerpoint/2010/main" val="3510262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Desafiando</a:t>
            </a:r>
            <a:r>
              <a:rPr dirty="0"/>
              <a:t> </a:t>
            </a:r>
            <a:r>
              <a:rPr dirty="0" err="1"/>
              <a:t>os</a:t>
            </a:r>
            <a:r>
              <a:rPr dirty="0"/>
              <a:t> </a:t>
            </a:r>
            <a:r>
              <a:rPr dirty="0" err="1"/>
              <a:t>equívocos</a:t>
            </a:r>
            <a:r>
              <a:rPr dirty="0"/>
              <a:t> e </a:t>
            </a:r>
            <a:r>
              <a:rPr dirty="0" err="1"/>
              <a:t>estereótipos</a:t>
            </a:r>
            <a:r>
              <a:rPr dirty="0"/>
              <a:t> </a:t>
            </a:r>
            <a:r>
              <a:rPr dirty="0" err="1"/>
              <a:t>negativos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Depois</a:t>
            </a:r>
            <a:r>
              <a:rPr dirty="0"/>
              <a:t> de </a:t>
            </a:r>
            <a:r>
              <a:rPr dirty="0" err="1"/>
              <a:t>cada</a:t>
            </a:r>
            <a:r>
              <a:rPr dirty="0"/>
              <a:t> </a:t>
            </a:r>
            <a:r>
              <a:rPr dirty="0" err="1"/>
              <a:t>exemplo</a:t>
            </a:r>
            <a:r>
              <a:rPr dirty="0"/>
              <a:t> </a:t>
            </a:r>
            <a:r>
              <a:rPr dirty="0" err="1"/>
              <a:t>concreto</a:t>
            </a:r>
            <a:r>
              <a:rPr dirty="0"/>
              <a:t> </a:t>
            </a:r>
            <a:r>
              <a:rPr dirty="0" err="1"/>
              <a:t>abaixo</a:t>
            </a:r>
            <a:r>
              <a:rPr dirty="0"/>
              <a:t>, </a:t>
            </a:r>
            <a:r>
              <a:rPr dirty="0" err="1"/>
              <a:t>convide</a:t>
            </a:r>
            <a:r>
              <a:rPr dirty="0"/>
              <a:t> </a:t>
            </a:r>
            <a:r>
              <a:rPr dirty="0" err="1"/>
              <a:t>os</a:t>
            </a:r>
            <a:r>
              <a:rPr dirty="0"/>
              <a:t> </a:t>
            </a:r>
            <a:r>
              <a:rPr dirty="0" err="1"/>
              <a:t>participantes</a:t>
            </a:r>
            <a:r>
              <a:rPr dirty="0"/>
              <a:t> a </a:t>
            </a:r>
            <a:r>
              <a:rPr dirty="0" err="1"/>
              <a:t>compartilhar</a:t>
            </a:r>
            <a:r>
              <a:rPr dirty="0"/>
              <a:t> </a:t>
            </a:r>
            <a:r>
              <a:rPr dirty="0" err="1"/>
              <a:t>suas</a:t>
            </a:r>
            <a:r>
              <a:rPr dirty="0"/>
              <a:t> </a:t>
            </a:r>
            <a:r>
              <a:rPr dirty="0" err="1"/>
              <a:t>opiniões</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que </a:t>
            </a:r>
            <a:r>
              <a:rPr dirty="0" err="1"/>
              <a:t>os</a:t>
            </a:r>
            <a:r>
              <a:rPr dirty="0"/>
              <a:t> </a:t>
            </a:r>
            <a:r>
              <a:rPr dirty="0" err="1"/>
              <a:t>participantes</a:t>
            </a:r>
            <a:r>
              <a:rPr dirty="0"/>
              <a:t> </a:t>
            </a:r>
            <a:r>
              <a:rPr dirty="0" err="1"/>
              <a:t>tenham</a:t>
            </a:r>
            <a:r>
              <a:rPr dirty="0"/>
              <a:t> tempo e </a:t>
            </a:r>
            <a:r>
              <a:rPr dirty="0" err="1"/>
              <a:t>espaço</a:t>
            </a:r>
            <a:r>
              <a:rPr dirty="0"/>
              <a:t> para </a:t>
            </a:r>
            <a:r>
              <a:rPr dirty="0" err="1"/>
              <a:t>discutir</a:t>
            </a:r>
            <a:r>
              <a:rPr dirty="0"/>
              <a:t> e </a:t>
            </a:r>
            <a:r>
              <a:rPr dirty="0" err="1"/>
              <a:t>expressar</a:t>
            </a:r>
            <a:r>
              <a:rPr dirty="0"/>
              <a:t> </a:t>
            </a:r>
            <a:r>
              <a:rPr dirty="0" err="1"/>
              <a:t>quaisquer</a:t>
            </a:r>
            <a:r>
              <a:rPr dirty="0"/>
              <a:t> </a:t>
            </a:r>
            <a:r>
              <a:rPr dirty="0" err="1"/>
              <a:t>pensamentos</a:t>
            </a:r>
            <a:r>
              <a:rPr dirty="0"/>
              <a:t> </a:t>
            </a:r>
            <a:r>
              <a:rPr dirty="0" err="1"/>
              <a:t>ou</a:t>
            </a:r>
            <a:r>
              <a:rPr dirty="0"/>
              <a:t> </a:t>
            </a:r>
            <a:r>
              <a:rPr dirty="0" err="1"/>
              <a:t>preocupações</a:t>
            </a:r>
            <a:r>
              <a:rPr dirty="0"/>
              <a:t> </a:t>
            </a:r>
            <a:r>
              <a:rPr dirty="0" err="1"/>
              <a:t>sobre</a:t>
            </a:r>
            <a:r>
              <a:rPr dirty="0"/>
              <a:t> </a:t>
            </a:r>
            <a:r>
              <a:rPr dirty="0" err="1"/>
              <a:t>este</a:t>
            </a:r>
            <a:r>
              <a:rPr dirty="0"/>
              <a:t> </a:t>
            </a:r>
            <a:r>
              <a:rPr lang="pt-BR" dirty="0"/>
              <a:t>Tema</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b="1">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gn="just">
              <a:lnSpc>
                <a:spcPct val="115000"/>
              </a:lnSpc>
              <a:spcBef>
                <a:spcPts val="0"/>
              </a:spcBef>
              <a:spcAft>
                <a:spcPts val="600"/>
              </a:spcAft>
              <a:buFont typeface="+mj-lt"/>
              <a:buAutoNum type="arabicPeriod"/>
              <a:defRPr b="1">
                <a:latin typeface="Calibri" panose="020F0502020204030204" pitchFamily="34" charset="0"/>
                <a:ea typeface="SimSun" panose="02010600030101010101" pitchFamily="2" charset="-122"/>
                <a:cs typeface="Arial" panose="020B0604020202020204" pitchFamily="34" charset="0"/>
              </a:defRPr>
            </a:pP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tomam</a:t>
            </a:r>
            <a:r>
              <a:rPr dirty="0"/>
              <a:t> </a:t>
            </a:r>
            <a:r>
              <a:rPr dirty="0" err="1"/>
              <a:t>decisões</a:t>
            </a:r>
            <a:r>
              <a:rPr dirty="0"/>
              <a:t> ruins.</a:t>
            </a:r>
            <a:endParaRPr lang="pt-BR" dirty="0"/>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Diferentes pessoas podem ter opiniões muito diferentes sobre o que é uma boa decisão. Só porque você acha que alguém está tomando uma decisão ruim não significa que a pessoa deva ser impedida de tomá-la. Isso é aplicável para todas as pessoas. </a:t>
            </a:r>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 suposição oposta — de que pessoas sem deficiências psicossociais, intelectuais ou cognitivas só tomam boas decisões — também não é verdadeira. </a:t>
            </a:r>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Mesmo quando as pessoas tomam uma decisão que tem consequências negativas, ainda é seu direito fazê-lo.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18</a:t>
            </a:fld>
            <a:endParaRPr lang="en-CH"/>
          </a:p>
        </p:txBody>
      </p:sp>
    </p:spTree>
    <p:extLst>
      <p:ext uri="{BB962C8B-B14F-4D97-AF65-F5344CB8AC3E}">
        <p14:creationId xmlns:p14="http://schemas.microsoft.com/office/powerpoint/2010/main" val="134282075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r>
              <a:rPr dirty="0"/>
              <a:t>Tempo para </a:t>
            </a:r>
            <a:r>
              <a:rPr dirty="0" err="1"/>
              <a:t>este</a:t>
            </a:r>
            <a:r>
              <a:rPr dirty="0"/>
              <a:t> </a:t>
            </a:r>
            <a:r>
              <a:rPr lang="pt-BR" dirty="0"/>
              <a:t>Tema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defRPr>
                <a:solidFill>
                  <a:srgbClr val="000000"/>
                </a:solidFill>
                <a:latin typeface="Calibri" panose="020F0502020204030204" pitchFamily="34" charset="0"/>
                <a:ea typeface="Times New Roman" panose="02020603050405020304" pitchFamily="18" charset="0"/>
                <a:cs typeface="Calibri" panose="020F0502020204030204" pitchFamily="34" charset="0"/>
              </a:defRPr>
            </a:pPr>
            <a:r>
              <a:rPr dirty="0" err="1"/>
              <a:t>Aproximadamente</a:t>
            </a:r>
            <a:r>
              <a:rPr dirty="0"/>
              <a:t> 2 horas e 10 </a:t>
            </a:r>
            <a:r>
              <a:rPr dirty="0" err="1"/>
              <a:t>minutos</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Agora que o </a:t>
            </a:r>
            <a:r>
              <a:rPr dirty="0" err="1"/>
              <a:t>propósito</a:t>
            </a:r>
            <a:r>
              <a:rPr dirty="0"/>
              <a:t> e </a:t>
            </a:r>
            <a:r>
              <a:rPr dirty="0" err="1"/>
              <a:t>os</a:t>
            </a:r>
            <a:r>
              <a:rPr dirty="0"/>
              <a:t> </a:t>
            </a:r>
            <a:r>
              <a:rPr dirty="0" err="1"/>
              <a:t>pré-requisitos</a:t>
            </a:r>
            <a:r>
              <a:rPr dirty="0"/>
              <a:t> do </a:t>
            </a:r>
            <a:r>
              <a:rPr dirty="0" err="1"/>
              <a:t>planejamento</a:t>
            </a:r>
            <a:r>
              <a:rPr dirty="0"/>
              <a:t> </a:t>
            </a:r>
            <a:r>
              <a:rPr dirty="0" err="1"/>
              <a:t>antecipado</a:t>
            </a:r>
            <a:r>
              <a:rPr dirty="0"/>
              <a:t> </a:t>
            </a:r>
            <a:r>
              <a:rPr dirty="0" err="1"/>
              <a:t>são</a:t>
            </a:r>
            <a:r>
              <a:rPr dirty="0"/>
              <a:t> </a:t>
            </a:r>
            <a:r>
              <a:rPr dirty="0" err="1"/>
              <a:t>entendidos</a:t>
            </a:r>
            <a:r>
              <a:rPr dirty="0"/>
              <a:t>, </a:t>
            </a:r>
            <a:r>
              <a:rPr dirty="0" err="1"/>
              <a:t>é</a:t>
            </a:r>
            <a:r>
              <a:rPr dirty="0"/>
              <a:t> </a:t>
            </a:r>
            <a:r>
              <a:rPr dirty="0" err="1"/>
              <a:t>importante</a:t>
            </a:r>
            <a:r>
              <a:rPr dirty="0"/>
              <a:t> </a:t>
            </a:r>
            <a:r>
              <a:rPr dirty="0" err="1"/>
              <a:t>analisar</a:t>
            </a:r>
            <a:r>
              <a:rPr dirty="0"/>
              <a:t> o </a:t>
            </a:r>
            <a:r>
              <a:rPr dirty="0" err="1"/>
              <a:t>processo</a:t>
            </a:r>
            <a:r>
              <a:rPr dirty="0"/>
              <a:t> de </a:t>
            </a:r>
            <a:r>
              <a:rPr dirty="0" err="1"/>
              <a:t>elaboração</a:t>
            </a:r>
            <a:r>
              <a:rPr dirty="0"/>
              <a:t> de </a:t>
            </a:r>
            <a:r>
              <a:rPr dirty="0" err="1"/>
              <a:t>documentos</a:t>
            </a:r>
            <a:r>
              <a:rPr dirty="0"/>
              <a:t> de </a:t>
            </a:r>
            <a:r>
              <a:rPr dirty="0" err="1"/>
              <a:t>planejamento</a:t>
            </a:r>
            <a:r>
              <a:rPr dirty="0"/>
              <a:t> </a:t>
            </a:r>
            <a:r>
              <a:rPr dirty="0" err="1"/>
              <a:t>antecipado</a:t>
            </a:r>
            <a:r>
              <a:rPr dirty="0"/>
              <a:t>. A </a:t>
            </a:r>
            <a:r>
              <a:rPr dirty="0" err="1"/>
              <a:t>apresentação</a:t>
            </a:r>
            <a:r>
              <a:rPr dirty="0"/>
              <a:t> a </a:t>
            </a:r>
            <a:r>
              <a:rPr dirty="0" err="1"/>
              <a:t>seguir</a:t>
            </a:r>
            <a:r>
              <a:rPr dirty="0"/>
              <a:t> </a:t>
            </a:r>
            <a:r>
              <a:rPr dirty="0" err="1"/>
              <a:t>descreverá</a:t>
            </a:r>
            <a:r>
              <a:rPr dirty="0"/>
              <a:t> </a:t>
            </a:r>
            <a:r>
              <a:rPr dirty="0" err="1"/>
              <a:t>diferentes</a:t>
            </a:r>
            <a:r>
              <a:rPr dirty="0"/>
              <a:t> </a:t>
            </a:r>
            <a:r>
              <a:rPr dirty="0" err="1"/>
              <a:t>etapas</a:t>
            </a:r>
            <a:r>
              <a:rPr dirty="0"/>
              <a:t> que </a:t>
            </a:r>
            <a:r>
              <a:rPr dirty="0" err="1"/>
              <a:t>podem</a:t>
            </a:r>
            <a:r>
              <a:rPr dirty="0"/>
              <a:t> ser </a:t>
            </a:r>
            <a:r>
              <a:rPr dirty="0" err="1"/>
              <a:t>úteis</a:t>
            </a:r>
            <a:r>
              <a:rPr dirty="0"/>
              <a:t> para </a:t>
            </a:r>
            <a:r>
              <a:rPr dirty="0" err="1"/>
              <a:t>isso</a:t>
            </a:r>
            <a:r>
              <a:rPr dirty="0"/>
              <a:t>. Cada </a:t>
            </a:r>
            <a:r>
              <a:rPr dirty="0" err="1"/>
              <a:t>passo</a:t>
            </a:r>
            <a:r>
              <a:rPr dirty="0"/>
              <a:t> </a:t>
            </a:r>
            <a:r>
              <a:rPr dirty="0" err="1"/>
              <a:t>será</a:t>
            </a:r>
            <a:r>
              <a:rPr dirty="0"/>
              <a:t> </a:t>
            </a:r>
            <a:r>
              <a:rPr dirty="0" err="1"/>
              <a:t>diferente</a:t>
            </a:r>
            <a:r>
              <a:rPr dirty="0"/>
              <a:t> para </a:t>
            </a:r>
            <a:r>
              <a:rPr dirty="0" err="1"/>
              <a:t>todos</a:t>
            </a:r>
            <a:r>
              <a:rPr dirty="0"/>
              <a:t>. </a:t>
            </a:r>
            <a:r>
              <a:rPr dirty="0" err="1"/>
              <a:t>Algumas</a:t>
            </a:r>
            <a:r>
              <a:rPr dirty="0"/>
              <a:t> </a:t>
            </a:r>
            <a:r>
              <a:rPr dirty="0" err="1"/>
              <a:t>pessoas</a:t>
            </a:r>
            <a:r>
              <a:rPr dirty="0"/>
              <a:t> </a:t>
            </a:r>
            <a:r>
              <a:rPr dirty="0" err="1"/>
              <a:t>podem</a:t>
            </a:r>
            <a:r>
              <a:rPr dirty="0"/>
              <a:t> </a:t>
            </a:r>
            <a:r>
              <a:rPr dirty="0" err="1"/>
              <a:t>precisar</a:t>
            </a:r>
            <a:r>
              <a:rPr dirty="0"/>
              <a:t> </a:t>
            </a:r>
            <a:r>
              <a:rPr dirty="0" err="1"/>
              <a:t>gastar</a:t>
            </a:r>
            <a:r>
              <a:rPr dirty="0"/>
              <a:t> </a:t>
            </a:r>
            <a:r>
              <a:rPr dirty="0" err="1"/>
              <a:t>mais</a:t>
            </a:r>
            <a:r>
              <a:rPr dirty="0"/>
              <a:t> tempo </a:t>
            </a:r>
            <a:r>
              <a:rPr dirty="0" err="1"/>
              <a:t>em</a:t>
            </a:r>
            <a:r>
              <a:rPr dirty="0"/>
              <a:t> </a:t>
            </a:r>
            <a:r>
              <a:rPr dirty="0" err="1"/>
              <a:t>uma</a:t>
            </a:r>
            <a:r>
              <a:rPr dirty="0"/>
              <a:t> </a:t>
            </a:r>
            <a:r>
              <a:rPr dirty="0" err="1"/>
              <a:t>etapa</a:t>
            </a:r>
            <a:r>
              <a:rPr dirty="0"/>
              <a:t> </a:t>
            </a:r>
            <a:r>
              <a:rPr dirty="0" err="1"/>
              <a:t>específica</a:t>
            </a:r>
            <a:r>
              <a:rPr dirty="0"/>
              <a:t>, </a:t>
            </a:r>
            <a:r>
              <a:rPr dirty="0" err="1"/>
              <a:t>enquanto</a:t>
            </a:r>
            <a:r>
              <a:rPr dirty="0"/>
              <a:t> </a:t>
            </a:r>
            <a:r>
              <a:rPr dirty="0" err="1"/>
              <a:t>outras</a:t>
            </a:r>
            <a:r>
              <a:rPr dirty="0"/>
              <a:t> </a:t>
            </a:r>
            <a:r>
              <a:rPr dirty="0" err="1"/>
              <a:t>já</a:t>
            </a:r>
            <a:r>
              <a:rPr dirty="0"/>
              <a:t> </a:t>
            </a:r>
            <a:r>
              <a:rPr dirty="0" err="1"/>
              <a:t>terão</a:t>
            </a:r>
            <a:r>
              <a:rPr dirty="0"/>
              <a:t> </a:t>
            </a:r>
            <a:r>
              <a:rPr dirty="0" err="1"/>
              <a:t>uma</a:t>
            </a:r>
            <a:r>
              <a:rPr dirty="0"/>
              <a:t> </a:t>
            </a:r>
            <a:r>
              <a:rPr dirty="0" err="1"/>
              <a:t>ideia</a:t>
            </a:r>
            <a:r>
              <a:rPr dirty="0"/>
              <a:t> </a:t>
            </a:r>
            <a:r>
              <a:rPr dirty="0" err="1"/>
              <a:t>muito</a:t>
            </a:r>
            <a:r>
              <a:rPr dirty="0"/>
              <a:t> </a:t>
            </a:r>
            <a:r>
              <a:rPr dirty="0" err="1"/>
              <a:t>clara</a:t>
            </a:r>
            <a:r>
              <a:rPr dirty="0"/>
              <a:t> do que </a:t>
            </a:r>
            <a:r>
              <a:rPr dirty="0" err="1"/>
              <a:t>querem</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171</a:t>
            </a:fld>
            <a:endParaRPr lang="en-CH"/>
          </a:p>
        </p:txBody>
      </p:sp>
    </p:spTree>
    <p:extLst>
      <p:ext uri="{BB962C8B-B14F-4D97-AF65-F5344CB8AC3E}">
        <p14:creationId xmlns:p14="http://schemas.microsoft.com/office/powerpoint/2010/main" val="285895891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i="1">
                <a:latin typeface="Calibri" panose="020F0502020204030204" pitchFamily="34" charset="0"/>
                <a:ea typeface="SimSun" panose="02010600030101010101" pitchFamily="2" charset="-122"/>
                <a:cs typeface="Calibri" panose="020F0502020204030204" pitchFamily="34" charset="0"/>
              </a:defRPr>
            </a:pPr>
            <a:r>
              <a:rPr dirty="0" err="1"/>
              <a:t>Apresentação</a:t>
            </a:r>
            <a:r>
              <a:rPr dirty="0"/>
              <a:t>: </a:t>
            </a:r>
            <a:r>
              <a:rPr dirty="0" err="1"/>
              <a:t>Etapas</a:t>
            </a:r>
            <a:r>
              <a:rPr dirty="0"/>
              <a:t> para </a:t>
            </a:r>
            <a:r>
              <a:rPr dirty="0" err="1"/>
              <a:t>fazer</a:t>
            </a:r>
            <a:r>
              <a:rPr dirty="0"/>
              <a:t> um </a:t>
            </a:r>
            <a:r>
              <a:rPr lang="pt-BR" dirty="0"/>
              <a:t>planejamento antecipado</a:t>
            </a:r>
            <a:r>
              <a:rPr dirty="0"/>
              <a:t> (30 min.)</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a:t>
            </a:r>
            <a:r>
              <a:rPr dirty="0" err="1"/>
              <a:t>lembrar</a:t>
            </a:r>
            <a:r>
              <a:rPr dirty="0"/>
              <a:t> que </a:t>
            </a:r>
            <a:r>
              <a:rPr dirty="0" err="1"/>
              <a:t>ninguém</a:t>
            </a:r>
            <a:r>
              <a:rPr dirty="0"/>
              <a:t> </a:t>
            </a:r>
            <a:r>
              <a:rPr dirty="0" err="1"/>
              <a:t>deve</a:t>
            </a:r>
            <a:r>
              <a:rPr dirty="0"/>
              <a:t> ser </a:t>
            </a:r>
            <a:r>
              <a:rPr dirty="0" err="1"/>
              <a:t>forçado</a:t>
            </a:r>
            <a:r>
              <a:rPr dirty="0"/>
              <a:t> a </a:t>
            </a:r>
            <a:r>
              <a:rPr dirty="0" err="1"/>
              <a:t>fazer</a:t>
            </a:r>
            <a:r>
              <a:rPr dirty="0"/>
              <a:t> um </a:t>
            </a:r>
            <a:r>
              <a:rPr lang="pt-BR" dirty="0"/>
              <a:t>planejamento antecipado</a:t>
            </a:r>
            <a:r>
              <a:rPr dirty="0"/>
              <a:t>.</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Além</a:t>
            </a:r>
            <a:r>
              <a:rPr dirty="0"/>
              <a:t> </a:t>
            </a:r>
            <a:r>
              <a:rPr dirty="0" err="1"/>
              <a:t>disso</a:t>
            </a:r>
            <a:r>
              <a:rPr dirty="0"/>
              <a:t>, </a:t>
            </a:r>
            <a:r>
              <a:rPr dirty="0" err="1"/>
              <a:t>lembre</a:t>
            </a:r>
            <a:r>
              <a:rPr dirty="0"/>
              <a:t>-se de que um </a:t>
            </a:r>
            <a:r>
              <a:rPr lang="pt-BR" dirty="0"/>
              <a:t>planejamento antecipado</a:t>
            </a:r>
            <a:r>
              <a:rPr dirty="0"/>
              <a:t> </a:t>
            </a:r>
            <a:r>
              <a:rPr dirty="0" err="1"/>
              <a:t>deve</a:t>
            </a:r>
            <a:r>
              <a:rPr dirty="0"/>
              <a:t> </a:t>
            </a:r>
            <a:r>
              <a:rPr dirty="0" err="1"/>
              <a:t>refletir</a:t>
            </a:r>
            <a:r>
              <a:rPr dirty="0"/>
              <a:t> a </a:t>
            </a:r>
            <a:r>
              <a:rPr dirty="0" err="1"/>
              <a:t>vontade</a:t>
            </a:r>
            <a:r>
              <a:rPr dirty="0"/>
              <a:t> e </a:t>
            </a:r>
            <a:r>
              <a:rPr dirty="0" err="1"/>
              <a:t>preferências</a:t>
            </a:r>
            <a:r>
              <a:rPr dirty="0"/>
              <a:t> da </a:t>
            </a:r>
            <a:r>
              <a:rPr dirty="0" err="1"/>
              <a:t>pessoa</a:t>
            </a:r>
            <a:r>
              <a:rPr dirty="0"/>
              <a:t>, </a:t>
            </a:r>
            <a:r>
              <a:rPr dirty="0" err="1"/>
              <a:t>não</a:t>
            </a:r>
            <a:r>
              <a:rPr dirty="0"/>
              <a:t> as de </a:t>
            </a:r>
            <a:r>
              <a:rPr dirty="0" err="1"/>
              <a:t>outras</a:t>
            </a:r>
            <a:r>
              <a:rPr dirty="0"/>
              <a:t> </a:t>
            </a:r>
            <a:r>
              <a:rPr dirty="0" err="1"/>
              <a:t>pessoas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saúde</a:t>
            </a:r>
            <a:r>
              <a:rPr dirty="0"/>
              <a:t> mental e outros </a:t>
            </a:r>
            <a:r>
              <a:rPr dirty="0" err="1"/>
              <a:t>profissionais</a:t>
            </a:r>
            <a:r>
              <a:rPr dirty="0"/>
              <a:t>, </a:t>
            </a:r>
            <a:r>
              <a:rPr dirty="0" err="1"/>
              <a:t>familiares</a:t>
            </a:r>
            <a:r>
              <a:rPr dirty="0"/>
              <a:t> e </a:t>
            </a:r>
            <a:r>
              <a:rPr dirty="0" err="1"/>
              <a:t>parceiros</a:t>
            </a:r>
            <a:r>
              <a:rPr dirty="0"/>
              <a:t> de </a:t>
            </a:r>
            <a:r>
              <a:rPr dirty="0" err="1"/>
              <a:t>cuidados</a:t>
            </a:r>
            <a:r>
              <a:rPr dirty="0"/>
              <a:t> </a:t>
            </a:r>
            <a:r>
              <a:rPr dirty="0" err="1"/>
              <a:t>são</a:t>
            </a:r>
            <a:r>
              <a:rPr dirty="0"/>
              <a:t> fortemente </a:t>
            </a:r>
            <a:r>
              <a:rPr dirty="0" err="1"/>
              <a:t>encorajados</a:t>
            </a:r>
            <a:r>
              <a:rPr dirty="0"/>
              <a:t> a </a:t>
            </a:r>
            <a:r>
              <a:rPr dirty="0" err="1"/>
              <a:t>desenvolver</a:t>
            </a:r>
            <a:r>
              <a:rPr dirty="0"/>
              <a:t> </a:t>
            </a:r>
            <a:r>
              <a:rPr dirty="0" err="1"/>
              <a:t>seu</a:t>
            </a:r>
            <a:r>
              <a:rPr dirty="0"/>
              <a:t> </a:t>
            </a:r>
            <a:r>
              <a:rPr dirty="0" err="1"/>
              <a:t>próprio</a:t>
            </a:r>
            <a:r>
              <a:rPr dirty="0"/>
              <a:t> </a:t>
            </a:r>
            <a:r>
              <a:rPr lang="pt-BR" dirty="0"/>
              <a:t>planejamento antecipado</a:t>
            </a:r>
            <a:r>
              <a:rPr dirty="0"/>
              <a:t>, a </a:t>
            </a:r>
            <a:r>
              <a:rPr dirty="0" err="1"/>
              <a:t>fim</a:t>
            </a:r>
            <a:r>
              <a:rPr dirty="0"/>
              <a:t> de </a:t>
            </a:r>
            <a:r>
              <a:rPr dirty="0" err="1"/>
              <a:t>estar</a:t>
            </a:r>
            <a:r>
              <a:rPr dirty="0"/>
              <a:t> </a:t>
            </a:r>
            <a:r>
              <a:rPr dirty="0" err="1"/>
              <a:t>familiarizados</a:t>
            </a:r>
            <a:r>
              <a:rPr dirty="0"/>
              <a:t> e </a:t>
            </a:r>
            <a:r>
              <a:rPr dirty="0" err="1"/>
              <a:t>apoiar</a:t>
            </a:r>
            <a:r>
              <a:rPr dirty="0"/>
              <a:t> de forma </a:t>
            </a:r>
            <a:r>
              <a:rPr dirty="0" err="1"/>
              <a:t>mais</a:t>
            </a:r>
            <a:r>
              <a:rPr dirty="0"/>
              <a:t> </a:t>
            </a:r>
            <a:r>
              <a:rPr dirty="0" err="1"/>
              <a:t>eficaz</a:t>
            </a:r>
            <a:r>
              <a:rPr dirty="0"/>
              <a:t> </a:t>
            </a:r>
            <a:r>
              <a:rPr dirty="0" err="1"/>
              <a:t>os</a:t>
            </a:r>
            <a:r>
              <a:rPr dirty="0"/>
              <a:t> outros que </a:t>
            </a:r>
            <a:r>
              <a:rPr dirty="0" err="1"/>
              <a:t>realizam</a:t>
            </a:r>
            <a:r>
              <a:rPr dirty="0"/>
              <a:t> </a:t>
            </a:r>
            <a:r>
              <a:rPr dirty="0" err="1"/>
              <a:t>este</a:t>
            </a:r>
            <a:r>
              <a:rPr dirty="0"/>
              <a:t> </a:t>
            </a:r>
            <a:r>
              <a:rPr dirty="0" err="1"/>
              <a:t>processo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172</a:t>
            </a:fld>
            <a:endParaRPr lang="en-CH"/>
          </a:p>
        </p:txBody>
      </p:sp>
    </p:spTree>
    <p:extLst>
      <p:ext uri="{BB962C8B-B14F-4D97-AF65-F5344CB8AC3E}">
        <p14:creationId xmlns:p14="http://schemas.microsoft.com/office/powerpoint/2010/main" val="298046087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243013"/>
            <a:ext cx="3797300" cy="2136775"/>
          </a:xfrm>
        </p:spPr>
      </p:sp>
      <p:sp>
        <p:nvSpPr>
          <p:cNvPr id="3" name="Notes Placeholder 2"/>
          <p:cNvSpPr>
            <a:spLocks noGrp="1"/>
          </p:cNvSpPr>
          <p:nvPr>
            <p:ph type="body" idx="1"/>
          </p:nvPr>
        </p:nvSpPr>
        <p:spPr>
          <a:xfrm>
            <a:off x="680878" y="3603584"/>
            <a:ext cx="5821521" cy="5838569"/>
          </a:xfrm>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a:t>Passo 1: Pens</a:t>
            </a:r>
            <a:r>
              <a:rPr lang="pt-BR" dirty="0"/>
              <a:t>ar</a:t>
            </a:r>
            <a:r>
              <a:rPr dirty="0"/>
              <a:t> </a:t>
            </a:r>
            <a:r>
              <a:rPr dirty="0" err="1"/>
              <a:t>nisso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primeiro</a:t>
            </a:r>
            <a:r>
              <a:rPr dirty="0"/>
              <a:t> </a:t>
            </a:r>
            <a:r>
              <a:rPr dirty="0" err="1"/>
              <a:t>passo</a:t>
            </a:r>
            <a:r>
              <a:rPr dirty="0"/>
              <a:t> </a:t>
            </a:r>
            <a:r>
              <a:rPr dirty="0" err="1"/>
              <a:t>é</a:t>
            </a:r>
            <a:r>
              <a:rPr dirty="0"/>
              <a:t> </a:t>
            </a:r>
            <a:r>
              <a:rPr dirty="0" err="1"/>
              <a:t>pensar</a:t>
            </a:r>
            <a:r>
              <a:rPr dirty="0"/>
              <a:t> </a:t>
            </a:r>
            <a:r>
              <a:rPr dirty="0" err="1"/>
              <a:t>em</a:t>
            </a:r>
            <a:r>
              <a:rPr dirty="0"/>
              <a:t> </a:t>
            </a:r>
            <a:r>
              <a:rPr dirty="0" err="1"/>
              <a:t>como</a:t>
            </a:r>
            <a:r>
              <a:rPr dirty="0"/>
              <a:t> </a:t>
            </a:r>
            <a:r>
              <a:rPr dirty="0" err="1"/>
              <a:t>abordar</a:t>
            </a:r>
            <a:r>
              <a:rPr dirty="0"/>
              <a:t> o </a:t>
            </a:r>
            <a:r>
              <a:rPr dirty="0" err="1"/>
              <a:t>planejamento</a:t>
            </a:r>
            <a:r>
              <a:rPr dirty="0"/>
              <a:t> </a:t>
            </a:r>
            <a:r>
              <a:rPr dirty="0" err="1"/>
              <a:t>antecipado</a:t>
            </a:r>
            <a:r>
              <a:rPr dirty="0"/>
              <a:t>. </a:t>
            </a:r>
            <a:r>
              <a:rPr dirty="0" err="1"/>
              <a:t>Alguns</a:t>
            </a:r>
            <a:r>
              <a:rPr dirty="0"/>
              <a:t> </a:t>
            </a:r>
            <a:r>
              <a:rPr dirty="0" err="1"/>
              <a:t>aspectos</a:t>
            </a:r>
            <a:r>
              <a:rPr dirty="0"/>
              <a:t> a </a:t>
            </a:r>
            <a:r>
              <a:rPr dirty="0" err="1"/>
              <a:t>serem</a:t>
            </a:r>
            <a:r>
              <a:rPr dirty="0"/>
              <a:t> </a:t>
            </a:r>
            <a:r>
              <a:rPr dirty="0" err="1"/>
              <a:t>considerados</a:t>
            </a:r>
            <a:r>
              <a:rPr dirty="0"/>
              <a:t> </a:t>
            </a:r>
            <a:r>
              <a:rPr dirty="0" err="1"/>
              <a:t>incluem</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Quero </a:t>
            </a:r>
            <a:r>
              <a:rPr dirty="0" err="1"/>
              <a:t>preparar</a:t>
            </a:r>
            <a:r>
              <a:rPr dirty="0"/>
              <a:t> o </a:t>
            </a:r>
            <a:r>
              <a:rPr lang="pt-BR" dirty="0"/>
              <a:t>planejamento antecipado</a:t>
            </a:r>
            <a:r>
              <a:rPr dirty="0"/>
              <a:t> </a:t>
            </a:r>
            <a:r>
              <a:rPr dirty="0" err="1"/>
              <a:t>sozinho</a:t>
            </a:r>
            <a:r>
              <a:rPr dirty="0"/>
              <a:t> </a:t>
            </a:r>
            <a:r>
              <a:rPr dirty="0" err="1"/>
              <a:t>ou</a:t>
            </a:r>
            <a:r>
              <a:rPr dirty="0"/>
              <a:t> </a:t>
            </a:r>
            <a:r>
              <a:rPr dirty="0" err="1"/>
              <a:t>envolver</a:t>
            </a:r>
            <a:r>
              <a:rPr dirty="0"/>
              <a:t> </a:t>
            </a:r>
            <a:r>
              <a:rPr dirty="0" err="1"/>
              <a:t>outras</a:t>
            </a:r>
            <a:r>
              <a:rPr dirty="0"/>
              <a:t> </a:t>
            </a:r>
            <a:r>
              <a:rPr dirty="0" err="1"/>
              <a:t>pessoas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O que </a:t>
            </a:r>
            <a:r>
              <a:rPr dirty="0" err="1"/>
              <a:t>é</a:t>
            </a:r>
            <a:r>
              <a:rPr dirty="0"/>
              <a:t> </a:t>
            </a:r>
            <a:r>
              <a:rPr dirty="0" err="1"/>
              <a:t>importante</a:t>
            </a:r>
            <a:r>
              <a:rPr dirty="0"/>
              <a:t> para </a:t>
            </a:r>
            <a:r>
              <a:rPr dirty="0" err="1"/>
              <a:t>mim</a:t>
            </a:r>
            <a:r>
              <a:rPr dirty="0"/>
              <a:t> </a:t>
            </a:r>
            <a:r>
              <a:rPr dirty="0" err="1"/>
              <a:t>na</a:t>
            </a:r>
            <a:r>
              <a:rPr dirty="0"/>
              <a:t> </a:t>
            </a:r>
            <a:r>
              <a:rPr dirty="0" err="1"/>
              <a:t>minha</a:t>
            </a:r>
            <a:r>
              <a:rPr dirty="0"/>
              <a:t> </a:t>
            </a:r>
            <a:r>
              <a:rPr dirty="0" err="1"/>
              <a:t>vida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t>
            </a:r>
            <a:r>
              <a:rPr dirty="0" err="1"/>
              <a:t>minhas</a:t>
            </a:r>
            <a:r>
              <a:rPr dirty="0"/>
              <a:t> </a:t>
            </a:r>
            <a:r>
              <a:rPr dirty="0" err="1"/>
              <a:t>preferências</a:t>
            </a:r>
            <a:r>
              <a:rPr dirty="0"/>
              <a:t> de </a:t>
            </a:r>
            <a:r>
              <a:rPr dirty="0" err="1"/>
              <a:t>tratamento</a:t>
            </a:r>
            <a:r>
              <a:rPr dirty="0"/>
              <a:t> e </a:t>
            </a:r>
            <a:r>
              <a:rPr dirty="0" err="1"/>
              <a:t>suporte</a:t>
            </a:r>
            <a:r>
              <a:rPr dirty="0"/>
              <a:t> </a:t>
            </a:r>
            <a:r>
              <a:rPr dirty="0" err="1"/>
              <a:t>em</a:t>
            </a:r>
            <a:r>
              <a:rPr dirty="0"/>
              <a:t> </a:t>
            </a:r>
            <a:r>
              <a:rPr dirty="0" err="1"/>
              <a:t>relação</a:t>
            </a:r>
            <a:r>
              <a:rPr dirty="0"/>
              <a:t> a </a:t>
            </a:r>
            <a:r>
              <a:rPr dirty="0" err="1"/>
              <a:t>diferentes</a:t>
            </a:r>
            <a:r>
              <a:rPr dirty="0"/>
              <a:t> </a:t>
            </a:r>
            <a:r>
              <a:rPr dirty="0" err="1"/>
              <a:t>condições</a:t>
            </a:r>
            <a:r>
              <a:rPr dirty="0"/>
              <a:t> de </a:t>
            </a:r>
            <a:r>
              <a:rPr dirty="0" err="1"/>
              <a:t>saúde</a:t>
            </a:r>
            <a:r>
              <a:rPr dirty="0"/>
              <a:t> (</a:t>
            </a:r>
            <a:r>
              <a:rPr dirty="0" err="1"/>
              <a:t>por</a:t>
            </a:r>
            <a:r>
              <a:rPr dirty="0"/>
              <a:t> </a:t>
            </a:r>
            <a:r>
              <a:rPr dirty="0" err="1"/>
              <a:t>exemplo</a:t>
            </a:r>
            <a:r>
              <a:rPr dirty="0"/>
              <a:t>, </a:t>
            </a:r>
            <a:r>
              <a:rPr dirty="0" err="1"/>
              <a:t>doença</a:t>
            </a:r>
            <a:r>
              <a:rPr dirty="0"/>
              <a:t> terminal, crise de </a:t>
            </a:r>
            <a:r>
              <a:rPr dirty="0" err="1"/>
              <a:t>saúde</a:t>
            </a:r>
            <a:r>
              <a:rPr dirty="0"/>
              <a:t> mental, coma, </a:t>
            </a:r>
            <a:r>
              <a:rPr dirty="0" err="1"/>
              <a:t>demência</a:t>
            </a:r>
            <a:r>
              <a:rPr dirty="0"/>
              <a:t>, </a:t>
            </a:r>
            <a:r>
              <a:rPr dirty="0" err="1"/>
              <a:t>problema</a:t>
            </a:r>
            <a:r>
              <a:rPr dirty="0"/>
              <a:t> </a:t>
            </a:r>
            <a:r>
              <a:rPr dirty="0" err="1"/>
              <a:t>crônico</a:t>
            </a:r>
            <a:r>
              <a:rPr dirty="0"/>
              <a:t> de </a:t>
            </a:r>
            <a:r>
              <a:rPr dirty="0" err="1"/>
              <a:t>saúde</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Quero </a:t>
            </a:r>
            <a:r>
              <a:rPr dirty="0" err="1"/>
              <a:t>incluir</a:t>
            </a:r>
            <a:r>
              <a:rPr dirty="0"/>
              <a:t> </a:t>
            </a:r>
            <a:r>
              <a:rPr dirty="0" err="1"/>
              <a:t>uma</a:t>
            </a:r>
            <a:r>
              <a:rPr dirty="0"/>
              <a:t> </a:t>
            </a:r>
            <a:r>
              <a:rPr dirty="0" err="1"/>
              <a:t>cláusula</a:t>
            </a:r>
            <a:r>
              <a:rPr dirty="0"/>
              <a:t> "</a:t>
            </a:r>
            <a:r>
              <a:rPr dirty="0" err="1"/>
              <a:t>Não</a:t>
            </a:r>
            <a:r>
              <a:rPr dirty="0"/>
              <a:t> </a:t>
            </a:r>
            <a:r>
              <a:rPr dirty="0" err="1"/>
              <a:t>ressuscitar</a:t>
            </a:r>
            <a:r>
              <a:rPr dirty="0"/>
              <a:t>" no meu plano </a:t>
            </a:r>
            <a:r>
              <a:rPr dirty="0" err="1"/>
              <a:t>avançado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as </a:t>
            </a:r>
            <a:r>
              <a:rPr dirty="0" err="1"/>
              <a:t>diferentes</a:t>
            </a:r>
            <a:r>
              <a:rPr dirty="0"/>
              <a:t> </a:t>
            </a:r>
            <a:r>
              <a:rPr dirty="0" err="1"/>
              <a:t>opções</a:t>
            </a:r>
            <a:r>
              <a:rPr dirty="0"/>
              <a:t> de </a:t>
            </a:r>
            <a:r>
              <a:rPr dirty="0" err="1"/>
              <a:t>tratamento</a:t>
            </a:r>
            <a:r>
              <a:rPr dirty="0"/>
              <a:t>, </a:t>
            </a:r>
            <a:r>
              <a:rPr dirty="0" err="1"/>
              <a:t>cuidados</a:t>
            </a:r>
            <a:r>
              <a:rPr dirty="0"/>
              <a:t> e </a:t>
            </a:r>
            <a:r>
              <a:rPr dirty="0" err="1"/>
              <a:t>apoio</a:t>
            </a:r>
            <a:r>
              <a:rPr dirty="0"/>
              <a:t> que </a:t>
            </a:r>
            <a:r>
              <a:rPr dirty="0" err="1"/>
              <a:t>podem</a:t>
            </a:r>
            <a:r>
              <a:rPr dirty="0"/>
              <a:t> </a:t>
            </a:r>
            <a:r>
              <a:rPr dirty="0" err="1"/>
              <a:t>ajudar</a:t>
            </a:r>
            <a:r>
              <a:rPr dirty="0"/>
              <a:t> </a:t>
            </a:r>
            <a:r>
              <a:rPr dirty="0" err="1"/>
              <a:t>na</a:t>
            </a:r>
            <a:r>
              <a:rPr dirty="0"/>
              <a:t> </a:t>
            </a:r>
            <a:r>
              <a:rPr dirty="0" err="1"/>
              <a:t>minha</a:t>
            </a:r>
            <a:r>
              <a:rPr dirty="0"/>
              <a:t> </a:t>
            </a:r>
            <a:r>
              <a:rPr dirty="0" err="1"/>
              <a:t>recuperação</a:t>
            </a:r>
            <a:r>
              <a:rPr dirty="0"/>
              <a:t> </a:t>
            </a:r>
            <a:r>
              <a:rPr dirty="0" err="1"/>
              <a:t>em</a:t>
            </a:r>
            <a:r>
              <a:rPr dirty="0"/>
              <a:t> </a:t>
            </a:r>
            <a:r>
              <a:rPr dirty="0" err="1"/>
              <a:t>relação</a:t>
            </a:r>
            <a:r>
              <a:rPr dirty="0"/>
              <a:t> </a:t>
            </a:r>
            <a:r>
              <a:rPr dirty="0" err="1"/>
              <a:t>aos</a:t>
            </a:r>
            <a:r>
              <a:rPr dirty="0"/>
              <a:t> </a:t>
            </a:r>
            <a:r>
              <a:rPr dirty="0" err="1"/>
              <a:t>desafios</a:t>
            </a:r>
            <a:r>
              <a:rPr dirty="0"/>
              <a:t> de </a:t>
            </a:r>
            <a:r>
              <a:rPr dirty="0" err="1"/>
              <a:t>saúde</a:t>
            </a:r>
            <a:r>
              <a:rPr dirty="0"/>
              <a:t> e </a:t>
            </a:r>
            <a:r>
              <a:rPr dirty="0" err="1"/>
              <a:t>vida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Como </a:t>
            </a:r>
            <a:r>
              <a:rPr dirty="0" err="1"/>
              <a:t>quero</a:t>
            </a:r>
            <a:r>
              <a:rPr dirty="0"/>
              <a:t> que </a:t>
            </a:r>
            <a:r>
              <a:rPr dirty="0" err="1"/>
              <a:t>os</a:t>
            </a:r>
            <a:r>
              <a:rPr dirty="0"/>
              <a:t> outros </a:t>
            </a:r>
            <a:r>
              <a:rPr dirty="0" err="1"/>
              <a:t>respondam</a:t>
            </a:r>
            <a:r>
              <a:rPr dirty="0"/>
              <a:t> a </a:t>
            </a:r>
            <a:r>
              <a:rPr dirty="0" err="1"/>
              <a:t>mim</a:t>
            </a:r>
            <a:r>
              <a:rPr dirty="0"/>
              <a:t> se </a:t>
            </a:r>
            <a:r>
              <a:rPr dirty="0" err="1"/>
              <a:t>eu</a:t>
            </a:r>
            <a:r>
              <a:rPr dirty="0"/>
              <a:t> </a:t>
            </a:r>
            <a:r>
              <a:rPr dirty="0" err="1"/>
              <a:t>não</a:t>
            </a:r>
            <a:r>
              <a:rPr dirty="0"/>
              <a:t> </a:t>
            </a:r>
            <a:r>
              <a:rPr dirty="0" err="1"/>
              <a:t>conseguir</a:t>
            </a:r>
            <a:r>
              <a:rPr dirty="0"/>
              <a:t> </a:t>
            </a:r>
            <a:r>
              <a:rPr dirty="0" err="1"/>
              <a:t>comunicar</a:t>
            </a:r>
            <a:r>
              <a:rPr dirty="0"/>
              <a:t> </a:t>
            </a:r>
            <a:r>
              <a:rPr dirty="0" err="1"/>
              <a:t>minhas</a:t>
            </a:r>
            <a:r>
              <a:rPr dirty="0"/>
              <a:t> </a:t>
            </a:r>
            <a:r>
              <a:rPr dirty="0" err="1"/>
              <a:t>decisões</a:t>
            </a:r>
            <a:r>
              <a:rPr dirty="0"/>
              <a:t> e </a:t>
            </a:r>
            <a:r>
              <a:rPr dirty="0" err="1"/>
              <a:t>escolhas</a:t>
            </a:r>
            <a:r>
              <a:rPr dirty="0"/>
              <a:t>?</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Onde </a:t>
            </a:r>
            <a:r>
              <a:rPr dirty="0" err="1"/>
              <a:t>eu</a:t>
            </a:r>
            <a:r>
              <a:rPr dirty="0"/>
              <a:t> </a:t>
            </a:r>
            <a:r>
              <a:rPr dirty="0" err="1"/>
              <a:t>gostaria</a:t>
            </a:r>
            <a:r>
              <a:rPr dirty="0"/>
              <a:t> de ser </a:t>
            </a:r>
            <a:r>
              <a:rPr dirty="0" err="1"/>
              <a:t>apoiado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t>
            </a:r>
            <a:r>
              <a:rPr dirty="0" err="1"/>
              <a:t>os</a:t>
            </a:r>
            <a:r>
              <a:rPr dirty="0"/>
              <a:t> </a:t>
            </a:r>
            <a:r>
              <a:rPr dirty="0" err="1"/>
              <a:t>prós</a:t>
            </a:r>
            <a:r>
              <a:rPr dirty="0"/>
              <a:t> e contras das </a:t>
            </a:r>
            <a:r>
              <a:rPr dirty="0" err="1"/>
              <a:t>diferentes</a:t>
            </a:r>
            <a:r>
              <a:rPr dirty="0"/>
              <a:t> </a:t>
            </a:r>
            <a:r>
              <a:rPr dirty="0" err="1"/>
              <a:t>opções</a:t>
            </a:r>
            <a:r>
              <a:rPr dirty="0"/>
              <a:t> de </a:t>
            </a:r>
            <a:r>
              <a:rPr dirty="0" err="1"/>
              <a:t>tratamento</a:t>
            </a:r>
            <a:r>
              <a:rPr dirty="0"/>
              <a:t>, </a:t>
            </a:r>
            <a:r>
              <a:rPr dirty="0" err="1"/>
              <a:t>cuidados</a:t>
            </a:r>
            <a:r>
              <a:rPr dirty="0"/>
              <a:t> e </a:t>
            </a:r>
            <a:r>
              <a:rPr dirty="0" err="1"/>
              <a:t>apoio</a:t>
            </a:r>
            <a:r>
              <a:rPr dirty="0"/>
              <a:t> para </a:t>
            </a:r>
            <a:r>
              <a:rPr dirty="0" err="1"/>
              <a:t>minha</a:t>
            </a:r>
            <a:r>
              <a:rPr dirty="0"/>
              <a:t> </a:t>
            </a:r>
            <a:r>
              <a:rPr dirty="0" err="1"/>
              <a:t>condição</a:t>
            </a:r>
            <a:r>
              <a:rPr dirty="0"/>
              <a:t> de </a:t>
            </a:r>
            <a:r>
              <a:rPr dirty="0" err="1"/>
              <a:t>saúde</a:t>
            </a:r>
            <a:r>
              <a:rPr dirty="0"/>
              <a:t> e de </a:t>
            </a:r>
            <a:r>
              <a:rPr dirty="0" err="1"/>
              <a:t>não</a:t>
            </a:r>
            <a:r>
              <a:rPr dirty="0"/>
              <a:t> </a:t>
            </a:r>
            <a:r>
              <a:rPr dirty="0" err="1"/>
              <a:t>ter</a:t>
            </a:r>
            <a:r>
              <a:rPr dirty="0"/>
              <a:t> nada </a:t>
            </a:r>
            <a:r>
              <a:rPr dirty="0" err="1"/>
              <a:t>disso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Quem</a:t>
            </a:r>
            <a:r>
              <a:rPr dirty="0"/>
              <a:t> </a:t>
            </a:r>
            <a:r>
              <a:rPr dirty="0" err="1"/>
              <a:t>pode</a:t>
            </a:r>
            <a:r>
              <a:rPr dirty="0"/>
              <a:t> me </a:t>
            </a:r>
            <a:r>
              <a:rPr dirty="0" err="1"/>
              <a:t>ajudar</a:t>
            </a:r>
            <a:r>
              <a:rPr dirty="0"/>
              <a:t> com as </a:t>
            </a:r>
            <a:r>
              <a:rPr dirty="0" err="1"/>
              <a:t>obrigações</a:t>
            </a:r>
            <a:r>
              <a:rPr dirty="0"/>
              <a:t> da </a:t>
            </a:r>
            <a:r>
              <a:rPr dirty="0" err="1"/>
              <a:t>vida</a:t>
            </a:r>
            <a:r>
              <a:rPr dirty="0"/>
              <a:t> </a:t>
            </a:r>
            <a:r>
              <a:rPr dirty="0" err="1"/>
              <a:t>diária</a:t>
            </a:r>
            <a:r>
              <a:rPr dirty="0"/>
              <a:t> (</a:t>
            </a:r>
            <a:r>
              <a:rPr dirty="0" err="1"/>
              <a:t>por</a:t>
            </a:r>
            <a:r>
              <a:rPr dirty="0"/>
              <a:t> </a:t>
            </a:r>
            <a:r>
              <a:rPr dirty="0" err="1"/>
              <a:t>exemplo</a:t>
            </a:r>
            <a:r>
              <a:rPr dirty="0"/>
              <a:t>, </a:t>
            </a:r>
            <a:r>
              <a:rPr dirty="0" err="1"/>
              <a:t>contas</a:t>
            </a:r>
            <a:r>
              <a:rPr dirty="0"/>
              <a:t>, </a:t>
            </a:r>
            <a:r>
              <a:rPr dirty="0" err="1"/>
              <a:t>crianças</a:t>
            </a:r>
            <a:r>
              <a:rPr dirty="0"/>
              <a:t>, </a:t>
            </a:r>
            <a:r>
              <a:rPr dirty="0" err="1"/>
              <a:t>animais</a:t>
            </a:r>
            <a:r>
              <a:rPr dirty="0"/>
              <a:t> de </a:t>
            </a:r>
            <a:r>
              <a:rPr dirty="0" err="1"/>
              <a:t>estimação</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Quais </a:t>
            </a:r>
            <a:r>
              <a:rPr dirty="0" err="1"/>
              <a:t>são</a:t>
            </a:r>
            <a:r>
              <a:rPr dirty="0"/>
              <a:t> </a:t>
            </a:r>
            <a:r>
              <a:rPr dirty="0" err="1"/>
              <a:t>os</a:t>
            </a:r>
            <a:r>
              <a:rPr dirty="0"/>
              <a:t> meus </a:t>
            </a:r>
            <a:r>
              <a:rPr dirty="0" err="1"/>
              <a:t>direitos</a:t>
            </a:r>
            <a:r>
              <a:rPr dirty="0"/>
              <a:t> </a:t>
            </a:r>
            <a:r>
              <a:rPr dirty="0" err="1"/>
              <a:t>em</a:t>
            </a:r>
            <a:r>
              <a:rPr dirty="0"/>
              <a:t> </a:t>
            </a:r>
            <a:r>
              <a:rPr dirty="0" err="1"/>
              <a:t>relação</a:t>
            </a:r>
            <a:r>
              <a:rPr dirty="0"/>
              <a:t> </a:t>
            </a:r>
            <a:r>
              <a:rPr dirty="0" err="1"/>
              <a:t>ao</a:t>
            </a:r>
            <a:r>
              <a:rPr dirty="0"/>
              <a:t> </a:t>
            </a:r>
            <a:r>
              <a:rPr dirty="0" err="1"/>
              <a:t>tratamento</a:t>
            </a:r>
            <a:r>
              <a:rPr dirty="0"/>
              <a:t>, </a:t>
            </a:r>
            <a:r>
              <a:rPr dirty="0" err="1"/>
              <a:t>cuidados</a:t>
            </a:r>
            <a:r>
              <a:rPr dirty="0"/>
              <a:t> e </a:t>
            </a:r>
            <a:r>
              <a:rPr dirty="0" err="1"/>
              <a:t>apoio</a:t>
            </a:r>
            <a:r>
              <a:rPr dirty="0"/>
              <a:t> (</a:t>
            </a:r>
            <a:r>
              <a:rPr dirty="0" err="1"/>
              <a:t>por</a:t>
            </a:r>
            <a:r>
              <a:rPr dirty="0"/>
              <a:t> </a:t>
            </a:r>
            <a:r>
              <a:rPr dirty="0" err="1"/>
              <a:t>exemplo</a:t>
            </a:r>
            <a:r>
              <a:rPr dirty="0"/>
              <a:t>, o meu </a:t>
            </a:r>
            <a:r>
              <a:rPr dirty="0" err="1"/>
              <a:t>direito</a:t>
            </a:r>
            <a:r>
              <a:rPr dirty="0"/>
              <a:t> de </a:t>
            </a:r>
            <a:r>
              <a:rPr dirty="0" err="1"/>
              <a:t>recusar</a:t>
            </a:r>
            <a:r>
              <a:rPr dirty="0"/>
              <a:t> </a:t>
            </a:r>
            <a:r>
              <a:rPr dirty="0" err="1"/>
              <a:t>tratamento</a:t>
            </a:r>
            <a:r>
              <a:rPr dirty="0"/>
              <a:t> e o meu </a:t>
            </a:r>
            <a:r>
              <a:rPr dirty="0" err="1"/>
              <a:t>direito</a:t>
            </a:r>
            <a:r>
              <a:rPr dirty="0"/>
              <a:t> de </a:t>
            </a:r>
            <a:r>
              <a:rPr dirty="0" err="1"/>
              <a:t>escolher</a:t>
            </a:r>
            <a:r>
              <a:rPr dirty="0"/>
              <a:t> um </a:t>
            </a:r>
            <a:r>
              <a:rPr dirty="0" err="1"/>
              <a:t>profissional</a:t>
            </a:r>
            <a:r>
              <a:rPr dirty="0"/>
              <a:t> </a:t>
            </a:r>
            <a:r>
              <a:rPr dirty="0" err="1"/>
              <a:t>ou</a:t>
            </a:r>
            <a:r>
              <a:rPr dirty="0"/>
              <a:t> </a:t>
            </a:r>
            <a:r>
              <a:rPr dirty="0" err="1"/>
              <a:t>prestador</a:t>
            </a:r>
            <a:r>
              <a:rPr dirty="0"/>
              <a:t> de </a:t>
            </a:r>
            <a:r>
              <a:rPr dirty="0" err="1"/>
              <a:t>cuidados</a:t>
            </a:r>
            <a:r>
              <a:rPr dirty="0"/>
              <a:t> de </a:t>
            </a:r>
            <a:r>
              <a:rPr dirty="0" err="1"/>
              <a:t>saúde</a:t>
            </a:r>
            <a:r>
              <a:rPr dirty="0"/>
              <a:t> </a:t>
            </a:r>
            <a:r>
              <a:rPr dirty="0" err="1"/>
              <a:t>em</a:t>
            </a:r>
            <a:r>
              <a:rPr dirty="0"/>
              <a:t> </a:t>
            </a:r>
            <a:r>
              <a:rPr dirty="0" err="1"/>
              <a:t>detrimento</a:t>
            </a:r>
            <a:r>
              <a:rPr dirty="0"/>
              <a:t> de outro)?</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173</a:t>
            </a:fld>
            <a:endParaRPr lang="en-CH"/>
          </a:p>
        </p:txBody>
      </p:sp>
    </p:spTree>
    <p:extLst>
      <p:ext uri="{BB962C8B-B14F-4D97-AF65-F5344CB8AC3E}">
        <p14:creationId xmlns:p14="http://schemas.microsoft.com/office/powerpoint/2010/main" val="366110851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87692" cy="4534101"/>
          </a:xfrm>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É útil identificar pessoas que podem ser consultadas para ajudar na elaboração ou implementação de um planejamento antecipado.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Questões para pensar: </a:t>
            </a:r>
          </a:p>
          <a:p>
            <a:pPr marL="171450" indent="-171450" algn="just">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Existem</a:t>
            </a:r>
            <a:r>
              <a:rPr dirty="0"/>
              <a:t> </a:t>
            </a:r>
            <a:r>
              <a:rPr dirty="0" err="1"/>
              <a:t>pessoas</a:t>
            </a:r>
            <a:r>
              <a:rPr dirty="0"/>
              <a:t> </a:t>
            </a:r>
            <a:r>
              <a:rPr dirty="0" err="1"/>
              <a:t>específicas</a:t>
            </a:r>
            <a:r>
              <a:rPr dirty="0"/>
              <a:t> que </a:t>
            </a:r>
            <a:r>
              <a:rPr dirty="0" err="1"/>
              <a:t>eu</a:t>
            </a:r>
            <a:r>
              <a:rPr dirty="0"/>
              <a:t> </a:t>
            </a:r>
            <a:r>
              <a:rPr dirty="0" err="1"/>
              <a:t>gostaria</a:t>
            </a:r>
            <a:r>
              <a:rPr dirty="0"/>
              <a:t> de </a:t>
            </a:r>
            <a:r>
              <a:rPr dirty="0" err="1"/>
              <a:t>apoiar</a:t>
            </a:r>
            <a:r>
              <a:rPr dirty="0"/>
              <a:t> para </a:t>
            </a:r>
            <a:r>
              <a:rPr dirty="0" err="1"/>
              <a:t>tomar</a:t>
            </a:r>
            <a:r>
              <a:rPr dirty="0"/>
              <a:t> </a:t>
            </a:r>
            <a:r>
              <a:rPr dirty="0" err="1"/>
              <a:t>decisões</a:t>
            </a:r>
            <a:r>
              <a:rPr dirty="0"/>
              <a:t> </a:t>
            </a:r>
            <a:r>
              <a:rPr dirty="0" err="1"/>
              <a:t>em</a:t>
            </a:r>
            <a:r>
              <a:rPr dirty="0"/>
              <a:t> </a:t>
            </a:r>
            <a:r>
              <a:rPr dirty="0" err="1"/>
              <a:t>diferentes</a:t>
            </a:r>
            <a:r>
              <a:rPr dirty="0"/>
              <a:t> </a:t>
            </a:r>
            <a:r>
              <a:rPr dirty="0" err="1"/>
              <a:t>áreas</a:t>
            </a:r>
            <a:r>
              <a:rPr dirty="0"/>
              <a:t> da </a:t>
            </a:r>
            <a:r>
              <a:rPr dirty="0" err="1"/>
              <a:t>minha</a:t>
            </a:r>
            <a:r>
              <a:rPr dirty="0"/>
              <a:t> </a:t>
            </a:r>
            <a:r>
              <a:rPr dirty="0" err="1"/>
              <a:t>vida</a:t>
            </a:r>
            <a:r>
              <a:rPr dirty="0"/>
              <a:t>? </a:t>
            </a:r>
            <a:r>
              <a:rPr dirty="0" err="1"/>
              <a:t>Quem</a:t>
            </a:r>
            <a:r>
              <a:rPr dirty="0"/>
              <a:t> </a:t>
            </a:r>
            <a:r>
              <a:rPr dirty="0" err="1"/>
              <a:t>são</a:t>
            </a:r>
            <a:r>
              <a:rPr dirty="0"/>
              <a:t> </a:t>
            </a:r>
            <a:r>
              <a:rPr dirty="0" err="1"/>
              <a:t>eles</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Em </a:t>
            </a:r>
            <a:r>
              <a:rPr dirty="0" err="1"/>
              <a:t>quem</a:t>
            </a:r>
            <a:r>
              <a:rPr dirty="0"/>
              <a:t> </a:t>
            </a:r>
            <a:r>
              <a:rPr dirty="0" err="1"/>
              <a:t>posso</a:t>
            </a:r>
            <a:r>
              <a:rPr dirty="0"/>
              <a:t> </a:t>
            </a:r>
            <a:r>
              <a:rPr dirty="0" err="1"/>
              <a:t>confiar</a:t>
            </a:r>
            <a:r>
              <a:rPr dirty="0"/>
              <a:t> para me </a:t>
            </a:r>
            <a:r>
              <a:rPr dirty="0" err="1"/>
              <a:t>apoiar</a:t>
            </a:r>
            <a:r>
              <a:rPr dirty="0"/>
              <a:t> e </a:t>
            </a:r>
            <a:r>
              <a:rPr dirty="0" err="1"/>
              <a:t>comunicar</a:t>
            </a:r>
            <a:r>
              <a:rPr dirty="0"/>
              <a:t> </a:t>
            </a:r>
            <a:r>
              <a:rPr dirty="0" err="1"/>
              <a:t>minha</a:t>
            </a:r>
            <a:r>
              <a:rPr dirty="0"/>
              <a:t> </a:t>
            </a:r>
            <a:r>
              <a:rPr dirty="0" err="1"/>
              <a:t>vontade</a:t>
            </a:r>
            <a:r>
              <a:rPr dirty="0"/>
              <a:t> e </a:t>
            </a:r>
            <a:r>
              <a:rPr dirty="0" err="1"/>
              <a:t>preferências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Quem</a:t>
            </a:r>
            <a:r>
              <a:rPr dirty="0"/>
              <a:t> seria </a:t>
            </a:r>
            <a:r>
              <a:rPr dirty="0" err="1"/>
              <a:t>uma</a:t>
            </a:r>
            <a:r>
              <a:rPr dirty="0"/>
              <a:t> boa </a:t>
            </a:r>
            <a:r>
              <a:rPr dirty="0" err="1"/>
              <a:t>pessoa</a:t>
            </a:r>
            <a:r>
              <a:rPr dirty="0"/>
              <a:t> de </a:t>
            </a:r>
            <a:r>
              <a:rPr dirty="0" err="1"/>
              <a:t>contato</a:t>
            </a:r>
            <a:r>
              <a:rPr dirty="0"/>
              <a:t> se </a:t>
            </a:r>
            <a:r>
              <a:rPr dirty="0" err="1"/>
              <a:t>eu</a:t>
            </a:r>
            <a:r>
              <a:rPr dirty="0"/>
              <a:t> </a:t>
            </a:r>
            <a:r>
              <a:rPr dirty="0" err="1"/>
              <a:t>passasse</a:t>
            </a:r>
            <a:r>
              <a:rPr dirty="0"/>
              <a:t> </a:t>
            </a:r>
            <a:r>
              <a:rPr dirty="0" err="1"/>
              <a:t>por</a:t>
            </a:r>
            <a:r>
              <a:rPr dirty="0"/>
              <a:t> </a:t>
            </a:r>
            <a:r>
              <a:rPr dirty="0" err="1"/>
              <a:t>uma</a:t>
            </a:r>
            <a:r>
              <a:rPr dirty="0"/>
              <a:t> crise?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Quem</a:t>
            </a:r>
            <a:r>
              <a:rPr dirty="0"/>
              <a:t> me </a:t>
            </a:r>
            <a:r>
              <a:rPr dirty="0" err="1"/>
              <a:t>conhece</a:t>
            </a:r>
            <a:r>
              <a:rPr dirty="0"/>
              <a:t> </a:t>
            </a:r>
            <a:r>
              <a:rPr dirty="0" err="1"/>
              <a:t>bem</a:t>
            </a:r>
            <a:r>
              <a:rPr dirty="0"/>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Quem</a:t>
            </a:r>
            <a:r>
              <a:rPr dirty="0"/>
              <a:t> </a:t>
            </a:r>
            <a:r>
              <a:rPr dirty="0" err="1"/>
              <a:t>compartilha</a:t>
            </a:r>
            <a:r>
              <a:rPr dirty="0"/>
              <a:t> as </a:t>
            </a:r>
            <a:r>
              <a:rPr dirty="0" err="1"/>
              <a:t>mesmas</a:t>
            </a:r>
            <a:r>
              <a:rPr dirty="0"/>
              <a:t> </a:t>
            </a:r>
            <a:r>
              <a:rPr dirty="0" err="1"/>
              <a:t>crenças</a:t>
            </a:r>
            <a:r>
              <a:rPr dirty="0"/>
              <a:t>/</a:t>
            </a:r>
            <a:r>
              <a:rPr dirty="0" err="1"/>
              <a:t>valores</a:t>
            </a:r>
            <a:r>
              <a:rPr dirty="0"/>
              <a:t>/</a:t>
            </a:r>
            <a:r>
              <a:rPr dirty="0" err="1"/>
              <a:t>visão</a:t>
            </a:r>
            <a:r>
              <a:rPr dirty="0"/>
              <a:t> da </a:t>
            </a:r>
            <a:r>
              <a:rPr dirty="0" err="1"/>
              <a:t>vida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174</a:t>
            </a:fld>
            <a:endParaRPr lang="en-CH"/>
          </a:p>
        </p:txBody>
      </p:sp>
    </p:spTree>
    <p:extLst>
      <p:ext uri="{BB962C8B-B14F-4D97-AF65-F5344CB8AC3E}">
        <p14:creationId xmlns:p14="http://schemas.microsoft.com/office/powerpoint/2010/main" val="258604826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545750" cy="4519587"/>
          </a:xfrm>
        </p:spPr>
        <p:txBody>
          <a:bodyPr/>
          <a:lstStyle/>
          <a:p>
            <a:pPr algn="just">
              <a:spcBef>
                <a:spcPts val="600"/>
              </a:spcBef>
              <a:spcAft>
                <a:spcPts val="0"/>
              </a:spcAft>
            </a:pPr>
            <a:r>
              <a:rPr lang="pt-BR" sz="2000" dirty="0"/>
              <a:t>As pessoas a serem consultadas podem incluir: </a:t>
            </a:r>
          </a:p>
          <a:p>
            <a:pPr marL="171450" indent="-171450" algn="just">
              <a:spcBef>
                <a:spcPts val="600"/>
              </a:spcBef>
              <a:spcAft>
                <a:spcPts val="0"/>
              </a:spcAft>
              <a:buFont typeface="Wingdings" pitchFamily="2" charset="2"/>
              <a:buChar char="Ø"/>
            </a:pPr>
            <a:r>
              <a:rPr lang="pt-BR" dirty="0"/>
              <a:t>Parceiro/marido/esposa</a:t>
            </a:r>
          </a:p>
          <a:p>
            <a:pPr marL="171450" indent="-171450" algn="just">
              <a:spcBef>
                <a:spcPts val="600"/>
              </a:spcBef>
              <a:spcAft>
                <a:spcPts val="0"/>
              </a:spcAft>
              <a:buFont typeface="Wingdings" pitchFamily="2" charset="2"/>
              <a:buChar char="Ø"/>
            </a:pPr>
            <a:r>
              <a:rPr lang="pt-BR" dirty="0"/>
              <a:t>Amigos</a:t>
            </a:r>
          </a:p>
          <a:p>
            <a:pPr marL="171450" indent="-171450" algn="just">
              <a:spcBef>
                <a:spcPts val="600"/>
              </a:spcBef>
              <a:spcAft>
                <a:spcPts val="0"/>
              </a:spcAft>
              <a:buFont typeface="Wingdings" pitchFamily="2" charset="2"/>
              <a:buChar char="Ø"/>
            </a:pPr>
            <a:r>
              <a:rPr lang="pt-BR" dirty="0"/>
              <a:t>Familiares</a:t>
            </a:r>
          </a:p>
          <a:p>
            <a:pPr marL="171450" indent="-171450" algn="just">
              <a:spcBef>
                <a:spcPts val="600"/>
              </a:spcBef>
              <a:spcAft>
                <a:spcPts val="0"/>
              </a:spcAft>
              <a:buFont typeface="Wingdings" pitchFamily="2" charset="2"/>
              <a:buChar char="Ø"/>
            </a:pPr>
            <a:r>
              <a:rPr lang="pt-BR" dirty="0"/>
              <a:t>Parceiros de cuidados</a:t>
            </a:r>
          </a:p>
          <a:p>
            <a:pPr marL="171450" indent="-171450" algn="just">
              <a:spcBef>
                <a:spcPts val="600"/>
              </a:spcBef>
              <a:spcAft>
                <a:spcPts val="0"/>
              </a:spcAft>
              <a:buFont typeface="Wingdings" pitchFamily="2" charset="2"/>
              <a:buChar char="Ø"/>
            </a:pPr>
            <a:r>
              <a:rPr lang="pt-BR" dirty="0"/>
              <a:t>Profissionais da saúde mental e outros profissionais; </a:t>
            </a:r>
          </a:p>
          <a:p>
            <a:pPr marL="171450" indent="-171450" algn="just">
              <a:spcBef>
                <a:spcPts val="600"/>
              </a:spcBef>
              <a:spcAft>
                <a:spcPts val="0"/>
              </a:spcAft>
              <a:buFont typeface="Wingdings" pitchFamily="2" charset="2"/>
              <a:buChar char="Ø"/>
            </a:pPr>
            <a:r>
              <a:rPr lang="pt-BR" dirty="0"/>
              <a:t>Facilitadores treinados; </a:t>
            </a:r>
          </a:p>
          <a:p>
            <a:pPr marL="171450" indent="-171450" algn="just">
              <a:spcBef>
                <a:spcPts val="600"/>
              </a:spcBef>
              <a:spcAft>
                <a:spcPts val="0"/>
              </a:spcAft>
              <a:buFont typeface="Wingdings" pitchFamily="2" charset="2"/>
              <a:buChar char="Ø"/>
            </a:pPr>
            <a:r>
              <a:rPr lang="pt-BR" dirty="0"/>
              <a:t>Alguém em uma função de par; </a:t>
            </a:r>
          </a:p>
          <a:p>
            <a:pPr marL="171450" indent="-171450" algn="just">
              <a:spcBef>
                <a:spcPts val="600"/>
              </a:spcBef>
              <a:spcAft>
                <a:spcPts val="0"/>
              </a:spcAft>
              <a:buFont typeface="Wingdings" pitchFamily="2" charset="2"/>
              <a:buChar char="Ø"/>
            </a:pPr>
            <a:r>
              <a:rPr lang="pt-BR" dirty="0"/>
              <a:t>Líderes religiosos ou comunitários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175</a:t>
            </a:fld>
            <a:endParaRPr lang="en-CH"/>
          </a:p>
        </p:txBody>
      </p:sp>
    </p:spTree>
    <p:extLst>
      <p:ext uri="{BB962C8B-B14F-4D97-AF65-F5344CB8AC3E}">
        <p14:creationId xmlns:p14="http://schemas.microsoft.com/office/powerpoint/2010/main" val="422888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1243013"/>
            <a:ext cx="5367338" cy="3019425"/>
          </a:xfrm>
        </p:spPr>
      </p:sp>
      <p:sp>
        <p:nvSpPr>
          <p:cNvPr id="3" name="Notes Placeholder 2"/>
          <p:cNvSpPr>
            <a:spLocks noGrp="1"/>
          </p:cNvSpPr>
          <p:nvPr>
            <p:ph type="body" idx="1"/>
          </p:nvPr>
        </p:nvSpPr>
        <p:spPr>
          <a:xfrm>
            <a:off x="680878" y="4436137"/>
            <a:ext cx="5719921" cy="5157805"/>
          </a:xfrm>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t>Etapa 2: Discutir</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Uma vez que as pessoas tenham identificado as pessoas que desejam envolver no processo de planejamento antecipado, elas podem discutir as possíveis opções com elas, se desejarem.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Como alternativa, eles podem querer pesquisar as diferentes opções primeiro e discuti-las com possíveis especialistas ou apoiadores.</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Por exemplo, os profissionais ou um colega podem aconselhar sobre quais tratamentos, cuidados e opções de apoio estão disponíveis para diferentes condições de saúde, e as implicações e possíveis efeitos negativos de aceitar ou recusar certos tipos de tratamentos médicos, etc.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As pessoas que prestam aconselhamento devem estar cientes das várias alternativas disponíveis para a pessoa em questão.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Eles devem estar abertos a diferentes opções e não ser fixos em sua visão quanto à opção mais apropriada.</a:t>
            </a:r>
          </a:p>
          <a:p>
            <a:pPr marL="628650" lvl="1" indent="-171450" algn="just">
              <a:spcAft>
                <a:spcPts val="6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pessoa também pode querer discutir com familiares e amigos as implicações de certas opções para ela. </a:t>
            </a:r>
          </a:p>
          <a:p>
            <a:pPr marL="171450" indent="-171450" algn="just">
              <a:spcAft>
                <a:spcPts val="6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discussão deve identificar quem estaria pronto para oferecer ajuda prática à pessoa em questão (por exemplo, com obrigações e rotinas diárias).</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176</a:t>
            </a:fld>
            <a:endParaRPr lang="en-CH"/>
          </a:p>
        </p:txBody>
      </p:sp>
    </p:spTree>
    <p:extLst>
      <p:ext uri="{BB962C8B-B14F-4D97-AF65-F5344CB8AC3E}">
        <p14:creationId xmlns:p14="http://schemas.microsoft.com/office/powerpoint/2010/main" val="288765152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a:t>Etapa 3: Est</a:t>
            </a:r>
            <a:r>
              <a:rPr lang="pt-BR" dirty="0"/>
              <a:t>ar</a:t>
            </a:r>
            <a:r>
              <a:rPr dirty="0"/>
              <a:t> </a:t>
            </a:r>
            <a:r>
              <a:rPr dirty="0" err="1"/>
              <a:t>ciente</a:t>
            </a:r>
            <a:r>
              <a:rPr dirty="0"/>
              <a:t> da </a:t>
            </a:r>
            <a:r>
              <a:rPr dirty="0" err="1"/>
              <a:t>estrutura</a:t>
            </a:r>
            <a:r>
              <a:rPr dirty="0"/>
              <a:t> legal</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alguns</a:t>
            </a:r>
            <a:r>
              <a:rPr dirty="0"/>
              <a:t> </a:t>
            </a:r>
            <a:r>
              <a:rPr dirty="0" err="1"/>
              <a:t>países</a:t>
            </a:r>
            <a:r>
              <a:rPr dirty="0"/>
              <a:t>, </a:t>
            </a:r>
            <a:r>
              <a:rPr dirty="0" err="1"/>
              <a:t>certos</a:t>
            </a:r>
            <a:r>
              <a:rPr dirty="0"/>
              <a:t> </a:t>
            </a:r>
            <a:r>
              <a:rPr dirty="0" err="1"/>
              <a:t>documentos</a:t>
            </a:r>
            <a:r>
              <a:rPr dirty="0"/>
              <a:t> de </a:t>
            </a:r>
            <a:r>
              <a:rPr dirty="0" err="1"/>
              <a:t>planejamento</a:t>
            </a:r>
            <a:r>
              <a:rPr dirty="0"/>
              <a:t> </a:t>
            </a:r>
            <a:r>
              <a:rPr dirty="0" err="1"/>
              <a:t>antecipado</a:t>
            </a:r>
            <a:r>
              <a:rPr dirty="0"/>
              <a:t> </a:t>
            </a:r>
            <a:r>
              <a:rPr dirty="0" err="1"/>
              <a:t>são</a:t>
            </a:r>
            <a:r>
              <a:rPr dirty="0"/>
              <a:t> </a:t>
            </a:r>
            <a:r>
              <a:rPr dirty="0" err="1"/>
              <a:t>juridicamente</a:t>
            </a:r>
            <a:r>
              <a:rPr dirty="0"/>
              <a:t> </a:t>
            </a:r>
            <a:r>
              <a:rPr dirty="0" err="1"/>
              <a:t>vinculativos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alguns</a:t>
            </a:r>
            <a:r>
              <a:rPr dirty="0"/>
              <a:t> </a:t>
            </a:r>
            <a:r>
              <a:rPr dirty="0" err="1"/>
              <a:t>casos</a:t>
            </a:r>
            <a:r>
              <a:rPr dirty="0"/>
              <a:t>, </a:t>
            </a:r>
            <a:r>
              <a:rPr dirty="0" err="1"/>
              <a:t>isso</a:t>
            </a:r>
            <a:r>
              <a:rPr dirty="0"/>
              <a:t> </a:t>
            </a:r>
            <a:r>
              <a:rPr dirty="0" err="1"/>
              <a:t>significa</a:t>
            </a:r>
            <a:r>
              <a:rPr dirty="0"/>
              <a:t> que um </a:t>
            </a:r>
            <a:r>
              <a:rPr dirty="0" err="1"/>
              <a:t>procedimento</a:t>
            </a:r>
            <a:r>
              <a:rPr dirty="0"/>
              <a:t> </a:t>
            </a:r>
            <a:r>
              <a:rPr dirty="0" err="1"/>
              <a:t>específico</a:t>
            </a:r>
            <a:r>
              <a:rPr dirty="0"/>
              <a:t> </a:t>
            </a:r>
            <a:r>
              <a:rPr dirty="0" err="1"/>
              <a:t>precisa</a:t>
            </a:r>
            <a:r>
              <a:rPr dirty="0"/>
              <a:t> ser </a:t>
            </a:r>
            <a:r>
              <a:rPr dirty="0" err="1"/>
              <a:t>seguido</a:t>
            </a:r>
            <a:r>
              <a:rPr dirty="0"/>
              <a:t> para que a </a:t>
            </a:r>
            <a:r>
              <a:rPr dirty="0" err="1"/>
              <a:t>diretiva</a:t>
            </a:r>
            <a:r>
              <a:rPr dirty="0"/>
              <a:t> </a:t>
            </a:r>
            <a:r>
              <a:rPr dirty="0" err="1"/>
              <a:t>seja</a:t>
            </a:r>
            <a:r>
              <a:rPr dirty="0"/>
              <a:t> </a:t>
            </a:r>
            <a:r>
              <a:rPr dirty="0" err="1"/>
              <a:t>considerada</a:t>
            </a:r>
            <a:r>
              <a:rPr dirty="0"/>
              <a:t> </a:t>
            </a:r>
            <a:r>
              <a:rPr dirty="0" err="1"/>
              <a:t>exequível</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Pode ser </a:t>
            </a:r>
            <a:r>
              <a:rPr dirty="0" err="1"/>
              <a:t>necessário</a:t>
            </a:r>
            <a:r>
              <a:rPr dirty="0"/>
              <a:t> </a:t>
            </a:r>
            <a:r>
              <a:rPr dirty="0" err="1"/>
              <a:t>garantir</a:t>
            </a:r>
            <a:r>
              <a:rPr dirty="0"/>
              <a:t> que o </a:t>
            </a:r>
            <a:r>
              <a:rPr dirty="0" err="1"/>
              <a:t>documento</a:t>
            </a:r>
            <a:r>
              <a:rPr dirty="0"/>
              <a:t> </a:t>
            </a:r>
            <a:r>
              <a:rPr dirty="0" err="1"/>
              <a:t>esteja</a:t>
            </a:r>
            <a:r>
              <a:rPr dirty="0"/>
              <a:t> </a:t>
            </a:r>
            <a:r>
              <a:rPr dirty="0" err="1"/>
              <a:t>datado</a:t>
            </a:r>
            <a:r>
              <a:rPr dirty="0"/>
              <a:t> e </a:t>
            </a:r>
            <a:r>
              <a:rPr dirty="0" err="1"/>
              <a:t>assinado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lei </a:t>
            </a:r>
            <a:r>
              <a:rPr dirty="0" err="1"/>
              <a:t>também</a:t>
            </a:r>
            <a:r>
              <a:rPr dirty="0"/>
              <a:t> </a:t>
            </a:r>
            <a:r>
              <a:rPr dirty="0" err="1"/>
              <a:t>pode</a:t>
            </a:r>
            <a:r>
              <a:rPr dirty="0"/>
              <a:t> </a:t>
            </a:r>
            <a:r>
              <a:rPr dirty="0" err="1"/>
              <a:t>exigir</a:t>
            </a:r>
            <a:r>
              <a:rPr dirty="0"/>
              <a:t> que as </a:t>
            </a:r>
            <a:r>
              <a:rPr dirty="0" err="1"/>
              <a:t>testemunhas</a:t>
            </a:r>
            <a:r>
              <a:rPr dirty="0"/>
              <a:t> </a:t>
            </a:r>
            <a:r>
              <a:rPr dirty="0" err="1"/>
              <a:t>assinem</a:t>
            </a:r>
            <a:r>
              <a:rPr dirty="0"/>
              <a:t> o plano, </a:t>
            </a:r>
            <a:r>
              <a:rPr dirty="0" err="1"/>
              <a:t>às</a:t>
            </a:r>
            <a:r>
              <a:rPr dirty="0"/>
              <a:t> </a:t>
            </a:r>
            <a:r>
              <a:rPr dirty="0" err="1"/>
              <a:t>vezes</a:t>
            </a:r>
            <a:r>
              <a:rPr dirty="0"/>
              <a:t> </a:t>
            </a:r>
            <a:r>
              <a:rPr dirty="0" err="1"/>
              <a:t>na</a:t>
            </a:r>
            <a:r>
              <a:rPr dirty="0"/>
              <a:t> </a:t>
            </a:r>
            <a:r>
              <a:rPr dirty="0" err="1"/>
              <a:t>frente</a:t>
            </a:r>
            <a:r>
              <a:rPr dirty="0"/>
              <a:t> de </a:t>
            </a:r>
            <a:r>
              <a:rPr dirty="0" err="1"/>
              <a:t>uma</a:t>
            </a:r>
            <a:r>
              <a:rPr dirty="0"/>
              <a:t> </a:t>
            </a:r>
            <a:r>
              <a:rPr dirty="0" err="1"/>
              <a:t>autoridade</a:t>
            </a:r>
            <a:r>
              <a:rPr dirty="0"/>
              <a:t> </a:t>
            </a:r>
            <a:r>
              <a:rPr dirty="0" err="1"/>
              <a:t>oficial</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Também</a:t>
            </a:r>
            <a:r>
              <a:rPr dirty="0"/>
              <a:t> </a:t>
            </a:r>
            <a:r>
              <a:rPr dirty="0" err="1"/>
              <a:t>é</a:t>
            </a:r>
            <a:r>
              <a:rPr dirty="0"/>
              <a:t> </a:t>
            </a:r>
            <a:r>
              <a:rPr dirty="0" err="1"/>
              <a:t>muito</a:t>
            </a:r>
            <a:r>
              <a:rPr dirty="0"/>
              <a:t> </a:t>
            </a:r>
            <a:r>
              <a:rPr dirty="0" err="1"/>
              <a:t>importante</a:t>
            </a:r>
            <a:r>
              <a:rPr dirty="0"/>
              <a:t> saber com </a:t>
            </a:r>
            <a:r>
              <a:rPr dirty="0" err="1"/>
              <a:t>antecedência</a:t>
            </a:r>
            <a:r>
              <a:rPr dirty="0"/>
              <a:t> se </a:t>
            </a:r>
            <a:r>
              <a:rPr dirty="0" err="1"/>
              <a:t>existem</a:t>
            </a:r>
            <a:r>
              <a:rPr dirty="0"/>
              <a:t> </a:t>
            </a:r>
            <a:r>
              <a:rPr dirty="0" err="1"/>
              <a:t>circunstâncias</a:t>
            </a:r>
            <a:r>
              <a:rPr dirty="0"/>
              <a:t> </a:t>
            </a:r>
            <a:r>
              <a:rPr dirty="0" err="1"/>
              <a:t>específicas</a:t>
            </a:r>
            <a:r>
              <a:rPr dirty="0"/>
              <a:t> </a:t>
            </a:r>
            <a:r>
              <a:rPr dirty="0" err="1"/>
              <a:t>em</a:t>
            </a:r>
            <a:r>
              <a:rPr dirty="0"/>
              <a:t> que </a:t>
            </a:r>
            <a:r>
              <a:rPr dirty="0" err="1"/>
              <a:t>outras</a:t>
            </a:r>
            <a:r>
              <a:rPr dirty="0"/>
              <a:t> </a:t>
            </a:r>
            <a:r>
              <a:rPr dirty="0" err="1"/>
              <a:t>pessoas</a:t>
            </a:r>
            <a:r>
              <a:rPr dirty="0"/>
              <a:t> </a:t>
            </a:r>
            <a:r>
              <a:rPr dirty="0" err="1"/>
              <a:t>serão</a:t>
            </a:r>
            <a:r>
              <a:rPr dirty="0"/>
              <a:t> </a:t>
            </a:r>
            <a:r>
              <a:rPr dirty="0" err="1"/>
              <a:t>excepcionalmente</a:t>
            </a:r>
            <a:r>
              <a:rPr dirty="0"/>
              <a:t> </a:t>
            </a:r>
            <a:r>
              <a:rPr dirty="0" err="1"/>
              <a:t>autorizadas</a:t>
            </a:r>
            <a:r>
              <a:rPr dirty="0"/>
              <a:t> a </a:t>
            </a:r>
            <a:r>
              <a:rPr dirty="0" err="1"/>
              <a:t>substituir</a:t>
            </a:r>
            <a:r>
              <a:rPr dirty="0"/>
              <a:t> um </a:t>
            </a:r>
            <a:r>
              <a:rPr dirty="0" err="1"/>
              <a:t>documento</a:t>
            </a:r>
            <a:r>
              <a:rPr dirty="0"/>
              <a:t> de </a:t>
            </a:r>
            <a:r>
              <a:rPr dirty="0" err="1"/>
              <a:t>planejamento</a:t>
            </a:r>
            <a:r>
              <a:rPr dirty="0"/>
              <a:t> </a:t>
            </a:r>
            <a:r>
              <a:rPr dirty="0" err="1"/>
              <a:t>antecipado</a:t>
            </a:r>
            <a:r>
              <a:rPr dirty="0"/>
              <a:t> </a:t>
            </a:r>
            <a:r>
              <a:rPr dirty="0" err="1"/>
              <a:t>vinculativo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 </a:t>
            </a:r>
            <a:r>
              <a:rPr dirty="0" err="1"/>
              <a:t>Advogados</a:t>
            </a:r>
            <a:r>
              <a:rPr dirty="0"/>
              <a:t>, </a:t>
            </a:r>
            <a:r>
              <a:rPr dirty="0" err="1"/>
              <a:t>defensores</a:t>
            </a:r>
            <a:r>
              <a:rPr dirty="0"/>
              <a:t> </a:t>
            </a:r>
            <a:r>
              <a:rPr dirty="0" err="1"/>
              <a:t>independentes</a:t>
            </a:r>
            <a:r>
              <a:rPr dirty="0"/>
              <a:t>, </a:t>
            </a:r>
            <a:r>
              <a:rPr dirty="0" err="1"/>
              <a:t>apoiadores</a:t>
            </a:r>
            <a:r>
              <a:rPr dirty="0"/>
              <a:t> de pares </a:t>
            </a:r>
            <a:r>
              <a:rPr dirty="0" err="1"/>
              <a:t>ou</a:t>
            </a:r>
            <a:r>
              <a:rPr dirty="0"/>
              <a:t> </a:t>
            </a:r>
            <a:r>
              <a:rPr dirty="0" err="1"/>
              <a:t>organizações</a:t>
            </a:r>
            <a:r>
              <a:rPr dirty="0"/>
              <a:t> de </a:t>
            </a:r>
            <a:r>
              <a:rPr dirty="0" err="1"/>
              <a:t>pessoas</a:t>
            </a:r>
            <a:r>
              <a:rPr dirty="0"/>
              <a:t> com </a:t>
            </a:r>
            <a:r>
              <a:rPr dirty="0" err="1"/>
              <a:t>deficiência</a:t>
            </a:r>
            <a:r>
              <a:rPr dirty="0"/>
              <a:t> </a:t>
            </a:r>
            <a:r>
              <a:rPr dirty="0" err="1"/>
              <a:t>podem</a:t>
            </a:r>
            <a:r>
              <a:rPr dirty="0"/>
              <a:t> ser </a:t>
            </a:r>
            <a:r>
              <a:rPr dirty="0" err="1"/>
              <a:t>capazes</a:t>
            </a:r>
            <a:r>
              <a:rPr dirty="0"/>
              <a:t> de </a:t>
            </a:r>
            <a:r>
              <a:rPr dirty="0" err="1"/>
              <a:t>fornecer</a:t>
            </a:r>
            <a:r>
              <a:rPr dirty="0"/>
              <a:t> as </a:t>
            </a:r>
            <a:r>
              <a:rPr dirty="0" err="1"/>
              <a:t>informações</a:t>
            </a:r>
            <a:r>
              <a:rPr dirty="0"/>
              <a:t> </a:t>
            </a:r>
            <a:r>
              <a:rPr dirty="0" err="1"/>
              <a:t>necessárias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177</a:t>
            </a:fld>
            <a:endParaRPr lang="en-CH"/>
          </a:p>
        </p:txBody>
      </p:sp>
    </p:spTree>
    <p:extLst>
      <p:ext uri="{BB962C8B-B14F-4D97-AF65-F5344CB8AC3E}">
        <p14:creationId xmlns:p14="http://schemas.microsoft.com/office/powerpoint/2010/main" val="96424836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a:t>Etapa 4: Formalize o </a:t>
            </a:r>
            <a:r>
              <a:rPr lang="pt-BR" dirty="0"/>
              <a:t>planejamento antecipado</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Agora que a </a:t>
            </a:r>
            <a:r>
              <a:rPr dirty="0" err="1"/>
              <a:t>pessoa</a:t>
            </a:r>
            <a:r>
              <a:rPr dirty="0"/>
              <a:t> </a:t>
            </a:r>
            <a:r>
              <a:rPr dirty="0" err="1"/>
              <a:t>tem</a:t>
            </a:r>
            <a:r>
              <a:rPr dirty="0"/>
              <a:t> </a:t>
            </a:r>
            <a:r>
              <a:rPr dirty="0" err="1"/>
              <a:t>uma</a:t>
            </a:r>
            <a:r>
              <a:rPr dirty="0"/>
              <a:t> </a:t>
            </a:r>
            <a:r>
              <a:rPr dirty="0" err="1"/>
              <a:t>ideia</a:t>
            </a:r>
            <a:r>
              <a:rPr dirty="0"/>
              <a:t> </a:t>
            </a:r>
            <a:r>
              <a:rPr dirty="0" err="1"/>
              <a:t>sobre</a:t>
            </a:r>
            <a:r>
              <a:rPr dirty="0"/>
              <a:t> o que </a:t>
            </a:r>
            <a:r>
              <a:rPr dirty="0" err="1"/>
              <a:t>deseja</a:t>
            </a:r>
            <a:r>
              <a:rPr dirty="0"/>
              <a:t> </a:t>
            </a:r>
            <a:r>
              <a:rPr dirty="0" err="1"/>
              <a:t>em</a:t>
            </a:r>
            <a:r>
              <a:rPr dirty="0"/>
              <a:t> </a:t>
            </a:r>
            <a:r>
              <a:rPr dirty="0" err="1"/>
              <a:t>termos</a:t>
            </a:r>
            <a:r>
              <a:rPr dirty="0"/>
              <a:t> de </a:t>
            </a:r>
            <a:r>
              <a:rPr dirty="0" err="1"/>
              <a:t>cuidados</a:t>
            </a:r>
            <a:r>
              <a:rPr dirty="0"/>
              <a:t>, </a:t>
            </a:r>
            <a:r>
              <a:rPr dirty="0" err="1"/>
              <a:t>apoio</a:t>
            </a:r>
            <a:r>
              <a:rPr dirty="0"/>
              <a:t> e </a:t>
            </a:r>
            <a:r>
              <a:rPr dirty="0" err="1"/>
              <a:t>tratamento</a:t>
            </a:r>
            <a:r>
              <a:rPr dirty="0"/>
              <a:t> </a:t>
            </a:r>
            <a:r>
              <a:rPr dirty="0" err="1"/>
              <a:t>futuros</a:t>
            </a:r>
            <a:r>
              <a:rPr dirty="0"/>
              <a:t> e </a:t>
            </a:r>
            <a:r>
              <a:rPr dirty="0" err="1"/>
              <a:t>quem</a:t>
            </a:r>
            <a:r>
              <a:rPr dirty="0"/>
              <a:t> </a:t>
            </a:r>
            <a:r>
              <a:rPr dirty="0" err="1"/>
              <a:t>deseja</a:t>
            </a:r>
            <a:r>
              <a:rPr dirty="0"/>
              <a:t> </a:t>
            </a:r>
            <a:r>
              <a:rPr dirty="0" err="1"/>
              <a:t>envolver</a:t>
            </a:r>
            <a:r>
              <a:rPr dirty="0"/>
              <a:t>, </a:t>
            </a:r>
            <a:r>
              <a:rPr dirty="0" err="1"/>
              <a:t>ela</a:t>
            </a:r>
            <a:r>
              <a:rPr dirty="0"/>
              <a:t> </a:t>
            </a:r>
            <a:r>
              <a:rPr dirty="0" err="1"/>
              <a:t>pode</a:t>
            </a:r>
            <a:r>
              <a:rPr dirty="0"/>
              <a:t> </a:t>
            </a:r>
            <a:r>
              <a:rPr dirty="0" err="1"/>
              <a:t>documentar</a:t>
            </a:r>
            <a:r>
              <a:rPr dirty="0"/>
              <a:t> </a:t>
            </a:r>
            <a:r>
              <a:rPr dirty="0" err="1"/>
              <a:t>suas</a:t>
            </a:r>
            <a:r>
              <a:rPr dirty="0"/>
              <a:t> </a:t>
            </a:r>
            <a:r>
              <a:rPr dirty="0" err="1"/>
              <a:t>escolhas</a:t>
            </a:r>
            <a:r>
              <a:rPr dirty="0"/>
              <a:t> </a:t>
            </a:r>
            <a:r>
              <a:rPr dirty="0" err="1"/>
              <a:t>por</a:t>
            </a:r>
            <a:r>
              <a:rPr dirty="0"/>
              <a:t> </a:t>
            </a:r>
            <a:r>
              <a:rPr dirty="0" err="1"/>
              <a:t>escrito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Se </a:t>
            </a:r>
            <a:r>
              <a:rPr dirty="0" err="1"/>
              <a:t>já</a:t>
            </a:r>
            <a:r>
              <a:rPr dirty="0"/>
              <a:t> </a:t>
            </a:r>
            <a:r>
              <a:rPr dirty="0" err="1"/>
              <a:t>existir</a:t>
            </a:r>
            <a:r>
              <a:rPr dirty="0"/>
              <a:t> um </a:t>
            </a:r>
            <a:r>
              <a:rPr dirty="0" err="1"/>
              <a:t>formulário</a:t>
            </a:r>
            <a:r>
              <a:rPr dirty="0"/>
              <a:t> de </a:t>
            </a:r>
            <a:r>
              <a:rPr dirty="0" err="1"/>
              <a:t>planejamento</a:t>
            </a:r>
            <a:r>
              <a:rPr dirty="0"/>
              <a:t> </a:t>
            </a:r>
            <a:r>
              <a:rPr dirty="0" err="1"/>
              <a:t>antecipado</a:t>
            </a:r>
            <a:r>
              <a:rPr dirty="0"/>
              <a:t> no </a:t>
            </a:r>
            <a:r>
              <a:rPr dirty="0" err="1"/>
              <a:t>país</a:t>
            </a:r>
            <a:r>
              <a:rPr dirty="0"/>
              <a:t>, </a:t>
            </a:r>
            <a:r>
              <a:rPr dirty="0" err="1"/>
              <a:t>esse</a:t>
            </a:r>
            <a:r>
              <a:rPr dirty="0"/>
              <a:t> </a:t>
            </a:r>
            <a:r>
              <a:rPr dirty="0" err="1"/>
              <a:t>formulário</a:t>
            </a:r>
            <a:r>
              <a:rPr dirty="0"/>
              <a:t> </a:t>
            </a:r>
            <a:r>
              <a:rPr dirty="0" err="1"/>
              <a:t>deve</a:t>
            </a:r>
            <a:r>
              <a:rPr dirty="0"/>
              <a:t> ser </a:t>
            </a:r>
            <a:r>
              <a:rPr dirty="0" err="1"/>
              <a:t>preenchido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Se </a:t>
            </a:r>
            <a:r>
              <a:rPr dirty="0" err="1"/>
              <a:t>nenhum</a:t>
            </a:r>
            <a:r>
              <a:rPr dirty="0"/>
              <a:t> </a:t>
            </a:r>
            <a:r>
              <a:rPr dirty="0" err="1"/>
              <a:t>formulário</a:t>
            </a:r>
            <a:r>
              <a:rPr dirty="0"/>
              <a:t> </a:t>
            </a:r>
            <a:r>
              <a:rPr dirty="0" err="1"/>
              <a:t>existir</a:t>
            </a:r>
            <a:r>
              <a:rPr dirty="0"/>
              <a:t> </a:t>
            </a:r>
            <a:r>
              <a:rPr dirty="0" err="1"/>
              <a:t>atualmente</a:t>
            </a:r>
            <a:r>
              <a:rPr dirty="0"/>
              <a:t>, </a:t>
            </a:r>
            <a:r>
              <a:rPr dirty="0" err="1"/>
              <a:t>é</a:t>
            </a:r>
            <a:r>
              <a:rPr dirty="0"/>
              <a:t> </a:t>
            </a:r>
            <a:r>
              <a:rPr dirty="0" err="1"/>
              <a:t>possível</a:t>
            </a:r>
            <a:r>
              <a:rPr dirty="0"/>
              <a:t> registrar </a:t>
            </a:r>
            <a:r>
              <a:rPr dirty="0" err="1"/>
              <a:t>opções</a:t>
            </a:r>
            <a:r>
              <a:rPr dirty="0"/>
              <a:t> </a:t>
            </a:r>
            <a:r>
              <a:rPr dirty="0" err="1"/>
              <a:t>em</a:t>
            </a:r>
            <a:r>
              <a:rPr dirty="0"/>
              <a:t> um plano de </a:t>
            </a:r>
            <a:r>
              <a:rPr dirty="0" err="1"/>
              <a:t>recuperação</a:t>
            </a:r>
            <a:r>
              <a:rPr dirty="0"/>
              <a:t> </a:t>
            </a:r>
            <a:r>
              <a:rPr dirty="0" err="1"/>
              <a:t>ou</a:t>
            </a:r>
            <a:r>
              <a:rPr dirty="0"/>
              <a:t> </a:t>
            </a:r>
            <a:r>
              <a:rPr dirty="0" err="1"/>
              <a:t>em</a:t>
            </a:r>
            <a:r>
              <a:rPr dirty="0"/>
              <a:t> um </a:t>
            </a:r>
            <a:r>
              <a:rPr dirty="0" err="1"/>
              <a:t>documento</a:t>
            </a:r>
            <a:r>
              <a:rPr dirty="0"/>
              <a:t> </a:t>
            </a:r>
            <a:r>
              <a:rPr dirty="0" err="1"/>
              <a:t>separado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Algumas</a:t>
            </a:r>
            <a:r>
              <a:rPr dirty="0"/>
              <a:t> </a:t>
            </a:r>
            <a:r>
              <a:rPr dirty="0" err="1"/>
              <a:t>pessoas</a:t>
            </a:r>
            <a:r>
              <a:rPr dirty="0"/>
              <a:t> </a:t>
            </a:r>
            <a:r>
              <a:rPr dirty="0" err="1"/>
              <a:t>podem</a:t>
            </a:r>
            <a:r>
              <a:rPr dirty="0"/>
              <a:t> </a:t>
            </a:r>
            <a:r>
              <a:rPr dirty="0" err="1"/>
              <a:t>precisar</a:t>
            </a:r>
            <a:r>
              <a:rPr dirty="0"/>
              <a:t> de </a:t>
            </a:r>
            <a:r>
              <a:rPr dirty="0" err="1"/>
              <a:t>assistência</a:t>
            </a:r>
            <a:r>
              <a:rPr dirty="0"/>
              <a:t> </a:t>
            </a:r>
            <a:r>
              <a:rPr dirty="0" err="1"/>
              <a:t>na</a:t>
            </a:r>
            <a:r>
              <a:rPr dirty="0"/>
              <a:t> </a:t>
            </a:r>
            <a:r>
              <a:rPr dirty="0" err="1"/>
              <a:t>formulação</a:t>
            </a:r>
            <a:r>
              <a:rPr dirty="0"/>
              <a:t> do </a:t>
            </a:r>
            <a:r>
              <a:rPr lang="pt-BR" dirty="0"/>
              <a:t>planejamento antecipado</a:t>
            </a:r>
            <a:r>
              <a:rPr dirty="0"/>
              <a:t>, a </a:t>
            </a:r>
            <a:r>
              <a:rPr dirty="0" err="1"/>
              <a:t>fim</a:t>
            </a:r>
            <a:r>
              <a:rPr dirty="0"/>
              <a:t> de </a:t>
            </a:r>
            <a:r>
              <a:rPr dirty="0" err="1"/>
              <a:t>garantir</a:t>
            </a:r>
            <a:r>
              <a:rPr dirty="0"/>
              <a:t> que </a:t>
            </a:r>
            <a:r>
              <a:rPr dirty="0" err="1"/>
              <a:t>sua</a:t>
            </a:r>
            <a:r>
              <a:rPr dirty="0"/>
              <a:t> </a:t>
            </a:r>
            <a:r>
              <a:rPr dirty="0" err="1"/>
              <a:t>vontade</a:t>
            </a:r>
            <a:r>
              <a:rPr dirty="0"/>
              <a:t> e </a:t>
            </a:r>
            <a:r>
              <a:rPr dirty="0" err="1"/>
              <a:t>preferências</a:t>
            </a:r>
            <a:r>
              <a:rPr dirty="0"/>
              <a:t> </a:t>
            </a:r>
            <a:r>
              <a:rPr dirty="0" err="1"/>
              <a:t>sejam</a:t>
            </a:r>
            <a:r>
              <a:rPr dirty="0"/>
              <a:t> </a:t>
            </a:r>
            <a:r>
              <a:rPr dirty="0" err="1"/>
              <a:t>claramente</a:t>
            </a:r>
            <a:r>
              <a:rPr dirty="0"/>
              <a:t> </a:t>
            </a:r>
            <a:r>
              <a:rPr dirty="0" err="1"/>
              <a:t>declaradas</a:t>
            </a:r>
            <a:r>
              <a:rPr dirty="0"/>
              <a:t> e </a:t>
            </a:r>
            <a:r>
              <a:rPr dirty="0" err="1"/>
              <a:t>compreensíveis</a:t>
            </a:r>
            <a:r>
              <a:rPr dirty="0"/>
              <a:t> para </a:t>
            </a:r>
            <a:r>
              <a:rPr dirty="0" err="1"/>
              <a:t>todos</a:t>
            </a:r>
            <a:r>
              <a:rPr dirty="0"/>
              <a:t>, </a:t>
            </a:r>
            <a:r>
              <a:rPr dirty="0" err="1"/>
              <a:t>sem</a:t>
            </a:r>
            <a:r>
              <a:rPr dirty="0"/>
              <a:t> </a:t>
            </a:r>
            <a:r>
              <a:rPr dirty="0" err="1"/>
              <a:t>possibilidade</a:t>
            </a:r>
            <a:r>
              <a:rPr dirty="0"/>
              <a:t> de </a:t>
            </a:r>
            <a:r>
              <a:rPr dirty="0" err="1"/>
              <a:t>confusão</a:t>
            </a:r>
            <a:r>
              <a:rPr dirty="0"/>
              <a:t> </a:t>
            </a:r>
            <a:r>
              <a:rPr dirty="0" err="1"/>
              <a:t>ou</a:t>
            </a:r>
            <a:r>
              <a:rPr dirty="0"/>
              <a:t> </a:t>
            </a:r>
            <a:r>
              <a:rPr dirty="0" err="1"/>
              <a:t>ambiguidade</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Alguns</a:t>
            </a:r>
            <a:r>
              <a:rPr dirty="0"/>
              <a:t> </a:t>
            </a:r>
            <a:r>
              <a:rPr dirty="0" err="1"/>
              <a:t>serviços</a:t>
            </a:r>
            <a:r>
              <a:rPr dirty="0"/>
              <a:t> </a:t>
            </a:r>
            <a:r>
              <a:rPr dirty="0" err="1"/>
              <a:t>ou</a:t>
            </a:r>
            <a:r>
              <a:rPr dirty="0"/>
              <a:t> </a:t>
            </a:r>
            <a:r>
              <a:rPr dirty="0" err="1"/>
              <a:t>organizações</a:t>
            </a:r>
            <a:r>
              <a:rPr dirty="0"/>
              <a:t> </a:t>
            </a:r>
            <a:r>
              <a:rPr dirty="0" err="1"/>
              <a:t>podem</a:t>
            </a:r>
            <a:r>
              <a:rPr dirty="0"/>
              <a:t> </a:t>
            </a:r>
            <a:r>
              <a:rPr dirty="0" err="1"/>
              <a:t>fornecer</a:t>
            </a:r>
            <a:r>
              <a:rPr dirty="0"/>
              <a:t> o </a:t>
            </a:r>
            <a:r>
              <a:rPr dirty="0" err="1"/>
              <a:t>apoio</a:t>
            </a:r>
            <a:r>
              <a:rPr dirty="0"/>
              <a:t> de </a:t>
            </a:r>
            <a:r>
              <a:rPr dirty="0" err="1"/>
              <a:t>facilitadores</a:t>
            </a:r>
            <a:r>
              <a:rPr dirty="0"/>
              <a:t> </a:t>
            </a:r>
            <a:r>
              <a:rPr dirty="0" err="1"/>
              <a:t>ou</a:t>
            </a:r>
            <a:r>
              <a:rPr dirty="0"/>
              <a:t> </a:t>
            </a:r>
            <a:r>
              <a:rPr dirty="0" err="1"/>
              <a:t>defensores</a:t>
            </a:r>
            <a:r>
              <a:rPr dirty="0"/>
              <a:t> </a:t>
            </a:r>
            <a:r>
              <a:rPr dirty="0" err="1"/>
              <a:t>independentes</a:t>
            </a:r>
            <a:r>
              <a:rPr dirty="0"/>
              <a:t> </a:t>
            </a:r>
            <a:r>
              <a:rPr dirty="0" err="1"/>
              <a:t>treinados</a:t>
            </a:r>
            <a:r>
              <a:rPr dirty="0"/>
              <a:t> para </a:t>
            </a:r>
            <a:r>
              <a:rPr dirty="0" err="1"/>
              <a:t>este</a:t>
            </a:r>
            <a:r>
              <a:rPr dirty="0"/>
              <a:t> </a:t>
            </a:r>
            <a:r>
              <a:rPr dirty="0" err="1"/>
              <a:t>processo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178</a:t>
            </a:fld>
            <a:endParaRPr lang="en-CH"/>
          </a:p>
        </p:txBody>
      </p:sp>
    </p:spTree>
    <p:extLst>
      <p:ext uri="{BB962C8B-B14F-4D97-AF65-F5344CB8AC3E}">
        <p14:creationId xmlns:p14="http://schemas.microsoft.com/office/powerpoint/2010/main" val="12061703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a:t>Etapa 5: </a:t>
            </a:r>
            <a:r>
              <a:rPr lang="pt-BR" dirty="0"/>
              <a:t>Informar aos outros sobre a existência do planejamento antecipado</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a:t>
            </a:r>
            <a:r>
              <a:rPr dirty="0" err="1"/>
              <a:t>garantir</a:t>
            </a:r>
            <a:r>
              <a:rPr dirty="0"/>
              <a:t> que </a:t>
            </a:r>
            <a:r>
              <a:rPr dirty="0" err="1"/>
              <a:t>outras</a:t>
            </a:r>
            <a:r>
              <a:rPr dirty="0"/>
              <a:t> </a:t>
            </a:r>
            <a:r>
              <a:rPr dirty="0" err="1"/>
              <a:t>pessoas</a:t>
            </a:r>
            <a:r>
              <a:rPr dirty="0"/>
              <a:t> </a:t>
            </a:r>
            <a:r>
              <a:rPr dirty="0" err="1"/>
              <a:t>estejam</a:t>
            </a:r>
            <a:r>
              <a:rPr dirty="0"/>
              <a:t> </a:t>
            </a:r>
            <a:r>
              <a:rPr dirty="0" err="1"/>
              <a:t>cientes</a:t>
            </a:r>
            <a:r>
              <a:rPr dirty="0"/>
              <a:t> da </a:t>
            </a:r>
            <a:r>
              <a:rPr dirty="0" err="1"/>
              <a:t>existência</a:t>
            </a:r>
            <a:r>
              <a:rPr dirty="0"/>
              <a:t> do </a:t>
            </a:r>
            <a:r>
              <a:rPr lang="pt-BR" dirty="0"/>
              <a:t>planejamento antecipado</a:t>
            </a:r>
            <a:r>
              <a:rPr dirty="0"/>
              <a:t> para que </a:t>
            </a:r>
            <a:r>
              <a:rPr dirty="0" err="1"/>
              <a:t>possam</a:t>
            </a:r>
            <a:r>
              <a:rPr dirty="0"/>
              <a:t> </a:t>
            </a:r>
            <a:r>
              <a:rPr dirty="0" err="1"/>
              <a:t>consultá</a:t>
            </a:r>
            <a:r>
              <a:rPr dirty="0"/>
              <a:t>-lo </a:t>
            </a:r>
            <a:r>
              <a:rPr dirty="0" err="1"/>
              <a:t>quando</a:t>
            </a:r>
            <a:r>
              <a:rPr dirty="0"/>
              <a:t> </a:t>
            </a:r>
            <a:r>
              <a:rPr dirty="0" err="1"/>
              <a:t>necessário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pessoa</a:t>
            </a:r>
            <a:r>
              <a:rPr dirty="0"/>
              <a:t> que </a:t>
            </a:r>
            <a:r>
              <a:rPr dirty="0" err="1"/>
              <a:t>preencheu</a:t>
            </a:r>
            <a:r>
              <a:rPr dirty="0"/>
              <a:t> o </a:t>
            </a:r>
            <a:r>
              <a:rPr dirty="0" err="1"/>
              <a:t>formulário</a:t>
            </a:r>
            <a:r>
              <a:rPr dirty="0"/>
              <a:t> </a:t>
            </a:r>
            <a:r>
              <a:rPr dirty="0" err="1"/>
              <a:t>deve</a:t>
            </a:r>
            <a:r>
              <a:rPr dirty="0"/>
              <a:t> </a:t>
            </a:r>
            <a:r>
              <a:rPr dirty="0" err="1"/>
              <a:t>manter</a:t>
            </a:r>
            <a:r>
              <a:rPr dirty="0"/>
              <a:t> </a:t>
            </a:r>
            <a:r>
              <a:rPr dirty="0" err="1"/>
              <a:t>uma</a:t>
            </a:r>
            <a:r>
              <a:rPr dirty="0"/>
              <a:t> </a:t>
            </a:r>
            <a:r>
              <a:rPr dirty="0" err="1"/>
              <a:t>cópia</a:t>
            </a:r>
            <a:r>
              <a:rPr dirty="0"/>
              <a:t> e </a:t>
            </a:r>
            <a:r>
              <a:rPr dirty="0" err="1"/>
              <a:t>outras</a:t>
            </a:r>
            <a:r>
              <a:rPr dirty="0"/>
              <a:t> </a:t>
            </a:r>
            <a:r>
              <a:rPr dirty="0" err="1"/>
              <a:t>cópias</a:t>
            </a:r>
            <a:r>
              <a:rPr dirty="0"/>
              <a:t> </a:t>
            </a:r>
            <a:r>
              <a:rPr dirty="0" err="1"/>
              <a:t>devem</a:t>
            </a:r>
            <a:r>
              <a:rPr dirty="0"/>
              <a:t> ser dadas a </a:t>
            </a:r>
            <a:r>
              <a:rPr dirty="0" err="1"/>
              <a:t>todas</a:t>
            </a:r>
            <a:r>
              <a:rPr dirty="0"/>
              <a:t> as </a:t>
            </a:r>
            <a:r>
              <a:rPr dirty="0" err="1"/>
              <a:t>pessoas</a:t>
            </a:r>
            <a:r>
              <a:rPr dirty="0"/>
              <a:t> </a:t>
            </a:r>
            <a:r>
              <a:rPr dirty="0" err="1"/>
              <a:t>relevantes</a:t>
            </a:r>
            <a:r>
              <a:rPr dirty="0"/>
              <a:t>, </a:t>
            </a:r>
            <a:r>
              <a:rPr dirty="0" err="1"/>
              <a:t>incluindo</a:t>
            </a:r>
            <a:r>
              <a:rPr dirty="0"/>
              <a:t> </a:t>
            </a:r>
            <a:r>
              <a:rPr dirty="0" err="1"/>
              <a:t>familiares</a:t>
            </a:r>
            <a:r>
              <a:rPr dirty="0"/>
              <a:t>, amigos e </a:t>
            </a:r>
            <a:r>
              <a:rPr dirty="0" err="1"/>
              <a:t>apoiadores</a:t>
            </a:r>
            <a:r>
              <a:rPr dirty="0"/>
              <a:t>, </a:t>
            </a:r>
            <a:r>
              <a:rPr dirty="0" err="1"/>
              <a:t>bem</a:t>
            </a:r>
            <a:r>
              <a:rPr dirty="0"/>
              <a:t> </a:t>
            </a:r>
            <a:r>
              <a:rPr dirty="0" err="1"/>
              <a:t>como</a:t>
            </a:r>
            <a:r>
              <a:rPr dirty="0"/>
              <a:t> </a:t>
            </a:r>
            <a:r>
              <a:rPr dirty="0" err="1"/>
              <a:t>profissionais</a:t>
            </a:r>
            <a:r>
              <a:rPr dirty="0"/>
              <a:t> de </a:t>
            </a:r>
            <a:r>
              <a:rPr dirty="0" err="1"/>
              <a:t>saúde</a:t>
            </a:r>
            <a:r>
              <a:rPr dirty="0"/>
              <a:t> mental e outros </a:t>
            </a:r>
            <a:r>
              <a:rPr dirty="0" err="1"/>
              <a:t>profissionais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Cópias</a:t>
            </a:r>
            <a:r>
              <a:rPr dirty="0"/>
              <a:t> do </a:t>
            </a:r>
            <a:r>
              <a:rPr lang="pt-BR" dirty="0"/>
              <a:t>planejamento antecipado</a:t>
            </a:r>
            <a:r>
              <a:rPr dirty="0"/>
              <a:t> </a:t>
            </a:r>
            <a:r>
              <a:rPr dirty="0" err="1"/>
              <a:t>devem</a:t>
            </a:r>
            <a:r>
              <a:rPr dirty="0"/>
              <a:t> ser </a:t>
            </a:r>
            <a:r>
              <a:rPr dirty="0" err="1"/>
              <a:t>mantidas</a:t>
            </a:r>
            <a:r>
              <a:rPr dirty="0"/>
              <a:t> </a:t>
            </a:r>
            <a:r>
              <a:rPr dirty="0" err="1"/>
              <a:t>nos</a:t>
            </a:r>
            <a:r>
              <a:rPr dirty="0"/>
              <a:t> </a:t>
            </a:r>
            <a:r>
              <a:rPr dirty="0" err="1"/>
              <a:t>registros</a:t>
            </a:r>
            <a:r>
              <a:rPr dirty="0"/>
              <a:t> </a:t>
            </a:r>
            <a:r>
              <a:rPr dirty="0" err="1"/>
              <a:t>médicos</a:t>
            </a:r>
            <a:r>
              <a:rPr dirty="0"/>
              <a:t> da </a:t>
            </a:r>
            <a:r>
              <a:rPr dirty="0" err="1"/>
              <a:t>pessoa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alguns</a:t>
            </a:r>
            <a:r>
              <a:rPr dirty="0"/>
              <a:t> </a:t>
            </a:r>
            <a:r>
              <a:rPr dirty="0" err="1"/>
              <a:t>países</a:t>
            </a:r>
            <a:r>
              <a:rPr dirty="0"/>
              <a:t>, </a:t>
            </a:r>
            <a:r>
              <a:rPr dirty="0" err="1"/>
              <a:t>os</a:t>
            </a:r>
            <a:r>
              <a:rPr dirty="0"/>
              <a:t> </a:t>
            </a:r>
            <a:r>
              <a:rPr dirty="0" err="1"/>
              <a:t>sistemas</a:t>
            </a:r>
            <a:r>
              <a:rPr dirty="0"/>
              <a:t> de </a:t>
            </a:r>
            <a:r>
              <a:rPr dirty="0" err="1"/>
              <a:t>registro</a:t>
            </a:r>
            <a:r>
              <a:rPr dirty="0"/>
              <a:t> online (</a:t>
            </a:r>
            <a:r>
              <a:rPr dirty="0" err="1"/>
              <a:t>ou</a:t>
            </a:r>
            <a:r>
              <a:rPr dirty="0"/>
              <a:t> </a:t>
            </a:r>
            <a:r>
              <a:rPr dirty="0" err="1"/>
              <a:t>seja</a:t>
            </a:r>
            <a:r>
              <a:rPr dirty="0"/>
              <a:t>, um </a:t>
            </a:r>
            <a:r>
              <a:rPr dirty="0" err="1"/>
              <a:t>registro</a:t>
            </a:r>
            <a:r>
              <a:rPr dirty="0"/>
              <a:t> </a:t>
            </a:r>
            <a:r>
              <a:rPr dirty="0" err="1"/>
              <a:t>onde</a:t>
            </a:r>
            <a:r>
              <a:rPr dirty="0"/>
              <a:t> </a:t>
            </a:r>
            <a:r>
              <a:rPr dirty="0" err="1"/>
              <a:t>são</a:t>
            </a:r>
            <a:r>
              <a:rPr dirty="0"/>
              <a:t> </a:t>
            </a:r>
            <a:r>
              <a:rPr dirty="0" err="1"/>
              <a:t>mantidas</a:t>
            </a:r>
            <a:r>
              <a:rPr dirty="0"/>
              <a:t> </a:t>
            </a:r>
            <a:r>
              <a:rPr dirty="0" err="1"/>
              <a:t>cópias</a:t>
            </a:r>
            <a:r>
              <a:rPr dirty="0"/>
              <a:t> de </a:t>
            </a:r>
            <a:r>
              <a:rPr dirty="0" err="1"/>
              <a:t>todos</a:t>
            </a:r>
            <a:r>
              <a:rPr dirty="0"/>
              <a:t> </a:t>
            </a:r>
            <a:r>
              <a:rPr dirty="0" err="1"/>
              <a:t>os</a:t>
            </a:r>
            <a:r>
              <a:rPr dirty="0"/>
              <a:t> </a:t>
            </a:r>
            <a:r>
              <a:rPr lang="pt-BR" dirty="0"/>
              <a:t>planejamentos antecipados</a:t>
            </a:r>
            <a:r>
              <a:rPr dirty="0"/>
              <a:t>) </a:t>
            </a:r>
            <a:r>
              <a:rPr dirty="0" err="1"/>
              <a:t>ou</a:t>
            </a:r>
            <a:r>
              <a:rPr dirty="0"/>
              <a:t> de </a:t>
            </a:r>
            <a:r>
              <a:rPr dirty="0" err="1"/>
              <a:t>cartão</a:t>
            </a:r>
            <a:r>
              <a:rPr dirty="0"/>
              <a:t> de crise (</a:t>
            </a:r>
            <a:r>
              <a:rPr dirty="0" err="1"/>
              <a:t>ou</a:t>
            </a:r>
            <a:r>
              <a:rPr dirty="0"/>
              <a:t> </a:t>
            </a:r>
            <a:r>
              <a:rPr dirty="0" err="1"/>
              <a:t>seja</a:t>
            </a:r>
            <a:r>
              <a:rPr dirty="0"/>
              <a:t>, </a:t>
            </a:r>
            <a:r>
              <a:rPr dirty="0" err="1"/>
              <a:t>cartões</a:t>
            </a:r>
            <a:r>
              <a:rPr dirty="0"/>
              <a:t> </a:t>
            </a:r>
            <a:r>
              <a:rPr dirty="0" err="1"/>
              <a:t>nos</a:t>
            </a:r>
            <a:r>
              <a:rPr dirty="0"/>
              <a:t> quais as </a:t>
            </a:r>
            <a:r>
              <a:rPr dirty="0" err="1"/>
              <a:t>pessoas</a:t>
            </a:r>
            <a:r>
              <a:rPr dirty="0"/>
              <a:t> </a:t>
            </a:r>
            <a:r>
              <a:rPr dirty="0" err="1"/>
              <a:t>declaram</a:t>
            </a:r>
            <a:r>
              <a:rPr dirty="0"/>
              <a:t> </a:t>
            </a:r>
            <a:r>
              <a:rPr dirty="0" err="1"/>
              <a:t>sua</a:t>
            </a:r>
            <a:r>
              <a:rPr dirty="0"/>
              <a:t> </a:t>
            </a:r>
            <a:r>
              <a:rPr dirty="0" err="1"/>
              <a:t>vontade</a:t>
            </a:r>
            <a:r>
              <a:rPr dirty="0"/>
              <a:t> e </a:t>
            </a:r>
            <a:r>
              <a:rPr dirty="0" err="1"/>
              <a:t>preferências</a:t>
            </a:r>
            <a:r>
              <a:rPr dirty="0"/>
              <a:t> e que </a:t>
            </a:r>
            <a:r>
              <a:rPr dirty="0" err="1"/>
              <a:t>podem</a:t>
            </a:r>
            <a:r>
              <a:rPr dirty="0"/>
              <a:t> ser </a:t>
            </a:r>
            <a:r>
              <a:rPr dirty="0" err="1"/>
              <a:t>mantidos</a:t>
            </a:r>
            <a:r>
              <a:rPr dirty="0"/>
              <a:t> </a:t>
            </a:r>
            <a:r>
              <a:rPr dirty="0" err="1"/>
              <a:t>em</a:t>
            </a:r>
            <a:r>
              <a:rPr dirty="0"/>
              <a:t> </a:t>
            </a:r>
            <a:r>
              <a:rPr dirty="0" err="1"/>
              <a:t>uma</a:t>
            </a:r>
            <a:r>
              <a:rPr dirty="0"/>
              <a:t> </a:t>
            </a:r>
            <a:r>
              <a:rPr dirty="0" err="1"/>
              <a:t>carteira</a:t>
            </a:r>
            <a:r>
              <a:rPr dirty="0"/>
              <a:t>) </a:t>
            </a:r>
            <a:r>
              <a:rPr dirty="0" err="1"/>
              <a:t>também</a:t>
            </a:r>
            <a:r>
              <a:rPr dirty="0"/>
              <a:t> </a:t>
            </a:r>
            <a:r>
              <a:rPr dirty="0" err="1"/>
              <a:t>podem</a:t>
            </a:r>
            <a:r>
              <a:rPr dirty="0"/>
              <a:t> </a:t>
            </a:r>
            <a:r>
              <a:rPr dirty="0" err="1"/>
              <a:t>estar</a:t>
            </a:r>
            <a:r>
              <a:rPr dirty="0"/>
              <a:t> </a:t>
            </a:r>
            <a:r>
              <a:rPr dirty="0" err="1"/>
              <a:t>disponíveis</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Com as </a:t>
            </a:r>
            <a:r>
              <a:rPr dirty="0" err="1"/>
              <a:t>novas</a:t>
            </a:r>
            <a:r>
              <a:rPr dirty="0"/>
              <a:t> </a:t>
            </a:r>
            <a:r>
              <a:rPr dirty="0" err="1"/>
              <a:t>tecnologias</a:t>
            </a:r>
            <a:r>
              <a:rPr dirty="0"/>
              <a:t>, </a:t>
            </a:r>
            <a:r>
              <a:rPr dirty="0" err="1"/>
              <a:t>é</a:t>
            </a:r>
            <a:r>
              <a:rPr dirty="0"/>
              <a:t> </a:t>
            </a:r>
            <a:r>
              <a:rPr dirty="0" err="1"/>
              <a:t>mais</a:t>
            </a:r>
            <a:r>
              <a:rPr dirty="0"/>
              <a:t> </a:t>
            </a:r>
            <a:r>
              <a:rPr dirty="0" err="1"/>
              <a:t>fácil</a:t>
            </a:r>
            <a:r>
              <a:rPr dirty="0"/>
              <a:t> </a:t>
            </a:r>
            <a:r>
              <a:rPr dirty="0" err="1"/>
              <a:t>tornar</a:t>
            </a:r>
            <a:r>
              <a:rPr dirty="0"/>
              <a:t> </a:t>
            </a:r>
            <a:r>
              <a:rPr dirty="0" err="1"/>
              <a:t>os</a:t>
            </a:r>
            <a:r>
              <a:rPr dirty="0"/>
              <a:t> </a:t>
            </a:r>
            <a:r>
              <a:rPr lang="pt-BR" dirty="0"/>
              <a:t>planejamentos antecipados</a:t>
            </a:r>
            <a:r>
              <a:rPr dirty="0"/>
              <a:t> </a:t>
            </a:r>
            <a:r>
              <a:rPr dirty="0" err="1"/>
              <a:t>acessíveis</a:t>
            </a:r>
            <a:r>
              <a:rPr dirty="0"/>
              <a:t> (</a:t>
            </a:r>
            <a:r>
              <a:rPr dirty="0" err="1"/>
              <a:t>por</a:t>
            </a:r>
            <a:r>
              <a:rPr dirty="0"/>
              <a:t> </a:t>
            </a:r>
            <a:r>
              <a:rPr dirty="0" err="1"/>
              <a:t>exemplo</a:t>
            </a:r>
            <a:r>
              <a:rPr dirty="0"/>
              <a:t>, </a:t>
            </a:r>
            <a:r>
              <a:rPr dirty="0" err="1"/>
              <a:t>uma</a:t>
            </a:r>
            <a:r>
              <a:rPr dirty="0"/>
              <a:t> </a:t>
            </a:r>
            <a:r>
              <a:rPr dirty="0" err="1"/>
              <a:t>cópia</a:t>
            </a:r>
            <a:r>
              <a:rPr dirty="0"/>
              <a:t> </a:t>
            </a:r>
            <a:r>
              <a:rPr dirty="0" err="1"/>
              <a:t>pode</a:t>
            </a:r>
            <a:r>
              <a:rPr dirty="0"/>
              <a:t> ser </a:t>
            </a:r>
            <a:r>
              <a:rPr dirty="0" err="1"/>
              <a:t>mantida</a:t>
            </a:r>
            <a:r>
              <a:rPr dirty="0"/>
              <a:t> no </a:t>
            </a:r>
            <a:r>
              <a:rPr dirty="0" err="1"/>
              <a:t>telefone</a:t>
            </a:r>
            <a:r>
              <a:rPr dirty="0"/>
              <a:t> o tempo </a:t>
            </a:r>
            <a:r>
              <a:rPr dirty="0" err="1"/>
              <a:t>todo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179</a:t>
            </a:fld>
            <a:endParaRPr lang="en-CH"/>
          </a:p>
        </p:txBody>
      </p:sp>
    </p:spTree>
    <p:extLst>
      <p:ext uri="{BB962C8B-B14F-4D97-AF65-F5344CB8AC3E}">
        <p14:creationId xmlns:p14="http://schemas.microsoft.com/office/powerpoint/2010/main" val="90456794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a:t>Etapa 6: Revise o </a:t>
            </a:r>
            <a:r>
              <a:rPr lang="pt-BR" dirty="0"/>
              <a:t>planejamento antecipado</a:t>
            </a:r>
            <a:r>
              <a:rPr dirty="0"/>
              <a:t> </a:t>
            </a:r>
            <a:r>
              <a:rPr dirty="0" err="1"/>
              <a:t>periodicamente</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As escolhas e preferências das pessoas em relação aos cuidados, apoio e tratamento podem mudar e evoluir com o tempo.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Da mesma forma, planejamentos antecipados podem precisar ser alterados e atualizados para refletir novas vontades e preferências, especialmente quando as pessoas passam por mudanças significativas em suas vidas.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tais </a:t>
            </a:r>
            <a:r>
              <a:rPr dirty="0" err="1"/>
              <a:t>situações</a:t>
            </a:r>
            <a:r>
              <a:rPr dirty="0"/>
              <a:t>, </a:t>
            </a:r>
            <a:r>
              <a:rPr dirty="0" err="1"/>
              <a:t>é</a:t>
            </a:r>
            <a:r>
              <a:rPr dirty="0"/>
              <a:t> </a:t>
            </a:r>
            <a:r>
              <a:rPr dirty="0" err="1"/>
              <a:t>essencial</a:t>
            </a:r>
            <a:r>
              <a:rPr dirty="0"/>
              <a:t> </a:t>
            </a:r>
            <a:r>
              <a:rPr dirty="0" err="1"/>
              <a:t>garantir</a:t>
            </a:r>
            <a:r>
              <a:rPr dirty="0"/>
              <a:t> que as </a:t>
            </a:r>
            <a:r>
              <a:rPr dirty="0" err="1"/>
              <a:t>cópias</a:t>
            </a:r>
            <a:r>
              <a:rPr dirty="0"/>
              <a:t> dos </a:t>
            </a:r>
            <a:r>
              <a:rPr dirty="0" err="1"/>
              <a:t>novos</a:t>
            </a:r>
            <a:r>
              <a:rPr dirty="0"/>
              <a:t> </a:t>
            </a:r>
            <a:r>
              <a:rPr dirty="0" err="1"/>
              <a:t>planos</a:t>
            </a:r>
            <a:r>
              <a:rPr dirty="0"/>
              <a:t> </a:t>
            </a:r>
            <a:r>
              <a:rPr dirty="0" err="1"/>
              <a:t>substituam</a:t>
            </a:r>
            <a:r>
              <a:rPr dirty="0"/>
              <a:t> as </a:t>
            </a:r>
            <a:r>
              <a:rPr dirty="0" err="1"/>
              <a:t>antigas</a:t>
            </a:r>
            <a:r>
              <a:rPr dirty="0"/>
              <a:t> e que </a:t>
            </a:r>
            <a:r>
              <a:rPr dirty="0" err="1"/>
              <a:t>todos</a:t>
            </a:r>
            <a:r>
              <a:rPr dirty="0"/>
              <a:t> </a:t>
            </a:r>
            <a:r>
              <a:rPr dirty="0" err="1"/>
              <a:t>os</a:t>
            </a:r>
            <a:r>
              <a:rPr dirty="0"/>
              <a:t> </a:t>
            </a:r>
            <a:r>
              <a:rPr dirty="0" err="1"/>
              <a:t>envolvidos</a:t>
            </a:r>
            <a:r>
              <a:rPr dirty="0"/>
              <a:t> </a:t>
            </a:r>
            <a:r>
              <a:rPr dirty="0" err="1"/>
              <a:t>recebam</a:t>
            </a:r>
            <a:r>
              <a:rPr dirty="0"/>
              <a:t> o </a:t>
            </a:r>
            <a:r>
              <a:rPr lang="pt-BR" dirty="0"/>
              <a:t>planejamento antecipado</a:t>
            </a:r>
            <a:r>
              <a:rPr dirty="0"/>
              <a:t> </a:t>
            </a:r>
            <a:r>
              <a:rPr dirty="0" err="1"/>
              <a:t>alterado</a:t>
            </a:r>
            <a:r>
              <a:rPr dirty="0"/>
              <a:t>/</a:t>
            </a:r>
            <a:r>
              <a:rPr dirty="0" err="1"/>
              <a:t>atualizado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Como a </a:t>
            </a:r>
            <a:r>
              <a:rPr dirty="0" err="1"/>
              <a:t>vontade</a:t>
            </a:r>
            <a:r>
              <a:rPr dirty="0"/>
              <a:t> e as </a:t>
            </a:r>
            <a:r>
              <a:rPr dirty="0" err="1"/>
              <a:t>preferências</a:t>
            </a:r>
            <a:r>
              <a:rPr dirty="0"/>
              <a:t> de </a:t>
            </a:r>
            <a:r>
              <a:rPr dirty="0" err="1"/>
              <a:t>uma</a:t>
            </a:r>
            <a:r>
              <a:rPr dirty="0"/>
              <a:t> </a:t>
            </a:r>
            <a:r>
              <a:rPr dirty="0" err="1"/>
              <a:t>pessoa</a:t>
            </a:r>
            <a:r>
              <a:rPr dirty="0"/>
              <a:t> </a:t>
            </a:r>
            <a:r>
              <a:rPr dirty="0" err="1"/>
              <a:t>estão</a:t>
            </a:r>
            <a:r>
              <a:rPr dirty="0"/>
              <a:t> </a:t>
            </a:r>
            <a:r>
              <a:rPr dirty="0" err="1"/>
              <a:t>em</a:t>
            </a:r>
            <a:r>
              <a:rPr dirty="0"/>
              <a:t> </a:t>
            </a:r>
            <a:r>
              <a:rPr dirty="0" err="1"/>
              <a:t>constante</a:t>
            </a:r>
            <a:r>
              <a:rPr dirty="0"/>
              <a:t> </a:t>
            </a:r>
            <a:r>
              <a:rPr dirty="0" err="1"/>
              <a:t>evolução</a:t>
            </a:r>
            <a:r>
              <a:rPr dirty="0"/>
              <a:t>, inclusive </a:t>
            </a:r>
            <a:r>
              <a:rPr dirty="0" err="1"/>
              <a:t>durante</a:t>
            </a:r>
            <a:r>
              <a:rPr dirty="0"/>
              <a:t> </a:t>
            </a:r>
            <a:r>
              <a:rPr dirty="0" err="1"/>
              <a:t>situações</a:t>
            </a:r>
            <a:r>
              <a:rPr dirty="0"/>
              <a:t> de crise, </a:t>
            </a:r>
            <a:r>
              <a:rPr dirty="0" err="1"/>
              <a:t>é</a:t>
            </a:r>
            <a:r>
              <a:rPr dirty="0"/>
              <a:t> </a:t>
            </a:r>
            <a:r>
              <a:rPr dirty="0" err="1"/>
              <a:t>muito</a:t>
            </a:r>
            <a:r>
              <a:rPr dirty="0"/>
              <a:t> </a:t>
            </a:r>
            <a:r>
              <a:rPr dirty="0" err="1"/>
              <a:t>importante</a:t>
            </a:r>
            <a:r>
              <a:rPr dirty="0"/>
              <a:t> que </a:t>
            </a:r>
            <a:r>
              <a:rPr dirty="0" err="1"/>
              <a:t>os</a:t>
            </a:r>
            <a:r>
              <a:rPr dirty="0"/>
              <a:t> </a:t>
            </a:r>
            <a:r>
              <a:rPr dirty="0" err="1"/>
              <a:t>apoiadores</a:t>
            </a:r>
            <a:r>
              <a:rPr dirty="0"/>
              <a:t> </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Isso</a:t>
            </a:r>
            <a:r>
              <a:rPr dirty="0"/>
              <a:t> </a:t>
            </a:r>
            <a:r>
              <a:rPr dirty="0" err="1"/>
              <a:t>é</a:t>
            </a:r>
            <a:r>
              <a:rPr dirty="0"/>
              <a:t> para </a:t>
            </a:r>
            <a:r>
              <a:rPr dirty="0" err="1"/>
              <a:t>garantir</a:t>
            </a:r>
            <a:r>
              <a:rPr dirty="0"/>
              <a:t> que </a:t>
            </a:r>
            <a:r>
              <a:rPr dirty="0" err="1"/>
              <a:t>eles</a:t>
            </a:r>
            <a:r>
              <a:rPr dirty="0"/>
              <a:t> </a:t>
            </a:r>
            <a:r>
              <a:rPr dirty="0" err="1"/>
              <a:t>estejam</a:t>
            </a:r>
            <a:r>
              <a:rPr dirty="0"/>
              <a:t> </a:t>
            </a:r>
            <a:r>
              <a:rPr dirty="0" err="1"/>
              <a:t>considerando</a:t>
            </a:r>
            <a:r>
              <a:rPr dirty="0"/>
              <a:t> </a:t>
            </a:r>
            <a:r>
              <a:rPr dirty="0" err="1"/>
              <a:t>não</a:t>
            </a:r>
            <a:r>
              <a:rPr dirty="0"/>
              <a:t> </a:t>
            </a:r>
            <a:r>
              <a:rPr dirty="0" err="1"/>
              <a:t>apenas</a:t>
            </a:r>
            <a:r>
              <a:rPr dirty="0"/>
              <a:t> o que </a:t>
            </a:r>
            <a:r>
              <a:rPr dirty="0" err="1"/>
              <a:t>está</a:t>
            </a:r>
            <a:r>
              <a:rPr dirty="0"/>
              <a:t> </a:t>
            </a:r>
            <a:r>
              <a:rPr dirty="0" err="1"/>
              <a:t>declarado</a:t>
            </a:r>
            <a:r>
              <a:rPr dirty="0"/>
              <a:t> no </a:t>
            </a:r>
            <a:r>
              <a:rPr dirty="0" err="1"/>
              <a:t>documento</a:t>
            </a:r>
            <a:r>
              <a:rPr dirty="0"/>
              <a:t>, mas </a:t>
            </a:r>
            <a:r>
              <a:rPr dirty="0" err="1"/>
              <a:t>também</a:t>
            </a:r>
            <a:r>
              <a:rPr dirty="0"/>
              <a:t>  </a:t>
            </a:r>
            <a:r>
              <a:rPr dirty="0" err="1"/>
              <a:t>os</a:t>
            </a:r>
            <a:r>
              <a:rPr dirty="0"/>
              <a:t> </a:t>
            </a:r>
            <a:r>
              <a:rPr dirty="0" err="1"/>
              <a:t>desejos</a:t>
            </a:r>
            <a:r>
              <a:rPr dirty="0"/>
              <a:t> </a:t>
            </a:r>
            <a:r>
              <a:rPr dirty="0" err="1"/>
              <a:t>atuais</a:t>
            </a:r>
            <a:r>
              <a:rPr dirty="0"/>
              <a:t> da </a:t>
            </a:r>
            <a:r>
              <a:rPr dirty="0" err="1"/>
              <a:t>pessoa</a:t>
            </a:r>
            <a:r>
              <a:rPr dirty="0"/>
              <a:t>, e que </a:t>
            </a:r>
            <a:r>
              <a:rPr dirty="0" err="1"/>
              <a:t>eles</a:t>
            </a:r>
            <a:r>
              <a:rPr dirty="0"/>
              <a:t> </a:t>
            </a:r>
            <a:r>
              <a:rPr dirty="0" err="1"/>
              <a:t>não</a:t>
            </a:r>
            <a:r>
              <a:rPr dirty="0"/>
              <a:t> </a:t>
            </a:r>
            <a:r>
              <a:rPr dirty="0" err="1"/>
              <a:t>estejam</a:t>
            </a:r>
            <a:r>
              <a:rPr dirty="0"/>
              <a:t> se </a:t>
            </a:r>
            <a:r>
              <a:rPr dirty="0" err="1"/>
              <a:t>referindo</a:t>
            </a:r>
            <a:r>
              <a:rPr dirty="0"/>
              <a:t> a </a:t>
            </a:r>
            <a:r>
              <a:rPr dirty="0" err="1"/>
              <a:t>documentos</a:t>
            </a:r>
            <a:r>
              <a:rPr dirty="0"/>
              <a:t> </a:t>
            </a:r>
            <a:r>
              <a:rPr dirty="0" err="1"/>
              <a:t>desatualizados</a:t>
            </a:r>
            <a:r>
              <a:rPr dirty="0"/>
              <a:t> que </a:t>
            </a:r>
            <a:r>
              <a:rPr dirty="0" err="1"/>
              <a:t>não</a:t>
            </a:r>
            <a:r>
              <a:rPr dirty="0"/>
              <a:t> </a:t>
            </a:r>
            <a:r>
              <a:rPr dirty="0" err="1"/>
              <a:t>refletem</a:t>
            </a:r>
            <a:r>
              <a:rPr dirty="0"/>
              <a:t> </a:t>
            </a:r>
            <a:r>
              <a:rPr dirty="0" err="1"/>
              <a:t>mais</a:t>
            </a:r>
            <a:r>
              <a:rPr dirty="0"/>
              <a:t> a </a:t>
            </a:r>
            <a:r>
              <a:rPr dirty="0" err="1"/>
              <a:t>vontade</a:t>
            </a:r>
            <a:r>
              <a:rPr dirty="0"/>
              <a:t> e as </a:t>
            </a:r>
            <a:r>
              <a:rPr dirty="0" err="1"/>
              <a:t>preferências</a:t>
            </a:r>
            <a:r>
              <a:rPr dirty="0"/>
              <a:t> </a:t>
            </a:r>
            <a:r>
              <a:rPr dirty="0" err="1"/>
              <a:t>atuais</a:t>
            </a:r>
            <a:r>
              <a:rPr dirty="0"/>
              <a:t> da </a:t>
            </a:r>
            <a:r>
              <a:rPr dirty="0" err="1"/>
              <a:t>pessoa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180</a:t>
            </a:fld>
            <a:endParaRPr lang="en-CH"/>
          </a:p>
        </p:txBody>
      </p:sp>
    </p:spTree>
    <p:extLst>
      <p:ext uri="{BB962C8B-B14F-4D97-AF65-F5344CB8AC3E}">
        <p14:creationId xmlns:p14="http://schemas.microsoft.com/office/powerpoint/2010/main" val="138228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400"/>
              </a:spcAft>
              <a:defRPr i="1">
                <a:latin typeface="Calibri" panose="020F0502020204030204" pitchFamily="34" charset="0"/>
                <a:ea typeface="SimSun" panose="02010600030101010101" pitchFamily="2" charset="-122"/>
                <a:cs typeface="Calibri" panose="020F0502020204030204" pitchFamily="34" charset="0"/>
              </a:defRPr>
            </a:pPr>
            <a:r>
              <a:rPr b="1" dirty="0" err="1"/>
              <a:t>Exemplo</a:t>
            </a:r>
            <a:r>
              <a:rPr dirty="0"/>
              <a:t>: </a:t>
            </a:r>
            <a:r>
              <a:rPr lang="pt-BR" dirty="0"/>
              <a:t>Helena foi diagnosticada com deficiência intelectual. Ela costumava achar difícil administrar seu orçamento porque muitas vezes se esquecia de quanto dinheiro já havia gasto. Consequentemente, ela sempre teve falta de dinheiro e não tinha recursos suficientes para a comida. Um de seus amigos a informou sobre um aplicativo que ela poderia baixar em seu telefone para controlar seus gastos. Os pais de Helena achavam que o aplicativo não ia funcionar e que ela precisava de um tutor para controlar seu dinheiro. No entanto, Helena procurou o aplicativo e decidiu usá-lo. Agora, sempre que tem dúvidas, consulta o telefone para saber quanto dinheiro lhe resta na conta bancária e o que já comprou. Ela ainda consegue economizar algum dinheiro todos os meses.</a:t>
            </a:r>
          </a:p>
          <a:p>
            <a:pPr algn="just">
              <a:defRPr i="1">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Helena</a:t>
            </a:r>
            <a:r>
              <a:rPr dirty="0"/>
              <a:t> </a:t>
            </a:r>
            <a:r>
              <a:rPr dirty="0" err="1"/>
              <a:t>conseguiu</a:t>
            </a:r>
            <a:r>
              <a:rPr dirty="0"/>
              <a:t> </a:t>
            </a:r>
            <a:r>
              <a:rPr dirty="0" err="1"/>
              <a:t>encontrar</a:t>
            </a:r>
            <a:r>
              <a:rPr dirty="0"/>
              <a:t> </a:t>
            </a:r>
            <a:r>
              <a:rPr dirty="0" err="1"/>
              <a:t>uma</a:t>
            </a:r>
            <a:r>
              <a:rPr dirty="0"/>
              <a:t> </a:t>
            </a:r>
            <a:r>
              <a:rPr dirty="0" err="1"/>
              <a:t>solução</a:t>
            </a:r>
            <a:r>
              <a:rPr dirty="0"/>
              <a:t> para </a:t>
            </a:r>
            <a:r>
              <a:rPr dirty="0" err="1"/>
              <a:t>seu</a:t>
            </a:r>
            <a:r>
              <a:rPr dirty="0"/>
              <a:t> </a:t>
            </a:r>
            <a:r>
              <a:rPr dirty="0" err="1"/>
              <a:t>problema</a:t>
            </a:r>
            <a:r>
              <a:rPr dirty="0"/>
              <a:t> com o </a:t>
            </a:r>
            <a:r>
              <a:rPr dirty="0" err="1"/>
              <a:t>apoio</a:t>
            </a:r>
            <a:r>
              <a:rPr dirty="0"/>
              <a:t> de </a:t>
            </a:r>
            <a:r>
              <a:rPr dirty="0" err="1"/>
              <a:t>sua</a:t>
            </a:r>
            <a:r>
              <a:rPr dirty="0"/>
              <a:t> amiga, </a:t>
            </a:r>
            <a:r>
              <a:rPr dirty="0" err="1"/>
              <a:t>apesar</a:t>
            </a:r>
            <a:r>
              <a:rPr dirty="0"/>
              <a:t> da </a:t>
            </a:r>
            <a:r>
              <a:rPr dirty="0" err="1"/>
              <a:t>discordância</a:t>
            </a:r>
            <a:r>
              <a:rPr dirty="0"/>
              <a:t> de </a:t>
            </a:r>
            <a:r>
              <a:rPr dirty="0" err="1"/>
              <a:t>seus</a:t>
            </a:r>
            <a:r>
              <a:rPr dirty="0"/>
              <a:t> </a:t>
            </a:r>
            <a:r>
              <a:rPr dirty="0" err="1"/>
              <a:t>pais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capacidade</a:t>
            </a:r>
            <a:r>
              <a:rPr dirty="0"/>
              <a:t> das </a:t>
            </a:r>
            <a:r>
              <a:rPr dirty="0" err="1"/>
              <a:t>pessoas</a:t>
            </a:r>
            <a:r>
              <a:rPr dirty="0"/>
              <a:t> de </a:t>
            </a:r>
            <a:r>
              <a:rPr dirty="0" err="1"/>
              <a:t>tomar</a:t>
            </a:r>
            <a:r>
              <a:rPr dirty="0"/>
              <a:t> </a:t>
            </a:r>
            <a:r>
              <a:rPr dirty="0" err="1"/>
              <a:t>decisões</a:t>
            </a:r>
            <a:r>
              <a:rPr dirty="0"/>
              <a:t> </a:t>
            </a:r>
            <a:r>
              <a:rPr dirty="0" err="1"/>
              <a:t>pode</a:t>
            </a:r>
            <a:r>
              <a:rPr dirty="0"/>
              <a:t> ser </a:t>
            </a:r>
            <a:r>
              <a:rPr dirty="0" err="1"/>
              <a:t>maximizada</a:t>
            </a:r>
            <a:r>
              <a:rPr dirty="0"/>
              <a:t> </a:t>
            </a:r>
            <a:r>
              <a:rPr dirty="0" err="1"/>
              <a:t>por</a:t>
            </a:r>
            <a:r>
              <a:rPr dirty="0"/>
              <a:t> </a:t>
            </a:r>
            <a:r>
              <a:rPr dirty="0" err="1"/>
              <a:t>meio</a:t>
            </a:r>
            <a:r>
              <a:rPr dirty="0"/>
              <a:t> de </a:t>
            </a:r>
            <a:r>
              <a:rPr dirty="0" err="1"/>
              <a:t>uma</a:t>
            </a:r>
            <a:r>
              <a:rPr dirty="0"/>
              <a:t> </a:t>
            </a:r>
            <a:r>
              <a:rPr dirty="0" err="1"/>
              <a:t>variedade</a:t>
            </a:r>
            <a:r>
              <a:rPr dirty="0"/>
              <a:t> de </a:t>
            </a:r>
            <a:r>
              <a:rPr dirty="0" err="1"/>
              <a:t>suportes</a:t>
            </a:r>
            <a:r>
              <a:rPr dirty="0"/>
              <a:t>, </a:t>
            </a:r>
            <a:r>
              <a:rPr dirty="0" err="1"/>
              <a:t>métodos</a:t>
            </a:r>
            <a:r>
              <a:rPr dirty="0"/>
              <a:t> e ferramentas.</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19</a:t>
            </a:fld>
            <a:endParaRPr lang="en-CH"/>
          </a:p>
        </p:txBody>
      </p:sp>
    </p:spTree>
    <p:extLst>
      <p:ext uri="{BB962C8B-B14F-4D97-AF65-F5344CB8AC3E}">
        <p14:creationId xmlns:p14="http://schemas.microsoft.com/office/powerpoint/2010/main" val="182967384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i="1">
                <a:latin typeface="Calibri" panose="020F0502020204030204" pitchFamily="34" charset="0"/>
                <a:ea typeface="SimSun" panose="02010600030101010101" pitchFamily="2" charset="-122"/>
                <a:cs typeface="Arial" panose="020B0604020202020204" pitchFamily="34" charset="0"/>
              </a:defRPr>
            </a:pPr>
            <a:r>
              <a:rPr dirty="0" err="1"/>
              <a:t>Exercício</a:t>
            </a:r>
            <a:r>
              <a:rPr dirty="0"/>
              <a:t> 7.1: </a:t>
            </a:r>
            <a:r>
              <a:rPr lang="pt-BR" dirty="0"/>
              <a:t>O que as outras pessoas devem saber… </a:t>
            </a:r>
            <a:r>
              <a:rPr dirty="0"/>
              <a:t>(40 min.)</a:t>
            </a:r>
          </a:p>
          <a:p>
            <a:endParaRPr lang="en-GB" b="1" i="1" dirty="0">
              <a:latin typeface="Calibri" panose="020F0502020204030204" pitchFamily="34" charset="0"/>
              <a:ea typeface="SimSun" panose="02010600030101010101" pitchFamily="2" charset="-122"/>
              <a:cs typeface="Arial" panose="020B060402020202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Este </a:t>
            </a:r>
            <a:r>
              <a:rPr dirty="0" err="1"/>
              <a:t>exercício</a:t>
            </a:r>
            <a:r>
              <a:rPr dirty="0"/>
              <a:t> </a:t>
            </a:r>
            <a:r>
              <a:rPr dirty="0" err="1"/>
              <a:t>destina</a:t>
            </a:r>
            <a:r>
              <a:rPr dirty="0"/>
              <a:t>-se a </a:t>
            </a:r>
            <a:r>
              <a:rPr dirty="0" err="1"/>
              <a:t>incentivar</a:t>
            </a:r>
            <a:r>
              <a:rPr dirty="0"/>
              <a:t> </a:t>
            </a:r>
            <a:r>
              <a:rPr dirty="0" err="1"/>
              <a:t>os</a:t>
            </a:r>
            <a:r>
              <a:rPr dirty="0"/>
              <a:t> </a:t>
            </a:r>
            <a:r>
              <a:rPr dirty="0" err="1"/>
              <a:t>participantes</a:t>
            </a:r>
            <a:r>
              <a:rPr dirty="0"/>
              <a:t> a </a:t>
            </a:r>
            <a:r>
              <a:rPr dirty="0" err="1"/>
              <a:t>pensar</a:t>
            </a:r>
            <a:r>
              <a:rPr dirty="0"/>
              <a:t> </a:t>
            </a:r>
            <a:r>
              <a:rPr dirty="0" err="1"/>
              <a:t>em</a:t>
            </a:r>
            <a:r>
              <a:rPr dirty="0"/>
              <a:t> </a:t>
            </a:r>
            <a:r>
              <a:rPr dirty="0" err="1"/>
              <a:t>possíveis</a:t>
            </a:r>
            <a:r>
              <a:rPr dirty="0"/>
              <a:t> </a:t>
            </a:r>
            <a:r>
              <a:rPr dirty="0" err="1"/>
              <a:t>informações</a:t>
            </a:r>
            <a:r>
              <a:rPr dirty="0"/>
              <a:t> que </a:t>
            </a:r>
            <a:r>
              <a:rPr dirty="0" err="1"/>
              <a:t>poderiam</a:t>
            </a:r>
            <a:r>
              <a:rPr dirty="0"/>
              <a:t> ser </a:t>
            </a:r>
            <a:r>
              <a:rPr dirty="0" err="1"/>
              <a:t>incluídas</a:t>
            </a:r>
            <a:r>
              <a:rPr dirty="0"/>
              <a:t> </a:t>
            </a:r>
            <a:r>
              <a:rPr dirty="0" err="1"/>
              <a:t>em</a:t>
            </a:r>
            <a:r>
              <a:rPr dirty="0"/>
              <a:t> um </a:t>
            </a:r>
            <a:r>
              <a:rPr dirty="0" err="1"/>
              <a:t>documento</a:t>
            </a:r>
            <a:r>
              <a:rPr dirty="0"/>
              <a:t> de </a:t>
            </a:r>
            <a:r>
              <a:rPr dirty="0" err="1"/>
              <a:t>planejamento</a:t>
            </a:r>
            <a:r>
              <a:rPr dirty="0"/>
              <a:t> </a:t>
            </a:r>
            <a:r>
              <a:rPr dirty="0" err="1"/>
              <a:t>antecipado</a:t>
            </a:r>
            <a:r>
              <a:rPr dirty="0"/>
              <a:t> que </a:t>
            </a:r>
            <a:r>
              <a:rPr dirty="0" err="1"/>
              <a:t>eles</a:t>
            </a:r>
            <a:r>
              <a:rPr dirty="0"/>
              <a:t> </a:t>
            </a:r>
            <a:r>
              <a:rPr dirty="0" err="1"/>
              <a:t>mesmos</a:t>
            </a:r>
            <a:r>
              <a:rPr dirty="0"/>
              <a:t> </a:t>
            </a:r>
            <a:r>
              <a:rPr dirty="0" err="1"/>
              <a:t>desenvolveriam</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Forneça</a:t>
            </a:r>
            <a:r>
              <a:rPr dirty="0"/>
              <a:t> </a:t>
            </a:r>
            <a:r>
              <a:rPr dirty="0" err="1"/>
              <a:t>aos</a:t>
            </a:r>
            <a:r>
              <a:rPr dirty="0"/>
              <a:t> </a:t>
            </a:r>
            <a:r>
              <a:rPr dirty="0" err="1"/>
              <a:t>participantes</a:t>
            </a:r>
            <a:r>
              <a:rPr dirty="0"/>
              <a:t> </a:t>
            </a:r>
            <a:r>
              <a:rPr dirty="0" err="1"/>
              <a:t>uma</a:t>
            </a:r>
            <a:r>
              <a:rPr dirty="0"/>
              <a:t> </a:t>
            </a:r>
            <a:r>
              <a:rPr dirty="0" err="1"/>
              <a:t>cópia</a:t>
            </a:r>
            <a:r>
              <a:rPr dirty="0"/>
              <a:t> do Anexo 8 e </a:t>
            </a:r>
            <a:r>
              <a:rPr dirty="0" err="1"/>
              <a:t>peça-lhes</a:t>
            </a:r>
            <a:r>
              <a:rPr dirty="0"/>
              <a:t> que </a:t>
            </a:r>
            <a:r>
              <a:rPr dirty="0" err="1"/>
              <a:t>preencham</a:t>
            </a:r>
            <a:r>
              <a:rPr dirty="0"/>
              <a:t> </a:t>
            </a:r>
            <a:r>
              <a:rPr dirty="0" err="1"/>
              <a:t>pelo</a:t>
            </a:r>
            <a:r>
              <a:rPr dirty="0"/>
              <a:t> </a:t>
            </a:r>
            <a:r>
              <a:rPr dirty="0" err="1"/>
              <a:t>menos</a:t>
            </a:r>
            <a:r>
              <a:rPr dirty="0"/>
              <a:t> </a:t>
            </a:r>
            <a:r>
              <a:rPr dirty="0" err="1"/>
              <a:t>três</a:t>
            </a:r>
            <a:r>
              <a:rPr dirty="0"/>
              <a:t> </a:t>
            </a:r>
            <a:r>
              <a:rPr dirty="0" err="1"/>
              <a:t>seções</a:t>
            </a:r>
            <a:r>
              <a:rPr dirty="0"/>
              <a:t> do </a:t>
            </a:r>
            <a:r>
              <a:rPr dirty="0" err="1"/>
              <a:t>modelo</a:t>
            </a:r>
            <a:r>
              <a:rPr dirty="0"/>
              <a:t> de </a:t>
            </a:r>
            <a:r>
              <a:rPr lang="pt-BR" dirty="0"/>
              <a:t>planejamento antecipado</a:t>
            </a:r>
            <a:r>
              <a:rPr dirty="0"/>
              <a:t>. Uma </a:t>
            </a:r>
            <a:r>
              <a:rPr dirty="0" err="1"/>
              <a:t>vez</a:t>
            </a:r>
            <a:r>
              <a:rPr dirty="0"/>
              <a:t> que o </a:t>
            </a:r>
            <a:r>
              <a:rPr dirty="0" err="1"/>
              <a:t>exercício</a:t>
            </a:r>
            <a:r>
              <a:rPr dirty="0"/>
              <a:t> </a:t>
            </a:r>
            <a:r>
              <a:rPr dirty="0" err="1"/>
              <a:t>tenha</a:t>
            </a:r>
            <a:r>
              <a:rPr dirty="0"/>
              <a:t> </a:t>
            </a:r>
            <a:r>
              <a:rPr dirty="0" err="1"/>
              <a:t>sido</a:t>
            </a:r>
            <a:r>
              <a:rPr dirty="0"/>
              <a:t> </a:t>
            </a:r>
            <a:r>
              <a:rPr dirty="0" err="1"/>
              <a:t>concluído</a:t>
            </a:r>
            <a:r>
              <a:rPr dirty="0"/>
              <a:t>, o </a:t>
            </a:r>
            <a:r>
              <a:rPr dirty="0" err="1"/>
              <a:t>facilitador</a:t>
            </a:r>
            <a:r>
              <a:rPr dirty="0"/>
              <a:t> </a:t>
            </a:r>
            <a:r>
              <a:rPr dirty="0" err="1"/>
              <a:t>pode</a:t>
            </a:r>
            <a:r>
              <a:rPr dirty="0"/>
              <a:t> </a:t>
            </a:r>
            <a:r>
              <a:rPr dirty="0" err="1"/>
              <a:t>discutir</a:t>
            </a:r>
            <a:r>
              <a:rPr dirty="0"/>
              <a:t> as </a:t>
            </a:r>
            <a:r>
              <a:rPr dirty="0" err="1"/>
              <a:t>respostas</a:t>
            </a:r>
            <a:r>
              <a:rPr dirty="0"/>
              <a:t> </a:t>
            </a:r>
            <a:r>
              <a:rPr dirty="0" err="1"/>
              <a:t>às</a:t>
            </a:r>
            <a:r>
              <a:rPr dirty="0"/>
              <a:t> </a:t>
            </a:r>
            <a:r>
              <a:rPr dirty="0" err="1"/>
              <a:t>diferentes</a:t>
            </a:r>
            <a:r>
              <a:rPr dirty="0"/>
              <a:t> </a:t>
            </a:r>
            <a:r>
              <a:rPr dirty="0" err="1"/>
              <a:t>seções</a:t>
            </a:r>
            <a:r>
              <a:rPr dirty="0"/>
              <a:t> </a:t>
            </a:r>
            <a:r>
              <a:rPr dirty="0" err="1"/>
              <a:t>em</a:t>
            </a:r>
            <a:r>
              <a:rPr dirty="0"/>
              <a:t> </a:t>
            </a:r>
            <a:r>
              <a:rPr dirty="0" err="1"/>
              <a:t>plenário</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181</a:t>
            </a:fld>
            <a:endParaRPr lang="en-CH"/>
          </a:p>
        </p:txBody>
      </p:sp>
    </p:spTree>
    <p:extLst>
      <p:ext uri="{BB962C8B-B14F-4D97-AF65-F5344CB8AC3E}">
        <p14:creationId xmlns:p14="http://schemas.microsoft.com/office/powerpoint/2010/main" val="201224233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63353"/>
          </a:xfrm>
        </p:spPr>
        <p:txBody>
          <a:bodyPr/>
          <a:lstStyle/>
          <a:p>
            <a:pPr algn="just">
              <a:defRPr b="1" i="1">
                <a:latin typeface="Calibri" panose="020F0502020204030204" pitchFamily="34" charset="0"/>
                <a:ea typeface="SimSun" panose="02010600030101010101" pitchFamily="2" charset="-122"/>
                <a:cs typeface="Calibri" panose="020F0502020204030204" pitchFamily="34" charset="0"/>
              </a:defRPr>
            </a:pPr>
            <a:r>
              <a:rPr dirty="0" err="1"/>
              <a:t>Apresentação</a:t>
            </a:r>
            <a:r>
              <a:rPr dirty="0"/>
              <a:t>: </a:t>
            </a:r>
            <a:r>
              <a:rPr dirty="0" err="1"/>
              <a:t>Dicas</a:t>
            </a:r>
            <a:r>
              <a:rPr dirty="0"/>
              <a:t> para </a:t>
            </a:r>
            <a:r>
              <a:rPr dirty="0" err="1"/>
              <a:t>fazer</a:t>
            </a:r>
            <a:r>
              <a:rPr dirty="0"/>
              <a:t> um </a:t>
            </a:r>
            <a:r>
              <a:rPr lang="pt-BR" dirty="0"/>
              <a:t>planejamento antecipado</a:t>
            </a:r>
            <a:r>
              <a:rPr dirty="0"/>
              <a:t>: (5 min.)</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Quando as </a:t>
            </a:r>
            <a:r>
              <a:rPr dirty="0" err="1"/>
              <a:t>pessoas</a:t>
            </a:r>
            <a:r>
              <a:rPr dirty="0"/>
              <a:t> </a:t>
            </a:r>
            <a:r>
              <a:rPr dirty="0" err="1"/>
              <a:t>fazem</a:t>
            </a:r>
            <a:r>
              <a:rPr dirty="0"/>
              <a:t> um </a:t>
            </a:r>
            <a:r>
              <a:rPr lang="pt-BR" dirty="0"/>
              <a:t>planejamento antecipado</a:t>
            </a:r>
            <a:r>
              <a:rPr dirty="0"/>
              <a:t>, </a:t>
            </a:r>
            <a:r>
              <a:rPr dirty="0" err="1"/>
              <a:t>podem</a:t>
            </a:r>
            <a:r>
              <a:rPr dirty="0"/>
              <a:t> </a:t>
            </a:r>
            <a:r>
              <a:rPr dirty="0" err="1"/>
              <a:t>precisar</a:t>
            </a:r>
            <a:r>
              <a:rPr dirty="0"/>
              <a:t> </a:t>
            </a:r>
            <a:r>
              <a:rPr dirty="0" err="1"/>
              <a:t>pensar</a:t>
            </a:r>
            <a:r>
              <a:rPr dirty="0"/>
              <a:t> </a:t>
            </a:r>
            <a:r>
              <a:rPr dirty="0" err="1"/>
              <a:t>em</a:t>
            </a:r>
            <a:r>
              <a:rPr dirty="0"/>
              <a:t> </a:t>
            </a:r>
            <a:r>
              <a:rPr dirty="0" err="1"/>
              <a:t>experiências</a:t>
            </a:r>
            <a:r>
              <a:rPr dirty="0"/>
              <a:t> </a:t>
            </a:r>
            <a:r>
              <a:rPr dirty="0" err="1"/>
              <a:t>passadas</a:t>
            </a:r>
            <a:r>
              <a:rPr dirty="0"/>
              <a:t> </a:t>
            </a:r>
            <a:r>
              <a:rPr dirty="0" err="1"/>
              <a:t>difíceis</a:t>
            </a:r>
            <a:r>
              <a:rPr dirty="0"/>
              <a:t>. </a:t>
            </a:r>
          </a:p>
          <a:p>
            <a:pPr marL="171450" indent="-171450" algn="just">
              <a:spcAft>
                <a:spcPts val="10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Aqui </a:t>
            </a:r>
            <a:r>
              <a:rPr dirty="0" err="1"/>
              <a:t>estão</a:t>
            </a:r>
            <a:r>
              <a:rPr dirty="0"/>
              <a:t> </a:t>
            </a:r>
            <a:r>
              <a:rPr dirty="0" err="1"/>
              <a:t>alguns</a:t>
            </a:r>
            <a:r>
              <a:rPr dirty="0"/>
              <a:t> </a:t>
            </a:r>
            <a:r>
              <a:rPr dirty="0" err="1"/>
              <a:t>conselhos</a:t>
            </a:r>
            <a:r>
              <a:rPr dirty="0"/>
              <a:t> que </a:t>
            </a:r>
            <a:r>
              <a:rPr dirty="0" err="1"/>
              <a:t>podem</a:t>
            </a:r>
            <a:r>
              <a:rPr dirty="0"/>
              <a:t> </a:t>
            </a:r>
            <a:r>
              <a:rPr dirty="0" err="1"/>
              <a:t>ajudar</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As </a:t>
            </a:r>
            <a:r>
              <a:rPr dirty="0" err="1"/>
              <a:t>pessoas</a:t>
            </a:r>
            <a:r>
              <a:rPr dirty="0"/>
              <a:t> </a:t>
            </a:r>
            <a:r>
              <a:rPr dirty="0" err="1"/>
              <a:t>não</a:t>
            </a:r>
            <a:r>
              <a:rPr dirty="0"/>
              <a:t> </a:t>
            </a:r>
            <a:r>
              <a:rPr dirty="0" err="1"/>
              <a:t>precisam</a:t>
            </a:r>
            <a:r>
              <a:rPr dirty="0"/>
              <a:t> </a:t>
            </a:r>
            <a:r>
              <a:rPr dirty="0" err="1"/>
              <a:t>concluir</a:t>
            </a:r>
            <a:r>
              <a:rPr dirty="0"/>
              <a:t> um </a:t>
            </a:r>
            <a:r>
              <a:rPr lang="pt-BR" dirty="0"/>
              <a:t>planejamento antecipado</a:t>
            </a:r>
            <a:r>
              <a:rPr dirty="0"/>
              <a:t> de </a:t>
            </a:r>
            <a:r>
              <a:rPr dirty="0" err="1"/>
              <a:t>uma</a:t>
            </a:r>
            <a:r>
              <a:rPr dirty="0"/>
              <a:t> </a:t>
            </a:r>
            <a:r>
              <a:rPr dirty="0" err="1"/>
              <a:t>só</a:t>
            </a:r>
            <a:r>
              <a:rPr dirty="0"/>
              <a:t> </a:t>
            </a:r>
            <a:r>
              <a:rPr dirty="0" err="1"/>
              <a:t>vez</a:t>
            </a:r>
            <a:r>
              <a:rPr dirty="0"/>
              <a:t>. Eles </a:t>
            </a:r>
            <a:r>
              <a:rPr dirty="0" err="1"/>
              <a:t>podem</a:t>
            </a:r>
            <a:r>
              <a:rPr dirty="0"/>
              <a:t> </a:t>
            </a:r>
            <a:r>
              <a:rPr dirty="0" err="1"/>
              <a:t>fazer</a:t>
            </a:r>
            <a:r>
              <a:rPr dirty="0"/>
              <a:t> </a:t>
            </a:r>
            <a:r>
              <a:rPr dirty="0" err="1"/>
              <a:t>pausas</a:t>
            </a:r>
            <a:r>
              <a:rPr dirty="0"/>
              <a:t>, se </a:t>
            </a:r>
            <a:r>
              <a:rPr dirty="0" err="1"/>
              <a:t>necessário</a:t>
            </a:r>
            <a:r>
              <a:rPr dirty="0"/>
              <a:t>, </a:t>
            </a:r>
            <a:r>
              <a:rPr dirty="0" err="1"/>
              <a:t>ou</a:t>
            </a:r>
            <a:r>
              <a:rPr dirty="0"/>
              <a:t> </a:t>
            </a:r>
            <a:r>
              <a:rPr dirty="0" err="1"/>
              <a:t>redigir</a:t>
            </a:r>
            <a:r>
              <a:rPr dirty="0"/>
              <a:t> </a:t>
            </a:r>
            <a:r>
              <a:rPr dirty="0" err="1"/>
              <a:t>ao</a:t>
            </a:r>
            <a:r>
              <a:rPr dirty="0"/>
              <a:t> </a:t>
            </a:r>
            <a:r>
              <a:rPr dirty="0" err="1"/>
              <a:t>longo</a:t>
            </a:r>
            <a:r>
              <a:rPr dirty="0"/>
              <a:t> de </a:t>
            </a:r>
            <a:r>
              <a:rPr dirty="0" err="1"/>
              <a:t>vários</a:t>
            </a:r>
            <a:r>
              <a:rPr dirty="0"/>
              <a:t> </a:t>
            </a:r>
            <a:r>
              <a:rPr dirty="0" err="1"/>
              <a:t>dias</a:t>
            </a:r>
            <a:r>
              <a:rPr dirty="0"/>
              <a:t> </a:t>
            </a:r>
            <a:r>
              <a:rPr dirty="0" err="1"/>
              <a:t>ou</a:t>
            </a:r>
            <a:r>
              <a:rPr dirty="0"/>
              <a:t> </a:t>
            </a:r>
            <a:r>
              <a:rPr dirty="0" err="1"/>
              <a:t>semanas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As </a:t>
            </a:r>
            <a:r>
              <a:rPr dirty="0" err="1"/>
              <a:t>pessoas</a:t>
            </a:r>
            <a:r>
              <a:rPr dirty="0"/>
              <a:t> </a:t>
            </a:r>
            <a:r>
              <a:rPr dirty="0" err="1"/>
              <a:t>devem</a:t>
            </a:r>
            <a:r>
              <a:rPr dirty="0"/>
              <a:t> </a:t>
            </a:r>
            <a:r>
              <a:rPr dirty="0" err="1"/>
              <a:t>desenvolver</a:t>
            </a:r>
            <a:r>
              <a:rPr dirty="0"/>
              <a:t> </a:t>
            </a:r>
            <a:r>
              <a:rPr dirty="0" err="1"/>
              <a:t>seus</a:t>
            </a:r>
            <a:r>
              <a:rPr dirty="0"/>
              <a:t> </a:t>
            </a:r>
            <a:r>
              <a:rPr lang="pt-BR" dirty="0"/>
              <a:t>planejamentos antecipados</a:t>
            </a:r>
            <a:r>
              <a:rPr dirty="0"/>
              <a:t> </a:t>
            </a:r>
            <a:r>
              <a:rPr dirty="0" err="1"/>
              <a:t>quando</a:t>
            </a:r>
            <a:r>
              <a:rPr dirty="0"/>
              <a:t> se </a:t>
            </a:r>
            <a:r>
              <a:rPr dirty="0" err="1"/>
              <a:t>sentirem</a:t>
            </a:r>
            <a:r>
              <a:rPr dirty="0"/>
              <a:t> </a:t>
            </a:r>
            <a:r>
              <a:rPr dirty="0" err="1"/>
              <a:t>bem</a:t>
            </a:r>
            <a:r>
              <a:rPr dirty="0"/>
              <a:t>, </a:t>
            </a:r>
            <a:r>
              <a:rPr dirty="0" err="1"/>
              <a:t>não</a:t>
            </a:r>
            <a:r>
              <a:rPr dirty="0"/>
              <a:t> </a:t>
            </a:r>
            <a:r>
              <a:rPr dirty="0" err="1"/>
              <a:t>quando</a:t>
            </a:r>
            <a:r>
              <a:rPr dirty="0"/>
              <a:t> se </a:t>
            </a:r>
            <a:r>
              <a:rPr dirty="0" err="1"/>
              <a:t>sentirem</a:t>
            </a:r>
            <a:r>
              <a:rPr dirty="0"/>
              <a:t> mal.</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Pode ser </a:t>
            </a:r>
            <a:r>
              <a:rPr dirty="0" err="1"/>
              <a:t>útil</a:t>
            </a:r>
            <a:r>
              <a:rPr dirty="0"/>
              <a:t> para a </a:t>
            </a:r>
            <a:r>
              <a:rPr dirty="0" err="1"/>
              <a:t>pessoa</a:t>
            </a:r>
            <a:r>
              <a:rPr dirty="0"/>
              <a:t> </a:t>
            </a:r>
            <a:r>
              <a:rPr dirty="0" err="1"/>
              <a:t>pedir</a:t>
            </a:r>
            <a:r>
              <a:rPr dirty="0"/>
              <a:t> a </a:t>
            </a:r>
            <a:r>
              <a:rPr dirty="0" err="1"/>
              <a:t>alguém</a:t>
            </a:r>
            <a:r>
              <a:rPr dirty="0"/>
              <a:t> </a:t>
            </a:r>
            <a:r>
              <a:rPr dirty="0" err="1"/>
              <a:t>em</a:t>
            </a:r>
            <a:r>
              <a:rPr dirty="0"/>
              <a:t> </a:t>
            </a:r>
            <a:r>
              <a:rPr dirty="0" err="1"/>
              <a:t>quem</a:t>
            </a:r>
            <a:r>
              <a:rPr dirty="0"/>
              <a:t> </a:t>
            </a:r>
            <a:r>
              <a:rPr dirty="0" err="1"/>
              <a:t>confia</a:t>
            </a:r>
            <a:r>
              <a:rPr dirty="0"/>
              <a:t> para </a:t>
            </a:r>
            <a:r>
              <a:rPr dirty="0" err="1"/>
              <a:t>apoiá</a:t>
            </a:r>
            <a:r>
              <a:rPr dirty="0"/>
              <a:t>-la no </a:t>
            </a:r>
            <a:r>
              <a:rPr dirty="0" err="1"/>
              <a:t>processo</a:t>
            </a:r>
            <a:r>
              <a:rPr dirty="0"/>
              <a:t> de </a:t>
            </a:r>
            <a:r>
              <a:rPr dirty="0" err="1"/>
              <a:t>desenvolvimento</a:t>
            </a:r>
            <a:r>
              <a:rPr dirty="0"/>
              <a:t> de </a:t>
            </a:r>
            <a:r>
              <a:rPr dirty="0" err="1"/>
              <a:t>seu</a:t>
            </a:r>
            <a:r>
              <a:rPr dirty="0"/>
              <a:t> plano </a:t>
            </a:r>
            <a:r>
              <a:rPr dirty="0" err="1"/>
              <a:t>avançado</a:t>
            </a:r>
            <a:r>
              <a:rPr dirty="0"/>
              <a:t> (</a:t>
            </a:r>
            <a:r>
              <a:rPr dirty="0" err="1"/>
              <a:t>por</a:t>
            </a:r>
            <a:r>
              <a:rPr dirty="0"/>
              <a:t> </a:t>
            </a:r>
            <a:r>
              <a:rPr dirty="0" err="1"/>
              <a:t>exemplo</a:t>
            </a:r>
            <a:r>
              <a:rPr dirty="0"/>
              <a:t>, um </a:t>
            </a:r>
            <a:r>
              <a:rPr dirty="0" err="1"/>
              <a:t>trabalhador</a:t>
            </a:r>
            <a:r>
              <a:rPr dirty="0"/>
              <a:t> de </a:t>
            </a:r>
            <a:r>
              <a:rPr dirty="0" err="1"/>
              <a:t>apoio</a:t>
            </a:r>
            <a:r>
              <a:rPr dirty="0"/>
              <a:t> a </a:t>
            </a:r>
            <a:r>
              <a:rPr dirty="0" err="1"/>
              <a:t>colegas</a:t>
            </a:r>
            <a:r>
              <a:rPr dirty="0"/>
              <a:t> </a:t>
            </a:r>
            <a:r>
              <a:rPr dirty="0" err="1"/>
              <a:t>ou</a:t>
            </a:r>
            <a:r>
              <a:rPr dirty="0"/>
              <a:t> um amigo </a:t>
            </a:r>
            <a:r>
              <a:rPr dirty="0" err="1"/>
              <a:t>próximo</a:t>
            </a:r>
            <a:r>
              <a:rPr dirty="0"/>
              <a:t> e </a:t>
            </a:r>
            <a:r>
              <a:rPr dirty="0" err="1"/>
              <a:t>confiável</a:t>
            </a:r>
            <a:r>
              <a:rPr dirty="0"/>
              <a:t>). </a:t>
            </a: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Os</a:t>
            </a:r>
            <a:r>
              <a:rPr dirty="0"/>
              <a:t> </a:t>
            </a:r>
            <a:r>
              <a:rPr dirty="0" err="1"/>
              <a:t>apoiadores</a:t>
            </a:r>
            <a:r>
              <a:rPr dirty="0"/>
              <a:t> </a:t>
            </a:r>
            <a:r>
              <a:rPr dirty="0" err="1"/>
              <a:t>podem</a:t>
            </a:r>
            <a:r>
              <a:rPr dirty="0"/>
              <a:t> achar </a:t>
            </a:r>
            <a:r>
              <a:rPr dirty="0" err="1"/>
              <a:t>útil</a:t>
            </a:r>
            <a:r>
              <a:rPr dirty="0"/>
              <a:t> </a:t>
            </a:r>
            <a:r>
              <a:rPr dirty="0" err="1"/>
              <a:t>criar</a:t>
            </a:r>
            <a:r>
              <a:rPr dirty="0"/>
              <a:t> </a:t>
            </a:r>
            <a:r>
              <a:rPr dirty="0" err="1"/>
              <a:t>seu</a:t>
            </a:r>
            <a:r>
              <a:rPr dirty="0"/>
              <a:t> </a:t>
            </a:r>
            <a:r>
              <a:rPr dirty="0" err="1"/>
              <a:t>próprio</a:t>
            </a:r>
            <a:r>
              <a:rPr dirty="0"/>
              <a:t> </a:t>
            </a:r>
            <a:r>
              <a:rPr lang="pt-BR" dirty="0"/>
              <a:t>planejamento antecipado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Também</a:t>
            </a:r>
            <a:r>
              <a:rPr dirty="0"/>
              <a:t> </a:t>
            </a:r>
            <a:r>
              <a:rPr dirty="0" err="1"/>
              <a:t>pode</a:t>
            </a:r>
            <a:r>
              <a:rPr dirty="0"/>
              <a:t> </a:t>
            </a:r>
            <a:r>
              <a:rPr dirty="0" err="1"/>
              <a:t>ajudar</a:t>
            </a:r>
            <a:r>
              <a:rPr dirty="0"/>
              <a:t> </a:t>
            </a:r>
            <a:r>
              <a:rPr dirty="0" err="1"/>
              <a:t>ter</a:t>
            </a:r>
            <a:r>
              <a:rPr dirty="0"/>
              <a:t> o </a:t>
            </a:r>
            <a:r>
              <a:rPr dirty="0" err="1"/>
              <a:t>apoio</a:t>
            </a:r>
            <a:r>
              <a:rPr dirty="0"/>
              <a:t> de </a:t>
            </a:r>
            <a:r>
              <a:rPr dirty="0" err="1"/>
              <a:t>alguém</a:t>
            </a:r>
            <a:r>
              <a:rPr dirty="0"/>
              <a:t> que </a:t>
            </a:r>
            <a:r>
              <a:rPr dirty="0" err="1"/>
              <a:t>já</a:t>
            </a:r>
            <a:r>
              <a:rPr dirty="0"/>
              <a:t> </a:t>
            </a:r>
            <a:r>
              <a:rPr dirty="0" err="1"/>
              <a:t>criou</a:t>
            </a:r>
            <a:r>
              <a:rPr dirty="0"/>
              <a:t> </a:t>
            </a:r>
            <a:r>
              <a:rPr dirty="0" err="1"/>
              <a:t>seu</a:t>
            </a:r>
            <a:r>
              <a:rPr dirty="0"/>
              <a:t> </a:t>
            </a:r>
            <a:r>
              <a:rPr dirty="0" err="1"/>
              <a:t>próprio</a:t>
            </a:r>
            <a:r>
              <a:rPr dirty="0"/>
              <a:t> </a:t>
            </a:r>
            <a:r>
              <a:rPr lang="pt-BR" dirty="0"/>
              <a:t>planejamento antecipado</a:t>
            </a:r>
            <a:r>
              <a:rPr dirty="0"/>
              <a:t> e que, </a:t>
            </a:r>
            <a:r>
              <a:rPr dirty="0" err="1"/>
              <a:t>portanto</a:t>
            </a:r>
            <a:r>
              <a:rPr dirty="0"/>
              <a:t>, </a:t>
            </a:r>
            <a:r>
              <a:rPr dirty="0" err="1"/>
              <a:t>pode</a:t>
            </a:r>
            <a:r>
              <a:rPr dirty="0"/>
              <a:t> </a:t>
            </a:r>
            <a:r>
              <a:rPr dirty="0" err="1"/>
              <a:t>oferecer</a:t>
            </a:r>
            <a:r>
              <a:rPr dirty="0"/>
              <a:t> </a:t>
            </a:r>
            <a:r>
              <a:rPr dirty="0" err="1"/>
              <a:t>sugestões</a:t>
            </a:r>
            <a:r>
              <a:rPr dirty="0"/>
              <a:t> </a:t>
            </a:r>
            <a:r>
              <a:rPr dirty="0" err="1"/>
              <a:t>ou</a:t>
            </a:r>
            <a:r>
              <a:rPr dirty="0"/>
              <a:t> </a:t>
            </a:r>
            <a:r>
              <a:rPr dirty="0" err="1"/>
              <a:t>compartilhar</a:t>
            </a:r>
            <a:r>
              <a:rPr dirty="0"/>
              <a:t> </a:t>
            </a:r>
            <a:r>
              <a:rPr dirty="0" err="1"/>
              <a:t>como</a:t>
            </a:r>
            <a:r>
              <a:rPr dirty="0"/>
              <a:t> </a:t>
            </a:r>
            <a:r>
              <a:rPr dirty="0" err="1"/>
              <a:t>criou</a:t>
            </a:r>
            <a:r>
              <a:rPr dirty="0"/>
              <a:t> </a:t>
            </a:r>
            <a:r>
              <a:rPr dirty="0" err="1"/>
              <a:t>seu</a:t>
            </a:r>
            <a:r>
              <a:rPr dirty="0"/>
              <a:t> plano.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182</a:t>
            </a:fld>
            <a:endParaRPr lang="en-CH"/>
          </a:p>
        </p:txBody>
      </p:sp>
    </p:spTree>
    <p:extLst>
      <p:ext uri="{BB962C8B-B14F-4D97-AF65-F5344CB8AC3E}">
        <p14:creationId xmlns:p14="http://schemas.microsoft.com/office/powerpoint/2010/main" val="159713625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1513" y="1243013"/>
            <a:ext cx="2846387" cy="1601787"/>
          </a:xfrm>
        </p:spPr>
      </p:sp>
      <p:sp>
        <p:nvSpPr>
          <p:cNvPr id="3" name="Notes Placeholder 2"/>
          <p:cNvSpPr>
            <a:spLocks noGrp="1"/>
          </p:cNvSpPr>
          <p:nvPr>
            <p:ph type="body" idx="1"/>
          </p:nvPr>
        </p:nvSpPr>
        <p:spPr>
          <a:xfrm>
            <a:off x="680879" y="3069260"/>
            <a:ext cx="5447030" cy="5629049"/>
          </a:xfrm>
        </p:spPr>
        <p:txBody>
          <a:bodyPr/>
          <a:lstStyle/>
          <a:p>
            <a:pPr algn="just">
              <a:spcAft>
                <a:spcPts val="600"/>
              </a:spcAft>
              <a:defRPr b="1" i="1">
                <a:latin typeface="Calibri" panose="020F0502020204030204" pitchFamily="34" charset="0"/>
                <a:ea typeface="SimSun" panose="02010600030101010101" pitchFamily="2" charset="-122"/>
                <a:cs typeface="Calibri" panose="020F0502020204030204" pitchFamily="34" charset="0"/>
              </a:defRPr>
            </a:pPr>
            <a:r>
              <a:rPr dirty="0" err="1"/>
              <a:t>Exercício</a:t>
            </a:r>
            <a:r>
              <a:rPr dirty="0"/>
              <a:t> 7.2: </a:t>
            </a:r>
            <a:r>
              <a:rPr lang="pt-BR" dirty="0"/>
              <a:t>Discussão: Exemplos da vida real de declarações antecipadas </a:t>
            </a:r>
            <a:r>
              <a:rPr dirty="0"/>
              <a:t>(20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Neste </a:t>
            </a:r>
            <a:r>
              <a:rPr dirty="0" err="1"/>
              <a:t>exercício</a:t>
            </a:r>
            <a:r>
              <a:rPr dirty="0"/>
              <a:t>, </a:t>
            </a:r>
            <a:r>
              <a:rPr dirty="0" err="1"/>
              <a:t>deve</a:t>
            </a:r>
            <a:r>
              <a:rPr dirty="0"/>
              <a:t> </a:t>
            </a:r>
            <a:r>
              <a:rPr dirty="0" err="1"/>
              <a:t>ficar</a:t>
            </a:r>
            <a:r>
              <a:rPr dirty="0"/>
              <a:t> </a:t>
            </a:r>
            <a:r>
              <a:rPr dirty="0" err="1"/>
              <a:t>muito</a:t>
            </a:r>
            <a:r>
              <a:rPr dirty="0"/>
              <a:t> claro para </a:t>
            </a:r>
            <a:r>
              <a:rPr dirty="0" err="1"/>
              <a:t>os</a:t>
            </a:r>
            <a:r>
              <a:rPr dirty="0"/>
              <a:t> </a:t>
            </a:r>
            <a:r>
              <a:rPr dirty="0" err="1"/>
              <a:t>participantes</a:t>
            </a:r>
            <a:r>
              <a:rPr dirty="0"/>
              <a:t> que as </a:t>
            </a:r>
            <a:r>
              <a:rPr dirty="0" err="1"/>
              <a:t>pessoas</a:t>
            </a:r>
            <a:r>
              <a:rPr dirty="0"/>
              <a:t> </a:t>
            </a:r>
            <a:r>
              <a:rPr dirty="0" err="1"/>
              <a:t>são</a:t>
            </a:r>
            <a:r>
              <a:rPr dirty="0"/>
              <a:t> livres para </a:t>
            </a:r>
            <a:r>
              <a:rPr dirty="0" err="1"/>
              <a:t>incluir</a:t>
            </a:r>
            <a:r>
              <a:rPr dirty="0"/>
              <a:t> o que </a:t>
            </a:r>
            <a:r>
              <a:rPr dirty="0" err="1"/>
              <a:t>quiserem</a:t>
            </a:r>
            <a:r>
              <a:rPr dirty="0"/>
              <a:t> </a:t>
            </a:r>
            <a:r>
              <a:rPr dirty="0" err="1"/>
              <a:t>em</a:t>
            </a:r>
            <a:r>
              <a:rPr dirty="0"/>
              <a:t> </a:t>
            </a:r>
            <a:r>
              <a:rPr dirty="0" err="1"/>
              <a:t>seus</a:t>
            </a:r>
            <a:r>
              <a:rPr dirty="0"/>
              <a:t> </a:t>
            </a:r>
            <a:r>
              <a:rPr dirty="0" err="1"/>
              <a:t>documentos</a:t>
            </a:r>
            <a:r>
              <a:rPr dirty="0"/>
              <a:t> de </a:t>
            </a:r>
            <a:r>
              <a:rPr dirty="0" err="1"/>
              <a:t>planejamento</a:t>
            </a:r>
            <a:r>
              <a:rPr dirty="0"/>
              <a:t> </a:t>
            </a:r>
            <a:r>
              <a:rPr dirty="0" err="1"/>
              <a:t>antecipado</a:t>
            </a:r>
            <a:r>
              <a:rPr dirty="0"/>
              <a:t>. No </a:t>
            </a:r>
            <a:r>
              <a:rPr dirty="0" err="1"/>
              <a:t>entanto</a:t>
            </a:r>
            <a:r>
              <a:rPr dirty="0"/>
              <a:t>, </a:t>
            </a:r>
            <a:r>
              <a:rPr dirty="0" err="1"/>
              <a:t>uma</a:t>
            </a:r>
            <a:r>
              <a:rPr dirty="0"/>
              <a:t> </a:t>
            </a:r>
            <a:r>
              <a:rPr dirty="0" err="1"/>
              <a:t>preocupação</a:t>
            </a:r>
            <a:r>
              <a:rPr dirty="0"/>
              <a:t> </a:t>
            </a:r>
            <a:r>
              <a:rPr dirty="0" err="1"/>
              <a:t>expressa</a:t>
            </a:r>
            <a:r>
              <a:rPr dirty="0"/>
              <a:t> </a:t>
            </a:r>
            <a:r>
              <a:rPr dirty="0" err="1"/>
              <a:t>por</a:t>
            </a:r>
            <a:r>
              <a:rPr dirty="0"/>
              <a:t> </a:t>
            </a:r>
            <a:r>
              <a:rPr dirty="0" err="1"/>
              <a:t>alguns</a:t>
            </a:r>
            <a:r>
              <a:rPr dirty="0"/>
              <a:t> </a:t>
            </a:r>
            <a:r>
              <a:rPr dirty="0" err="1"/>
              <a:t>profissionais</a:t>
            </a:r>
            <a:r>
              <a:rPr dirty="0"/>
              <a:t> de </a:t>
            </a:r>
            <a:r>
              <a:rPr dirty="0" err="1"/>
              <a:t>saúde</a:t>
            </a:r>
            <a:r>
              <a:rPr dirty="0"/>
              <a:t> mental e outros </a:t>
            </a:r>
            <a:r>
              <a:rPr dirty="0" err="1"/>
              <a:t>é</a:t>
            </a:r>
            <a:r>
              <a:rPr dirty="0"/>
              <a:t> que as </a:t>
            </a:r>
            <a:r>
              <a:rPr dirty="0" err="1"/>
              <a:t>pessoas</a:t>
            </a:r>
            <a:r>
              <a:rPr dirty="0"/>
              <a:t> </a:t>
            </a:r>
            <a:r>
              <a:rPr dirty="0" err="1"/>
              <a:t>incluam</a:t>
            </a:r>
            <a:r>
              <a:rPr dirty="0"/>
              <a:t> </a:t>
            </a:r>
            <a:r>
              <a:rPr dirty="0" err="1"/>
              <a:t>pedidos</a:t>
            </a:r>
            <a:r>
              <a:rPr dirty="0"/>
              <a:t> </a:t>
            </a:r>
            <a:r>
              <a:rPr dirty="0" err="1"/>
              <a:t>irrealistas</a:t>
            </a:r>
            <a:r>
              <a:rPr dirty="0"/>
              <a:t> e </a:t>
            </a:r>
            <a:r>
              <a:rPr dirty="0" err="1"/>
              <a:t>irracionais</a:t>
            </a:r>
            <a:r>
              <a:rPr dirty="0"/>
              <a:t> </a:t>
            </a:r>
            <a:r>
              <a:rPr dirty="0" err="1"/>
              <a:t>ou</a:t>
            </a:r>
            <a:r>
              <a:rPr dirty="0"/>
              <a:t> </a:t>
            </a:r>
            <a:r>
              <a:rPr dirty="0" err="1"/>
              <a:t>recusem</a:t>
            </a:r>
            <a:r>
              <a:rPr dirty="0"/>
              <a:t> </a:t>
            </a:r>
            <a:r>
              <a:rPr dirty="0" err="1"/>
              <a:t>todo</a:t>
            </a:r>
            <a:r>
              <a:rPr dirty="0"/>
              <a:t> </a:t>
            </a:r>
            <a:r>
              <a:rPr dirty="0" err="1"/>
              <a:t>tipo</a:t>
            </a:r>
            <a:r>
              <a:rPr dirty="0"/>
              <a:t> de </a:t>
            </a:r>
            <a:r>
              <a:rPr dirty="0" err="1"/>
              <a:t>tratamento</a:t>
            </a:r>
            <a:r>
              <a:rPr dirty="0"/>
              <a:t> e </a:t>
            </a:r>
            <a:r>
              <a:rPr dirty="0" err="1"/>
              <a:t>apoio</a:t>
            </a:r>
            <a:r>
              <a:rPr dirty="0"/>
              <a:t>. Este </a:t>
            </a:r>
            <a:r>
              <a:rPr dirty="0" err="1"/>
              <a:t>exercício</a:t>
            </a:r>
            <a:r>
              <a:rPr dirty="0"/>
              <a:t> </a:t>
            </a:r>
            <a:r>
              <a:rPr dirty="0" err="1"/>
              <a:t>destina</a:t>
            </a:r>
            <a:r>
              <a:rPr dirty="0"/>
              <a:t>-se a </a:t>
            </a:r>
            <a:r>
              <a:rPr dirty="0" err="1"/>
              <a:t>superar</a:t>
            </a:r>
            <a:r>
              <a:rPr dirty="0"/>
              <a:t> </a:t>
            </a:r>
            <a:r>
              <a:rPr dirty="0" err="1"/>
              <a:t>essa</a:t>
            </a:r>
            <a:r>
              <a:rPr dirty="0"/>
              <a:t> </a:t>
            </a:r>
            <a:r>
              <a:rPr dirty="0" err="1"/>
              <a:t>preocupação</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Aqui </a:t>
            </a:r>
            <a:r>
              <a:rPr dirty="0" err="1"/>
              <a:t>está</a:t>
            </a:r>
            <a:r>
              <a:rPr dirty="0"/>
              <a:t> </a:t>
            </a:r>
            <a:r>
              <a:rPr dirty="0" err="1"/>
              <a:t>uma</a:t>
            </a:r>
            <a:r>
              <a:rPr dirty="0"/>
              <a:t> </a:t>
            </a:r>
            <a:r>
              <a:rPr dirty="0" err="1"/>
              <a:t>lista</a:t>
            </a:r>
            <a:r>
              <a:rPr dirty="0"/>
              <a:t> de </a:t>
            </a:r>
            <a:r>
              <a:rPr dirty="0" err="1"/>
              <a:t>declarações</a:t>
            </a:r>
            <a:r>
              <a:rPr dirty="0"/>
              <a:t> reais </a:t>
            </a:r>
            <a:r>
              <a:rPr i="1" dirty="0"/>
              <a:t>(</a:t>
            </a:r>
            <a:r>
              <a:rPr i="1" dirty="0">
                <a:hlinkClick r:id="rId3" action="ppaction://hlinkfile" tooltip="Farrelly, 2014 #143">
                  <a:extLst>
                    <a:ext uri="{A12FA001-AC4F-418D-AE19-62706E023703}">
                      <ahyp:hlinkClr xmlns:ahyp="http://schemas.microsoft.com/office/drawing/2018/hyperlinkcolor" val="tx"/>
                    </a:ext>
                  </a:extLst>
                </a:hlinkClick>
              </a:rPr>
              <a:t>27</a:t>
            </a:r>
            <a:r>
              <a:rPr i="1" dirty="0"/>
              <a:t>),(</a:t>
            </a:r>
            <a:r>
              <a:rPr i="1" dirty="0">
                <a:hlinkClick r:id="rId4" action="ppaction://hlinkfile" tooltip="Pathare, 2014 #144">
                  <a:extLst>
                    <a:ext uri="{A12FA001-AC4F-418D-AE19-62706E023703}">
                      <ahyp:hlinkClr xmlns:ahyp="http://schemas.microsoft.com/office/drawing/2018/hyperlinkcolor" val="tx"/>
                    </a:ext>
                  </a:extLst>
                </a:hlinkClick>
              </a:rPr>
              <a:t>28</a:t>
            </a:r>
            <a:r>
              <a:rPr i="1" dirty="0"/>
              <a:t>)</a:t>
            </a:r>
            <a:r>
              <a:rPr dirty="0"/>
              <a:t> </a:t>
            </a:r>
            <a:r>
              <a:rPr dirty="0" err="1"/>
              <a:t>expressas</a:t>
            </a:r>
            <a:r>
              <a:rPr dirty="0"/>
              <a:t> </a:t>
            </a:r>
            <a:r>
              <a:rPr dirty="0" err="1"/>
              <a:t>em</a:t>
            </a:r>
            <a:r>
              <a:rPr dirty="0"/>
              <a:t> </a:t>
            </a:r>
            <a:r>
              <a:rPr dirty="0" err="1"/>
              <a:t>documentos</a:t>
            </a:r>
            <a:r>
              <a:rPr dirty="0"/>
              <a:t> de </a:t>
            </a:r>
            <a:r>
              <a:rPr dirty="0" err="1"/>
              <a:t>planejamento</a:t>
            </a:r>
            <a:r>
              <a:rPr dirty="0"/>
              <a:t> </a:t>
            </a:r>
            <a:r>
              <a:rPr dirty="0" err="1"/>
              <a:t>antecipado</a:t>
            </a:r>
            <a:r>
              <a:rPr dirty="0"/>
              <a:t> </a:t>
            </a:r>
            <a:r>
              <a:rPr dirty="0" err="1"/>
              <a:t>na</a:t>
            </a:r>
            <a:r>
              <a:rPr dirty="0"/>
              <a:t> </a:t>
            </a:r>
            <a:r>
              <a:rPr dirty="0" err="1"/>
              <a:t>Índia</a:t>
            </a:r>
            <a:r>
              <a:rPr dirty="0"/>
              <a:t> e no Reino </a:t>
            </a:r>
            <a:r>
              <a:rPr dirty="0" err="1"/>
              <a:t>Unido</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Forneça</a:t>
            </a:r>
            <a:r>
              <a:rPr dirty="0"/>
              <a:t> </a:t>
            </a:r>
            <a:r>
              <a:rPr dirty="0" err="1"/>
              <a:t>aos</a:t>
            </a:r>
            <a:r>
              <a:rPr dirty="0"/>
              <a:t> </a:t>
            </a:r>
            <a:r>
              <a:rPr dirty="0" err="1"/>
              <a:t>participantes</a:t>
            </a:r>
            <a:r>
              <a:rPr dirty="0"/>
              <a:t> o Anexo 9 e </a:t>
            </a:r>
            <a:r>
              <a:rPr dirty="0" err="1"/>
              <a:t>dê-lhes</a:t>
            </a:r>
            <a:r>
              <a:rPr dirty="0"/>
              <a:t> tempo para </a:t>
            </a:r>
            <a:r>
              <a:rPr dirty="0" err="1"/>
              <a:t>ler</a:t>
            </a:r>
            <a:r>
              <a:rPr dirty="0"/>
              <a:t> as </a:t>
            </a:r>
            <a:r>
              <a:rPr dirty="0" err="1"/>
              <a:t>declarações</a:t>
            </a:r>
            <a:r>
              <a:rPr dirty="0"/>
              <a:t>. </a:t>
            </a:r>
            <a:r>
              <a:rPr dirty="0" err="1"/>
              <a:t>Enfatize</a:t>
            </a:r>
            <a:r>
              <a:rPr dirty="0"/>
              <a:t> que </a:t>
            </a:r>
            <a:r>
              <a:rPr dirty="0" err="1"/>
              <a:t>eles</a:t>
            </a:r>
            <a:r>
              <a:rPr dirty="0"/>
              <a:t> </a:t>
            </a:r>
            <a:r>
              <a:rPr dirty="0" err="1"/>
              <a:t>são</a:t>
            </a:r>
            <a:r>
              <a:rPr dirty="0"/>
              <a:t> </a:t>
            </a:r>
            <a:r>
              <a:rPr dirty="0" err="1"/>
              <a:t>exemplos</a:t>
            </a:r>
            <a:r>
              <a:rPr dirty="0"/>
              <a:t> da </a:t>
            </a:r>
            <a:r>
              <a:rPr dirty="0" err="1"/>
              <a:t>vida</a:t>
            </a:r>
            <a:r>
              <a:rPr dirty="0"/>
              <a:t> real.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"Gostaria que as pessoas me falassem ou me dessem uma opinião sobre os sintomas que observam e me dissessem o que há de errado.”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“Eu não quero ameaças de injeção; gostaria que as pessoas falassem comigo e explicassem a necessidade de tomar remédios.”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“Se eu ficar no hospital por um longo período, gostaria que as enfermeiras providenciassem para que eu cortasse o cabelo.”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“Já entrei e saí do hospital porque a avaliação foi feita por pessoas que não me conhecem e não perceberam que eu estava passando mal, então continuaram me dando alta. Gostaria que a ala de triagem não me desse alta antes de falar com meu médico responsável”. </a:t>
            </a:r>
          </a:p>
          <a:p>
            <a:pPr algn="just">
              <a:spcAft>
                <a:spcPts val="600"/>
              </a:spcAft>
            </a:pP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183</a:t>
            </a:fld>
            <a:endParaRPr lang="en-CH"/>
          </a:p>
        </p:txBody>
      </p:sp>
    </p:spTree>
    <p:extLst>
      <p:ext uri="{BB962C8B-B14F-4D97-AF65-F5344CB8AC3E}">
        <p14:creationId xmlns:p14="http://schemas.microsoft.com/office/powerpoint/2010/main" val="167665028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1513" y="1243013"/>
            <a:ext cx="2846387" cy="1601787"/>
          </a:xfrm>
        </p:spPr>
      </p:sp>
      <p:sp>
        <p:nvSpPr>
          <p:cNvPr id="3" name="Notes Placeholder 2"/>
          <p:cNvSpPr>
            <a:spLocks noGrp="1"/>
          </p:cNvSpPr>
          <p:nvPr>
            <p:ph type="body" idx="1"/>
          </p:nvPr>
        </p:nvSpPr>
        <p:spPr>
          <a:xfrm>
            <a:off x="680879" y="3069260"/>
            <a:ext cx="5447030" cy="5629049"/>
          </a:xfrm>
        </p:spPr>
        <p:txBody>
          <a:bodyPr/>
          <a:lstStyle/>
          <a:p>
            <a:pPr algn="just">
              <a:spcAft>
                <a:spcPts val="600"/>
              </a:spcAft>
              <a:defRPr b="1" i="1">
                <a:latin typeface="Calibri" panose="020F0502020204030204" pitchFamily="34" charset="0"/>
                <a:ea typeface="SimSun" panose="02010600030101010101" pitchFamily="2" charset="-122"/>
                <a:cs typeface="Calibri" panose="020F0502020204030204" pitchFamily="34" charset="0"/>
              </a:defRPr>
            </a:pPr>
            <a:r>
              <a:rPr dirty="0" err="1"/>
              <a:t>Exercício</a:t>
            </a:r>
            <a:r>
              <a:rPr dirty="0"/>
              <a:t> 7.2: </a:t>
            </a:r>
            <a:r>
              <a:rPr lang="pt-BR" dirty="0"/>
              <a:t>Discussão: Exemplos da vida real de declarações antecipadas </a:t>
            </a:r>
            <a:r>
              <a:rPr dirty="0"/>
              <a:t>(20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“[Gostaria] de clareza na minha medicação – um plano adequado de quem está me dando a minha medicação e quando.”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“Eu preferiria estar no hospital informalmente para poder estar envolvido na tomada de decisão sobre meus cuidados.”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“Medicação A não quero; me faz ter pesadelos. </a:t>
            </a:r>
            <a:r>
              <a:rPr lang="pt-BR" sz="1200" kern="1200" dirty="0" err="1">
                <a:solidFill>
                  <a:schemeClr val="tx1"/>
                </a:solidFill>
                <a:effectLst/>
                <a:latin typeface="+mn-lt"/>
                <a:ea typeface="+mn-ea"/>
                <a:cs typeface="+mn-cs"/>
              </a:rPr>
              <a:t>B</a:t>
            </a:r>
            <a:r>
              <a:rPr lang="pt-BR" sz="1200" kern="1200" dirty="0">
                <a:solidFill>
                  <a:schemeClr val="tx1"/>
                </a:solidFill>
                <a:effectLst/>
                <a:latin typeface="+mn-lt"/>
                <a:ea typeface="+mn-ea"/>
                <a:cs typeface="+mn-cs"/>
              </a:rPr>
              <a:t> me faz sentir pior e eu preferiria o medicamento C ao medicamento D.”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“Também é muito importante para mim cuidar da minha aparência, isso me faz sentir melhor.”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“Prefiro não falar com alguém que leve as coisas para o lado pessoal (por exemplo, a família)”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“Prefiro ser atendida em casa, porque quando estou no hospital me preocupo com meus filhos.”65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“[Durante uma crise] a equipe de Tratamento Domiciliar pode me dar uma ajuda extra. Se a casa de repouso estiver disponível, eu poderia ficar lá. Se [meu marido] estiver com dificuldades, eu poderia ser internada no hospital de forma voluntária.”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“Não gosto de remédios que me dão muito sono.”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“[Por favor, não prescreva] medicamentos que causam sonolência.” </a:t>
            </a:r>
          </a:p>
          <a:p>
            <a:pPr marL="171450" indent="-171450" algn="just">
              <a:buFont typeface="Arial" panose="020B0604020202020204" pitchFamily="34" charset="0"/>
              <a:buChar char="•"/>
            </a:pPr>
            <a:endParaRPr lang="en-CH"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184</a:t>
            </a:fld>
            <a:endParaRPr lang="en-CH"/>
          </a:p>
        </p:txBody>
      </p:sp>
    </p:spTree>
    <p:extLst>
      <p:ext uri="{BB962C8B-B14F-4D97-AF65-F5344CB8AC3E}">
        <p14:creationId xmlns:p14="http://schemas.microsoft.com/office/powerpoint/2010/main" val="332702029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Incentive o grupo a expressar suas opiniões sobre essas declarações. Você pode fazer as seguintes perguntas: </a:t>
            </a:r>
          </a:p>
          <a:p>
            <a:pPr marL="171450" indent="-171450" algn="jus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Você acha que essas afirmações fazem sentido? </a:t>
            </a:r>
          </a:p>
          <a:p>
            <a:pPr marL="171450" indent="-171450" algn="jus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Você consegue entender por que as pessoas incluíram essas declarações em seus documentos de planejamento antecipado?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185</a:t>
            </a:fld>
            <a:endParaRPr lang="en-CH"/>
          </a:p>
        </p:txBody>
      </p:sp>
    </p:spTree>
    <p:extLst>
      <p:ext uri="{BB962C8B-B14F-4D97-AF65-F5344CB8AC3E}">
        <p14:creationId xmlns:p14="http://schemas.microsoft.com/office/powerpoint/2010/main" val="202453106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75" y="109538"/>
            <a:ext cx="3236913" cy="1820862"/>
          </a:xfrm>
        </p:spPr>
      </p:sp>
      <p:sp>
        <p:nvSpPr>
          <p:cNvPr id="3" name="Notes Placeholder 2"/>
          <p:cNvSpPr>
            <a:spLocks noGrp="1"/>
          </p:cNvSpPr>
          <p:nvPr>
            <p:ph type="body" idx="1"/>
          </p:nvPr>
        </p:nvSpPr>
        <p:spPr>
          <a:xfrm>
            <a:off x="130628" y="2046513"/>
            <a:ext cx="6676583" cy="7894412"/>
          </a:xfrm>
        </p:spPr>
        <p:txBody>
          <a:bodyPr/>
          <a:lstStyle/>
          <a:p>
            <a:pPr algn="just">
              <a:spcAft>
                <a:spcPts val="600"/>
              </a:spcAft>
              <a:defRPr sz="1400" b="1" i="1">
                <a:latin typeface="Calibri" panose="020F0502020204030204" pitchFamily="34" charset="0"/>
                <a:ea typeface="SimSun" panose="02010600030101010101" pitchFamily="2" charset="-122"/>
                <a:cs typeface="Calibri" panose="020F0502020204030204" pitchFamily="34" charset="0"/>
              </a:defRPr>
            </a:pPr>
            <a:r>
              <a:rPr dirty="0" err="1"/>
              <a:t>Exercício</a:t>
            </a:r>
            <a:r>
              <a:rPr dirty="0"/>
              <a:t> 7.3: </a:t>
            </a:r>
            <a:r>
              <a:rPr dirty="0" err="1"/>
              <a:t>Apoiar</a:t>
            </a:r>
            <a:r>
              <a:rPr dirty="0"/>
              <a:t> as </a:t>
            </a:r>
            <a:r>
              <a:rPr dirty="0" err="1"/>
              <a:t>pessoas</a:t>
            </a:r>
            <a:r>
              <a:rPr dirty="0"/>
              <a:t> </a:t>
            </a:r>
            <a:r>
              <a:rPr dirty="0" err="1"/>
              <a:t>na</a:t>
            </a:r>
            <a:r>
              <a:rPr dirty="0"/>
              <a:t> </a:t>
            </a:r>
            <a:r>
              <a:rPr dirty="0" err="1"/>
              <a:t>elaboração</a:t>
            </a:r>
            <a:r>
              <a:rPr dirty="0"/>
              <a:t> de </a:t>
            </a:r>
            <a:r>
              <a:rPr dirty="0" err="1"/>
              <a:t>documentos</a:t>
            </a:r>
            <a:r>
              <a:rPr dirty="0"/>
              <a:t> </a:t>
            </a:r>
            <a:r>
              <a:rPr dirty="0" err="1"/>
              <a:t>antecipados</a:t>
            </a:r>
            <a:r>
              <a:rPr dirty="0"/>
              <a:t> de </a:t>
            </a:r>
            <a:r>
              <a:rPr dirty="0" err="1"/>
              <a:t>planejamento</a:t>
            </a:r>
            <a:r>
              <a:rPr dirty="0"/>
              <a:t> (30 min.)</a:t>
            </a:r>
            <a:endParaRPr lang="en-CH" sz="14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r>
              <a:rPr lang="pt-BR" sz="1200" kern="1200" dirty="0">
                <a:solidFill>
                  <a:schemeClr val="tx1"/>
                </a:solidFill>
                <a:effectLst/>
                <a:latin typeface="+mn-lt"/>
                <a:ea typeface="+mn-ea"/>
                <a:cs typeface="+mn-cs"/>
              </a:rPr>
              <a:t>Este exercício visa encorajar os participantes a pensar em diferentes maneiras de permitir que as pessoas façam documentos de planejamento antecipado. Faça a seguinte pergunta aos participantes: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que poderia ser feito nos serviços de saúde mental e serviços sociais para facilitar a elaboração de documentos de planejamento antecipado? </a:t>
            </a:r>
          </a:p>
          <a:p>
            <a:pPr algn="just">
              <a:spcAft>
                <a:spcPts val="600"/>
              </a:spcAft>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Respostas possíveis: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Fornecer informações e treinamento à equipe sobre o planejamento antecipado.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Incentivar a equipe a concluir seu próprio planejamento antecipado para entender melhor o processo.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Fornecer informações às pessoas sobre o planejamento antecipado.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Verificar regularmente com a pessoa que fez um planejamento antecipado para ver se ela precisa modificá-lo.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Verificar com as pessoas que não fizeram um planejamento antecipado formal para ver se desejam fazê-lo. Em caso afirmativo, encaminhe-as a um defensor independente para auxiliar no desenvolvimento do planejamento antecipado.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Não pressionar as pessoas para preencherem seus planejamentos. Permitir que elas tenham tempo e espaço para pensar em seu planejamento, consultar outras pessoas e escrever seu planejamento antecipado em seu próprio ritmo.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Conectar as pessoas que utilizam o serviço com pessoas treinadas que podem facilitar o desenvolvimento de documentos de planejamento antecipado.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Organize uma oficina para permitir que as pessoas aprendam sobre o processo e comecem a esboçar seus planejamentos antecipados.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Fornecer adaptações para aqueles que precisarão de assistência na elaboração de documentos de planejamento antecipado – por exemplo, permitindo que as pessoas que não sabem escrever tenham seus desejos e preferências registrados.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Certificar-se de que os documentos de planejamento antecipado não sejam perdidos ou esquecidos. Por exemplo, mencionar claramente a existência de um planejamento antecipado no prontuário médico da pessoa, fazer com que os planejamentos antecipados sejam escritos ou impressos em cores vivas e manter o planejamento em um local on-line acessível a apoiadores e prestadores de serviços.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Planejar reuniões regulares para discutir com a equipe a existência de documentos de planejamento antecipado e opções de tratamento e cuidados escolhidas pelas pessoas que utilizam o serviço. </a:t>
            </a:r>
          </a:p>
          <a:p>
            <a:pPr marL="285750" indent="-285750" algn="just">
              <a:spcAft>
                <a:spcPts val="600"/>
              </a:spcAft>
              <a:buFont typeface="Arial" panose="020B0604020202020204" pitchFamily="34" charset="0"/>
              <a:buChar char="•"/>
              <a:defRPr sz="1400">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Desenvolver uma política de serviço que destaque a exigência da equipe de respeitar a vontade e as preferências das pessoas em todos os momentos e institua o uso voluntário de planejamentos antecipados.</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186</a:t>
            </a:fld>
            <a:endParaRPr lang="en-CH"/>
          </a:p>
        </p:txBody>
      </p:sp>
    </p:spTree>
    <p:extLst>
      <p:ext uri="{BB962C8B-B14F-4D97-AF65-F5344CB8AC3E}">
        <p14:creationId xmlns:p14="http://schemas.microsoft.com/office/powerpoint/2010/main" val="181041773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44500"/>
            <a:ext cx="5961062" cy="3354388"/>
          </a:xfrm>
        </p:spPr>
      </p:sp>
      <p:sp>
        <p:nvSpPr>
          <p:cNvPr id="3" name="Notes Placeholder 2"/>
          <p:cNvSpPr>
            <a:spLocks noGrp="1"/>
          </p:cNvSpPr>
          <p:nvPr>
            <p:ph type="body" idx="1"/>
          </p:nvPr>
        </p:nvSpPr>
        <p:spPr>
          <a:xfrm>
            <a:off x="423863" y="4093030"/>
            <a:ext cx="5704046" cy="4605280"/>
          </a:xfrm>
        </p:spPr>
        <p:txBody>
          <a:bodyPr/>
          <a:lstStyle/>
          <a:p>
            <a:pPr algn="just">
              <a:spcAft>
                <a:spcPts val="1000"/>
              </a:spcAft>
              <a:defRPr sz="1400" b="1" i="1">
                <a:latin typeface="Calibri" panose="020F0502020204030204" pitchFamily="34" charset="0"/>
                <a:ea typeface="SimSun" panose="02010600030101010101" pitchFamily="2" charset="-122"/>
                <a:cs typeface="Calibri" panose="020F0502020204030204" pitchFamily="34" charset="0"/>
              </a:defRPr>
            </a:pPr>
            <a:r>
              <a:rPr dirty="0" err="1"/>
              <a:t>Exercício</a:t>
            </a:r>
            <a:r>
              <a:rPr dirty="0"/>
              <a:t> </a:t>
            </a:r>
            <a:r>
              <a:rPr dirty="0" err="1"/>
              <a:t>reflexivo</a:t>
            </a:r>
            <a:r>
              <a:rPr dirty="0"/>
              <a:t>: </a:t>
            </a:r>
            <a:r>
              <a:rPr dirty="0" err="1"/>
              <a:t>Conclusão</a:t>
            </a:r>
            <a:r>
              <a:rPr dirty="0"/>
              <a:t> do </a:t>
            </a:r>
            <a:r>
              <a:rPr dirty="0" err="1"/>
              <a:t>treinamento</a:t>
            </a:r>
            <a:r>
              <a:rPr dirty="0"/>
              <a:t> (5 min.)</a:t>
            </a:r>
            <a:endParaRPr lang="en-CH" sz="14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r>
              <a:rPr lang="pt-BR" sz="1200" kern="1200" dirty="0">
                <a:solidFill>
                  <a:schemeClr val="tx1"/>
                </a:solidFill>
                <a:effectLst/>
                <a:latin typeface="+mn-lt"/>
                <a:ea typeface="+mn-ea"/>
                <a:cs typeface="+mn-cs"/>
              </a:rPr>
              <a:t>Nota do facilitador: para concluir este módulo, faça as seguintes perguntas aos participantes: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Quais são os pontos fundamentais que você reterá deste módulo?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maneira como você pensa sobre a capacidade das pessoas de tomar decisões mudou?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Sua compreensão de como as pessoas podem ser apoiadas na tomada de decisão mudou?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Se sim, como mudou? Se não, por que você acha que não mudou?</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187</a:t>
            </a:fld>
            <a:endParaRPr lang="en-CH"/>
          </a:p>
        </p:txBody>
      </p:sp>
    </p:spTree>
    <p:extLst>
      <p:ext uri="{BB962C8B-B14F-4D97-AF65-F5344CB8AC3E}">
        <p14:creationId xmlns:p14="http://schemas.microsoft.com/office/powerpoint/2010/main" val="322719913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0822" y="374073"/>
            <a:ext cx="5862577" cy="9428585"/>
          </a:xfrm>
        </p:spPr>
        <p:txBody>
          <a:bodyPr/>
          <a:lstStyle/>
          <a:p>
            <a:pPr marL="0" indent="0">
              <a:buNone/>
              <a:defRPr sz="1100" b="1"/>
            </a:pPr>
            <a:r>
              <a:rPr dirty="0" err="1"/>
              <a:t>Conceituação</a:t>
            </a:r>
            <a:r>
              <a:rPr dirty="0"/>
              <a:t> </a:t>
            </a:r>
          </a:p>
          <a:p>
            <a:pPr marL="0" indent="0">
              <a:buNone/>
              <a:defRPr sz="1100"/>
            </a:pPr>
            <a:r>
              <a:rPr dirty="0"/>
              <a:t>Michelle Funk (</a:t>
            </a:r>
            <a:r>
              <a:rPr dirty="0" err="1"/>
              <a:t>Coordenadora</a:t>
            </a:r>
            <a:r>
              <a:rPr dirty="0"/>
              <a:t>) e Natalie Drew Bold (</a:t>
            </a:r>
            <a:r>
              <a:rPr dirty="0" err="1"/>
              <a:t>Diretora</a:t>
            </a:r>
            <a:r>
              <a:rPr dirty="0"/>
              <a:t> Técnica) Política de </a:t>
            </a:r>
            <a:r>
              <a:rPr dirty="0" err="1"/>
              <a:t>Saúde</a:t>
            </a:r>
            <a:r>
              <a:rPr dirty="0"/>
              <a:t> Mental e </a:t>
            </a:r>
            <a:r>
              <a:rPr dirty="0" err="1"/>
              <a:t>Desenvolvimento</a:t>
            </a:r>
            <a:r>
              <a:rPr dirty="0"/>
              <a:t> de Serviços, Departamento de </a:t>
            </a:r>
            <a:r>
              <a:rPr dirty="0" err="1"/>
              <a:t>Saúde</a:t>
            </a:r>
            <a:r>
              <a:rPr dirty="0"/>
              <a:t> Mental e Abuso de </a:t>
            </a:r>
            <a:r>
              <a:rPr dirty="0" err="1"/>
              <a:t>Substâncias</a:t>
            </a:r>
            <a:r>
              <a:rPr dirty="0"/>
              <a:t> (OMS, </a:t>
            </a:r>
            <a:r>
              <a:rPr dirty="0" err="1"/>
              <a:t>Genebra</a:t>
            </a:r>
            <a:r>
              <a:rPr dirty="0"/>
              <a:t>)</a:t>
            </a:r>
          </a:p>
          <a:p>
            <a:pPr marL="0" indent="0">
              <a:buNone/>
            </a:pPr>
            <a:endParaRPr lang="en-US" sz="1100" dirty="0"/>
          </a:p>
          <a:p>
            <a:pPr marL="0" indent="0">
              <a:buNone/>
              <a:defRPr sz="1100" b="1"/>
            </a:pPr>
            <a:r>
              <a:rPr dirty="0"/>
              <a:t>Equipe de </a:t>
            </a:r>
            <a:r>
              <a:rPr dirty="0" err="1"/>
              <a:t>redação</a:t>
            </a:r>
            <a:r>
              <a:rPr dirty="0"/>
              <a:t> e </a:t>
            </a:r>
            <a:r>
              <a:rPr dirty="0" err="1"/>
              <a:t>redação</a:t>
            </a:r>
            <a:endParaRPr dirty="0"/>
          </a:p>
          <a:p>
            <a:pPr marL="0" indent="0">
              <a:buNone/>
              <a:defRPr sz="1100"/>
            </a:pPr>
            <a:r>
              <a:rPr dirty="0"/>
              <a:t>Dra. Michelle Funk, (OMS, </a:t>
            </a:r>
            <a:r>
              <a:rPr dirty="0" err="1"/>
              <a:t>Genebra</a:t>
            </a:r>
            <a:r>
              <a:rPr dirty="0"/>
              <a:t>), Natalie Drew Bold (OMS, </a:t>
            </a:r>
            <a:r>
              <a:rPr dirty="0" err="1"/>
              <a:t>Genebra</a:t>
            </a:r>
            <a:r>
              <a:rPr dirty="0"/>
              <a:t>); Marie Baudel, Université de Nantes, França</a:t>
            </a:r>
          </a:p>
          <a:p>
            <a:pPr marL="0" indent="0">
              <a:buNone/>
            </a:pPr>
            <a:endParaRPr lang="en-US" sz="1100" dirty="0"/>
          </a:p>
          <a:p>
            <a:pPr marL="0" indent="0">
              <a:buNone/>
              <a:defRPr sz="1100" b="1"/>
            </a:pPr>
            <a:r>
              <a:rPr dirty="0" err="1"/>
              <a:t>Principais</a:t>
            </a:r>
            <a:r>
              <a:rPr dirty="0"/>
              <a:t> </a:t>
            </a:r>
            <a:r>
              <a:rPr dirty="0" err="1"/>
              <a:t>especialistas</a:t>
            </a:r>
            <a:r>
              <a:rPr dirty="0"/>
              <a:t> </a:t>
            </a:r>
            <a:r>
              <a:rPr dirty="0" err="1"/>
              <a:t>internacionais</a:t>
            </a:r>
            <a:endParaRPr dirty="0"/>
          </a:p>
          <a:p>
            <a:pPr marL="0" indent="0">
              <a:buNone/>
              <a:defRPr sz="1100"/>
            </a:pPr>
            <a:r>
              <a:rPr dirty="0"/>
              <a:t>Celia Brown, </a:t>
            </a:r>
            <a:r>
              <a:rPr dirty="0" err="1"/>
              <a:t>MindFreedom</a:t>
            </a:r>
            <a:r>
              <a:rPr dirty="0"/>
              <a:t> International, (</a:t>
            </a:r>
            <a:r>
              <a:rPr dirty="0" err="1"/>
              <a:t>Estados</a:t>
            </a:r>
            <a:r>
              <a:rPr dirty="0"/>
              <a:t> Unidos da América); Mauro Giovanni Carta, Università </a:t>
            </a:r>
            <a:r>
              <a:rPr dirty="0" err="1"/>
              <a:t>degli</a:t>
            </a:r>
            <a:r>
              <a:rPr dirty="0"/>
              <a:t> </a:t>
            </a:r>
            <a:r>
              <a:rPr dirty="0" err="1"/>
              <a:t>studi</a:t>
            </a:r>
            <a:r>
              <a:rPr dirty="0"/>
              <a:t> di Cagliari (</a:t>
            </a:r>
            <a:r>
              <a:rPr dirty="0" err="1"/>
              <a:t>Itália</a:t>
            </a:r>
            <a:r>
              <a:rPr dirty="0"/>
              <a:t>); Yeni Rosa Damayanti, </a:t>
            </a:r>
            <a:r>
              <a:rPr dirty="0" err="1"/>
              <a:t>Indonésia</a:t>
            </a:r>
            <a:r>
              <a:rPr dirty="0"/>
              <a:t> Mental Health Association (</a:t>
            </a:r>
            <a:r>
              <a:rPr dirty="0" err="1"/>
              <a:t>Indonésia</a:t>
            </a:r>
            <a:r>
              <a:rPr dirty="0"/>
              <a:t>); Sera Davidow, Western Mass Recovery Learning Community (</a:t>
            </a:r>
            <a:r>
              <a:rPr dirty="0" err="1"/>
              <a:t>Estados</a:t>
            </a:r>
            <a:r>
              <a:rPr dirty="0"/>
              <a:t> Unidos da América); Catalina </a:t>
            </a:r>
            <a:r>
              <a:rPr dirty="0" err="1"/>
              <a:t>Devandas</a:t>
            </a:r>
            <a:r>
              <a:rPr dirty="0"/>
              <a:t> Aguilar, </a:t>
            </a:r>
            <a:r>
              <a:rPr dirty="0" err="1"/>
              <a:t>Relatora</a:t>
            </a:r>
            <a:r>
              <a:rPr dirty="0"/>
              <a:t> Especial da ONU </a:t>
            </a:r>
            <a:r>
              <a:rPr dirty="0" err="1"/>
              <a:t>sobre</a:t>
            </a:r>
            <a:r>
              <a:rPr dirty="0"/>
              <a:t> </a:t>
            </a:r>
            <a:r>
              <a:rPr dirty="0" err="1"/>
              <a:t>os</a:t>
            </a:r>
            <a:r>
              <a:rPr dirty="0"/>
              <a:t> </a:t>
            </a:r>
            <a:r>
              <a:rPr dirty="0" err="1"/>
              <a:t>direitos</a:t>
            </a:r>
            <a:r>
              <a:rPr dirty="0"/>
              <a:t> das </a:t>
            </a:r>
            <a:r>
              <a:rPr dirty="0" err="1"/>
              <a:t>pessoas</a:t>
            </a:r>
            <a:r>
              <a:rPr dirty="0"/>
              <a:t> com </a:t>
            </a:r>
            <a:r>
              <a:rPr dirty="0" err="1"/>
              <a:t>deficiência</a:t>
            </a:r>
            <a:r>
              <a:rPr dirty="0"/>
              <a:t> (</a:t>
            </a:r>
            <a:r>
              <a:rPr dirty="0" err="1"/>
              <a:t>Suíça</a:t>
            </a:r>
            <a:r>
              <a:rPr dirty="0"/>
              <a:t>); Julian Eaton, CBM International e London School of Hygiene and Tropical Medicine (Reino </a:t>
            </a:r>
            <a:r>
              <a:rPr dirty="0" err="1"/>
              <a:t>Unido</a:t>
            </a:r>
            <a:r>
              <a:rPr dirty="0"/>
              <a:t>); Salam Gómez, World Network of Users and Survivors of Psychiatry (</a:t>
            </a:r>
            <a:r>
              <a:rPr dirty="0" err="1"/>
              <a:t>Colômbia</a:t>
            </a:r>
            <a:r>
              <a:rPr dirty="0"/>
              <a:t>); Gemma Hunting, International Consultant (</a:t>
            </a:r>
            <a:r>
              <a:rPr dirty="0" err="1"/>
              <a:t>Alemanha</a:t>
            </a:r>
            <a:r>
              <a:rPr dirty="0"/>
              <a:t>); Diane Kingston, International HIV/AIDS Alliance (Reino </a:t>
            </a:r>
            <a:r>
              <a:rPr dirty="0" err="1"/>
              <a:t>Unido</a:t>
            </a:r>
            <a:r>
              <a:rPr dirty="0"/>
              <a:t>); Itzhak </a:t>
            </a:r>
            <a:r>
              <a:rPr dirty="0" err="1"/>
              <a:t>Levav</a:t>
            </a:r>
            <a:r>
              <a:rPr dirty="0"/>
              <a:t>, Department of Community Mental Health, University of Haifa (Israel); Peter McGovern, Modum Bad (</a:t>
            </a:r>
            <a:r>
              <a:rPr dirty="0" err="1"/>
              <a:t>Noruega</a:t>
            </a:r>
            <a:r>
              <a:rPr dirty="0"/>
              <a:t>); David McGrath, International consultant (</a:t>
            </a:r>
            <a:r>
              <a:rPr dirty="0" err="1"/>
              <a:t>Austrália</a:t>
            </a:r>
            <a:r>
              <a:rPr dirty="0"/>
              <a:t>); Tina Minkowitz, Center for the Human Rights of Users and Survivors of Psychiatry (</a:t>
            </a:r>
            <a:r>
              <a:rPr dirty="0" err="1"/>
              <a:t>Estados</a:t>
            </a:r>
            <a:r>
              <a:rPr dirty="0"/>
              <a:t> Unidos da América); Peter Mittler, Dementia Alliance International (Reino </a:t>
            </a:r>
            <a:r>
              <a:rPr dirty="0" err="1"/>
              <a:t>Unido</a:t>
            </a:r>
            <a:r>
              <a:rPr dirty="0"/>
              <a:t>); Maria </a:t>
            </a:r>
            <a:r>
              <a:rPr dirty="0" err="1"/>
              <a:t>Francescao</a:t>
            </a:r>
            <a:r>
              <a:rPr dirty="0"/>
              <a:t>, Columbia University (</a:t>
            </a:r>
            <a:r>
              <a:rPr dirty="0" err="1"/>
              <a:t>Estados</a:t>
            </a:r>
            <a:r>
              <a:rPr dirty="0"/>
              <a:t> Unidos da América); Fiona Morrissey, Disability Law Research Consultant (Irlanda); Michael </a:t>
            </a:r>
            <a:r>
              <a:rPr dirty="0" err="1"/>
              <a:t>Nenjga</a:t>
            </a:r>
            <a:r>
              <a:rPr dirty="0"/>
              <a:t>, and Survivors of Psychiatry in Kenya (Kenya); David W. Kenya; Oaks, </a:t>
            </a:r>
            <a:r>
              <a:rPr dirty="0" err="1"/>
              <a:t>Aciu</a:t>
            </a:r>
            <a:r>
              <a:rPr dirty="0"/>
              <a:t> </a:t>
            </a:r>
            <a:r>
              <a:rPr dirty="0" err="1"/>
              <a:t>Insitute</a:t>
            </a:r>
            <a:r>
              <a:rPr dirty="0"/>
              <a:t>, LLC (</a:t>
            </a:r>
            <a:r>
              <a:rPr dirty="0" err="1"/>
              <a:t>Estados</a:t>
            </a:r>
            <a:r>
              <a:rPr dirty="0"/>
              <a:t> Unidos da América); Soumitra </a:t>
            </a:r>
            <a:r>
              <a:rPr dirty="0" err="1"/>
              <a:t>Pathare</a:t>
            </a:r>
            <a:r>
              <a:rPr dirty="0"/>
              <a:t>, Centre for Mental Health Law and Policy, Indian Law Society (</a:t>
            </a:r>
            <a:r>
              <a:rPr dirty="0" err="1"/>
              <a:t>Índia</a:t>
            </a:r>
            <a:r>
              <a:rPr dirty="0"/>
              <a:t>); Dainius </a:t>
            </a:r>
            <a:r>
              <a:rPr dirty="0" err="1"/>
              <a:t>Pūras</a:t>
            </a:r>
            <a:r>
              <a:rPr dirty="0"/>
              <a:t>, Relator Especial </a:t>
            </a:r>
            <a:r>
              <a:rPr dirty="0" err="1"/>
              <a:t>sobre</a:t>
            </a:r>
            <a:r>
              <a:rPr dirty="0"/>
              <a:t> o </a:t>
            </a:r>
            <a:r>
              <a:rPr dirty="0" err="1"/>
              <a:t>direito</a:t>
            </a:r>
            <a:r>
              <a:rPr dirty="0"/>
              <a:t> de </a:t>
            </a:r>
            <a:r>
              <a:rPr dirty="0" err="1"/>
              <a:t>todos</a:t>
            </a:r>
            <a:r>
              <a:rPr dirty="0"/>
              <a:t> </a:t>
            </a:r>
            <a:r>
              <a:rPr dirty="0" err="1"/>
              <a:t>ao</a:t>
            </a:r>
            <a:r>
              <a:rPr dirty="0"/>
              <a:t> </a:t>
            </a:r>
            <a:r>
              <a:rPr dirty="0" err="1"/>
              <a:t>gozo</a:t>
            </a:r>
            <a:r>
              <a:rPr dirty="0"/>
              <a:t> do </a:t>
            </a:r>
            <a:r>
              <a:rPr dirty="0" err="1"/>
              <a:t>mais</a:t>
            </a:r>
            <a:r>
              <a:rPr dirty="0"/>
              <a:t> alto </a:t>
            </a:r>
            <a:r>
              <a:rPr dirty="0" err="1"/>
              <a:t>padrão</a:t>
            </a:r>
            <a:r>
              <a:rPr dirty="0"/>
              <a:t> de </a:t>
            </a:r>
            <a:r>
              <a:rPr dirty="0" err="1"/>
              <a:t>saúde</a:t>
            </a:r>
            <a:r>
              <a:rPr dirty="0"/>
              <a:t> (</a:t>
            </a:r>
            <a:r>
              <a:rPr dirty="0" err="1"/>
              <a:t>Suíça</a:t>
            </a:r>
            <a:r>
              <a:rPr dirty="0"/>
              <a:t>); Jolijn </a:t>
            </a:r>
            <a:r>
              <a:rPr dirty="0" err="1"/>
              <a:t>Santegoeds</a:t>
            </a:r>
            <a:r>
              <a:rPr dirty="0"/>
              <a:t>, Rede Mundial de </a:t>
            </a:r>
            <a:r>
              <a:rPr dirty="0" err="1"/>
              <a:t>Usuários</a:t>
            </a:r>
            <a:r>
              <a:rPr dirty="0"/>
              <a:t> e </a:t>
            </a:r>
            <a:r>
              <a:rPr dirty="0" err="1"/>
              <a:t>Sobreviventes</a:t>
            </a:r>
            <a:r>
              <a:rPr dirty="0"/>
              <a:t> de </a:t>
            </a:r>
            <a:r>
              <a:rPr dirty="0" err="1"/>
              <a:t>Psiquiatria</a:t>
            </a:r>
            <a:r>
              <a:rPr dirty="0"/>
              <a:t> (Holanda); Sashi </a:t>
            </a:r>
            <a:r>
              <a:rPr dirty="0" err="1"/>
              <a:t>Sashidharan</a:t>
            </a:r>
            <a:r>
              <a:rPr dirty="0"/>
              <a:t>, </a:t>
            </a:r>
            <a:r>
              <a:rPr dirty="0" err="1"/>
              <a:t>Universidade</a:t>
            </a:r>
            <a:r>
              <a:rPr dirty="0"/>
              <a:t> de Glasgow (Reino </a:t>
            </a:r>
            <a:r>
              <a:rPr dirty="0" err="1"/>
              <a:t>Unido</a:t>
            </a:r>
            <a:r>
              <a:rPr dirty="0"/>
              <a:t>); Gregory Smith, consultor </a:t>
            </a:r>
            <a:r>
              <a:rPr dirty="0" err="1"/>
              <a:t>internacional</a:t>
            </a:r>
            <a:r>
              <a:rPr dirty="0"/>
              <a:t>, (</a:t>
            </a:r>
            <a:r>
              <a:rPr dirty="0" err="1"/>
              <a:t>Estados</a:t>
            </a:r>
            <a:r>
              <a:rPr dirty="0"/>
              <a:t> Unidos da América); Kate Swaffer, Dementia International Alliance (</a:t>
            </a:r>
            <a:r>
              <a:rPr dirty="0" err="1"/>
              <a:t>Austrália</a:t>
            </a:r>
            <a:r>
              <a:rPr dirty="0"/>
              <a:t>); Carmen Valle, CBM International (</a:t>
            </a:r>
            <a:r>
              <a:rPr dirty="0" err="1"/>
              <a:t>Tailândia</a:t>
            </a:r>
            <a:r>
              <a:rPr dirty="0"/>
              <a:t>); Alberto Vásquez Encalada, Relator Especial da ONU </a:t>
            </a:r>
            <a:r>
              <a:rPr dirty="0" err="1"/>
              <a:t>sobre</a:t>
            </a:r>
            <a:r>
              <a:rPr dirty="0"/>
              <a:t> </a:t>
            </a:r>
            <a:r>
              <a:rPr dirty="0" err="1"/>
              <a:t>os</a:t>
            </a:r>
            <a:r>
              <a:rPr dirty="0"/>
              <a:t> </a:t>
            </a:r>
            <a:r>
              <a:rPr dirty="0" err="1"/>
              <a:t>direitos</a:t>
            </a:r>
            <a:r>
              <a:rPr dirty="0"/>
              <a:t> das </a:t>
            </a:r>
            <a:r>
              <a:rPr dirty="0" err="1"/>
              <a:t>pessoas</a:t>
            </a:r>
            <a:r>
              <a:rPr dirty="0"/>
              <a:t> com </a:t>
            </a:r>
            <a:r>
              <a:rPr dirty="0" err="1"/>
              <a:t>deficiência</a:t>
            </a:r>
            <a:r>
              <a:rPr dirty="0"/>
              <a:t> (</a:t>
            </a:r>
            <a:r>
              <a:rPr dirty="0" err="1"/>
              <a:t>Suíça</a:t>
            </a:r>
            <a:r>
              <a:rPr dirty="0"/>
              <a:t>)</a:t>
            </a:r>
          </a:p>
          <a:p>
            <a:pPr marL="0" indent="0">
              <a:buNone/>
            </a:pPr>
            <a:endParaRPr lang="en-US" sz="1100" dirty="0"/>
          </a:p>
          <a:p>
            <a:pPr marL="0" indent="0">
              <a:buNone/>
              <a:defRPr sz="1100" b="1"/>
            </a:pPr>
            <a:r>
              <a:rPr dirty="0" err="1"/>
              <a:t>Contribuições</a:t>
            </a:r>
            <a:endParaRPr dirty="0"/>
          </a:p>
          <a:p>
            <a:pPr marL="0" indent="0">
              <a:buNone/>
              <a:defRPr sz="1100">
                <a:solidFill>
                  <a:schemeClr val="accent2"/>
                </a:solidFill>
              </a:defRPr>
            </a:pPr>
            <a:r>
              <a:rPr dirty="0" err="1"/>
              <a:t>Revisores</a:t>
            </a:r>
            <a:r>
              <a:rPr dirty="0"/>
              <a:t> </a:t>
            </a:r>
            <a:r>
              <a:rPr dirty="0" err="1"/>
              <a:t>técnicos</a:t>
            </a:r>
            <a:endParaRPr dirty="0"/>
          </a:p>
          <a:p>
            <a:pPr marL="0" indent="0">
              <a:buNone/>
              <a:defRPr sz="1100"/>
            </a:pPr>
            <a:r>
              <a:rPr dirty="0"/>
              <a:t>Abu Bakar Abdul Kadir, Hospital </a:t>
            </a:r>
            <a:r>
              <a:rPr dirty="0" err="1"/>
              <a:t>Permai</a:t>
            </a:r>
            <a:r>
              <a:rPr dirty="0"/>
              <a:t> (</a:t>
            </a:r>
            <a:r>
              <a:rPr dirty="0" err="1"/>
              <a:t>Malásia</a:t>
            </a:r>
            <a:r>
              <a:rPr dirty="0"/>
              <a:t>); </a:t>
            </a:r>
            <a:r>
              <a:rPr dirty="0" err="1"/>
              <a:t>Robinah</a:t>
            </a:r>
            <a:r>
              <a:rPr dirty="0"/>
              <a:t> Nakanwagi </a:t>
            </a:r>
            <a:r>
              <a:rPr dirty="0" err="1"/>
              <a:t>Alambuya</a:t>
            </a:r>
            <a:r>
              <a:rPr dirty="0"/>
              <a:t>, Rede Pan-Africana de </a:t>
            </a:r>
            <a:r>
              <a:rPr dirty="0" err="1"/>
              <a:t>Pessoas</a:t>
            </a:r>
            <a:r>
              <a:rPr dirty="0"/>
              <a:t> com </a:t>
            </a:r>
            <a:r>
              <a:rPr dirty="0" err="1"/>
              <a:t>Deficiências</a:t>
            </a:r>
            <a:r>
              <a:rPr dirty="0"/>
              <a:t> </a:t>
            </a:r>
            <a:r>
              <a:rPr dirty="0" err="1"/>
              <a:t>Psicossociais</a:t>
            </a:r>
            <a:r>
              <a:rPr dirty="0"/>
              <a:t>. (Uganda); Anna </a:t>
            </a:r>
            <a:r>
              <a:rPr dirty="0" err="1"/>
              <a:t>Arstein</a:t>
            </a:r>
            <a:r>
              <a:rPr dirty="0"/>
              <a:t>-Kerslake, Melbourne Law School, University of Melbourne (</a:t>
            </a:r>
            <a:r>
              <a:rPr dirty="0" err="1"/>
              <a:t>Austrália</a:t>
            </a:r>
            <a:r>
              <a:rPr dirty="0"/>
              <a:t>); Lori Ashcraft, Resilience Inc. (</a:t>
            </a:r>
            <a:r>
              <a:rPr dirty="0" err="1"/>
              <a:t>Estados</a:t>
            </a:r>
            <a:r>
              <a:rPr dirty="0"/>
              <a:t> Unidos da América); Rod Astbury, </a:t>
            </a:r>
            <a:r>
              <a:rPr dirty="0" err="1"/>
              <a:t>Associação</a:t>
            </a:r>
            <a:r>
              <a:rPr dirty="0"/>
              <a:t> de </a:t>
            </a:r>
            <a:r>
              <a:rPr dirty="0" err="1"/>
              <a:t>Saúde</a:t>
            </a:r>
            <a:r>
              <a:rPr dirty="0"/>
              <a:t> Mental da </a:t>
            </a:r>
            <a:r>
              <a:rPr dirty="0" err="1"/>
              <a:t>Austrália</a:t>
            </a:r>
            <a:r>
              <a:rPr dirty="0"/>
              <a:t> </a:t>
            </a:r>
            <a:r>
              <a:rPr dirty="0" err="1"/>
              <a:t>Ocidental</a:t>
            </a:r>
            <a:r>
              <a:rPr dirty="0"/>
              <a:t> (</a:t>
            </a:r>
            <a:r>
              <a:rPr dirty="0" err="1"/>
              <a:t>Austrália</a:t>
            </a:r>
            <a:r>
              <a:rPr dirty="0"/>
              <a:t>); Joseph </a:t>
            </a:r>
            <a:r>
              <a:rPr dirty="0" err="1"/>
              <a:t>Atukunda</a:t>
            </a:r>
            <a:r>
              <a:rPr dirty="0"/>
              <a:t>, </a:t>
            </a:r>
            <a:r>
              <a:rPr dirty="0" err="1"/>
              <a:t>Heartsounds</a:t>
            </a:r>
            <a:r>
              <a:rPr dirty="0"/>
              <a:t>, Uganda (Uganda); David Axworthy, </a:t>
            </a:r>
            <a:r>
              <a:rPr dirty="0" err="1"/>
              <a:t>Comissão</a:t>
            </a:r>
            <a:r>
              <a:rPr dirty="0"/>
              <a:t> de </a:t>
            </a:r>
            <a:r>
              <a:rPr dirty="0" err="1"/>
              <a:t>Saúde</a:t>
            </a:r>
            <a:r>
              <a:rPr dirty="0"/>
              <a:t> Mental da </a:t>
            </a:r>
            <a:r>
              <a:rPr dirty="0" err="1"/>
              <a:t>Austrália</a:t>
            </a:r>
            <a:r>
              <a:rPr dirty="0"/>
              <a:t> </a:t>
            </a:r>
            <a:r>
              <a:rPr dirty="0" err="1"/>
              <a:t>Ocidental</a:t>
            </a:r>
            <a:r>
              <a:rPr dirty="0"/>
              <a:t> (</a:t>
            </a:r>
            <a:r>
              <a:rPr dirty="0" err="1"/>
              <a:t>Austrália</a:t>
            </a:r>
            <a:r>
              <a:rPr dirty="0"/>
              <a:t>); Simon Vasseur Bacle, EPSM Lille Metropole, Centro </a:t>
            </a:r>
            <a:r>
              <a:rPr dirty="0" err="1"/>
              <a:t>Colaborador</a:t>
            </a:r>
            <a:r>
              <a:rPr dirty="0"/>
              <a:t> da OMS, Lille (França); Sam </a:t>
            </a:r>
            <a:r>
              <a:rPr dirty="0" err="1"/>
              <a:t>Badege</a:t>
            </a:r>
            <a:r>
              <a:rPr dirty="0"/>
              <a:t>, </a:t>
            </a:r>
            <a:r>
              <a:rPr dirty="0" err="1"/>
              <a:t>Organização</a:t>
            </a:r>
            <a:r>
              <a:rPr dirty="0"/>
              <a:t> Nacional de </a:t>
            </a:r>
            <a:r>
              <a:rPr dirty="0" err="1"/>
              <a:t>Usuários</a:t>
            </a:r>
            <a:r>
              <a:rPr dirty="0"/>
              <a:t> e </a:t>
            </a:r>
            <a:r>
              <a:rPr dirty="0" err="1"/>
              <a:t>Sobreviventes</a:t>
            </a:r>
            <a:r>
              <a:rPr dirty="0"/>
              <a:t> da </a:t>
            </a:r>
            <a:r>
              <a:rPr dirty="0" err="1"/>
              <a:t>Psiquiatria</a:t>
            </a:r>
            <a:r>
              <a:rPr dirty="0"/>
              <a:t> </a:t>
            </a:r>
            <a:r>
              <a:rPr dirty="0" err="1"/>
              <a:t>em</a:t>
            </a:r>
            <a:r>
              <a:rPr dirty="0"/>
              <a:t> Ruanda (Ruanda); Amrit </a:t>
            </a:r>
            <a:r>
              <a:rPr dirty="0" err="1"/>
              <a:t>Bakhshy</a:t>
            </a:r>
            <a:r>
              <a:rPr dirty="0"/>
              <a:t>, </a:t>
            </a:r>
            <a:r>
              <a:rPr dirty="0" err="1"/>
              <a:t>Associação</a:t>
            </a:r>
            <a:r>
              <a:rPr dirty="0"/>
              <a:t> de </a:t>
            </a:r>
            <a:r>
              <a:rPr dirty="0" err="1"/>
              <a:t>Conscientização</a:t>
            </a:r>
            <a:r>
              <a:rPr dirty="0"/>
              <a:t> </a:t>
            </a:r>
            <a:r>
              <a:rPr dirty="0" err="1"/>
              <a:t>sobre</a:t>
            </a:r>
            <a:r>
              <a:rPr dirty="0"/>
              <a:t> </a:t>
            </a:r>
            <a:r>
              <a:rPr dirty="0" err="1"/>
              <a:t>Esquizofrenia</a:t>
            </a:r>
            <a:r>
              <a:rPr dirty="0"/>
              <a:t> (</a:t>
            </a:r>
            <a:r>
              <a:rPr dirty="0" err="1"/>
              <a:t>Índia</a:t>
            </a:r>
            <a:r>
              <a:rPr dirty="0"/>
              <a:t>); Anja Baumann, </a:t>
            </a:r>
            <a:r>
              <a:rPr dirty="0" err="1"/>
              <a:t>Ação</a:t>
            </a:r>
            <a:r>
              <a:rPr dirty="0"/>
              <a:t> </a:t>
            </a:r>
            <a:r>
              <a:rPr dirty="0" err="1"/>
              <a:t>Saúde</a:t>
            </a:r>
            <a:r>
              <a:rPr dirty="0"/>
              <a:t> Mental </a:t>
            </a:r>
            <a:r>
              <a:rPr dirty="0" err="1"/>
              <a:t>Alemanha</a:t>
            </a:r>
            <a:r>
              <a:rPr dirty="0"/>
              <a:t> (</a:t>
            </a:r>
            <a:r>
              <a:rPr dirty="0" err="1"/>
              <a:t>Alemanha</a:t>
            </a:r>
            <a:r>
              <a:rPr dirty="0"/>
              <a:t>); Jerome </a:t>
            </a:r>
            <a:r>
              <a:rPr dirty="0" err="1"/>
              <a:t>Bickenbach</a:t>
            </a:r>
            <a:r>
              <a:rPr dirty="0"/>
              <a:t>, </a:t>
            </a:r>
            <a:r>
              <a:rPr dirty="0" err="1"/>
              <a:t>Universidade</a:t>
            </a:r>
            <a:r>
              <a:rPr dirty="0"/>
              <a:t> de </a:t>
            </a:r>
            <a:r>
              <a:rPr dirty="0" err="1"/>
              <a:t>Lucerna</a:t>
            </a:r>
            <a:r>
              <a:rPr dirty="0"/>
              <a:t> (</a:t>
            </a:r>
            <a:r>
              <a:rPr dirty="0" err="1"/>
              <a:t>Suíça</a:t>
            </a:r>
            <a:r>
              <a:rPr dirty="0"/>
              <a:t>); Jean-Sébastien Blanc, </a:t>
            </a:r>
            <a:r>
              <a:rPr dirty="0" err="1"/>
              <a:t>Associação</a:t>
            </a:r>
            <a:r>
              <a:rPr dirty="0"/>
              <a:t> para a </a:t>
            </a:r>
            <a:r>
              <a:rPr dirty="0" err="1"/>
              <a:t>Prevenção</a:t>
            </a:r>
            <a:r>
              <a:rPr dirty="0"/>
              <a:t> da </a:t>
            </a:r>
            <a:r>
              <a:rPr dirty="0" err="1"/>
              <a:t>Tortura</a:t>
            </a:r>
            <a:r>
              <a:rPr dirty="0"/>
              <a:t> (</a:t>
            </a:r>
            <a:r>
              <a:rPr dirty="0" err="1"/>
              <a:t>Suíça</a:t>
            </a:r>
            <a:r>
              <a:rPr dirty="0"/>
              <a:t>); Pat Bracken, </a:t>
            </a:r>
            <a:r>
              <a:rPr dirty="0" err="1"/>
              <a:t>Psiquiatra</a:t>
            </a:r>
            <a:r>
              <a:rPr dirty="0"/>
              <a:t> Consultor Independente (Irlanda); Simon Bradstreet, </a:t>
            </a:r>
            <a:r>
              <a:rPr dirty="0" err="1"/>
              <a:t>Universidade</a:t>
            </a:r>
            <a:r>
              <a:rPr dirty="0"/>
              <a:t> de Glasgow (Reino </a:t>
            </a:r>
            <a:r>
              <a:rPr dirty="0" err="1"/>
              <a:t>Unido</a:t>
            </a:r>
            <a:r>
              <a:rPr dirty="0"/>
              <a:t>); Claudia Pellegrini Braga, </a:t>
            </a:r>
            <a:r>
              <a:rPr dirty="0" err="1"/>
              <a:t>Universidade</a:t>
            </a:r>
            <a:r>
              <a:rPr dirty="0"/>
              <a:t> de São Paulo (</a:t>
            </a:r>
            <a:r>
              <a:rPr dirty="0" err="1"/>
              <a:t>Brasil</a:t>
            </a:r>
            <a:r>
              <a:rPr dirty="0"/>
              <a:t>); </a:t>
            </a:r>
            <a:r>
              <a:rPr dirty="0" err="1"/>
              <a:t>Ministério</a:t>
            </a:r>
            <a:r>
              <a:rPr dirty="0"/>
              <a:t> Público do Rio de Janeiro (</a:t>
            </a:r>
            <a:r>
              <a:rPr dirty="0" err="1"/>
              <a:t>Brasil</a:t>
            </a:r>
            <a:r>
              <a:rPr dirty="0"/>
              <a:t>); Patricia Brogna, Escola Nacional de </a:t>
            </a:r>
            <a:r>
              <a:rPr dirty="0" err="1"/>
              <a:t>Terapia</a:t>
            </a:r>
            <a:r>
              <a:rPr dirty="0"/>
              <a:t> </a:t>
            </a:r>
            <a:r>
              <a:rPr dirty="0" err="1"/>
              <a:t>Ocupacional</a:t>
            </a:r>
            <a:r>
              <a:rPr dirty="0"/>
              <a:t> (Argentina); Celia Brown, </a:t>
            </a:r>
            <a:r>
              <a:rPr dirty="0" err="1"/>
              <a:t>MindFreedom</a:t>
            </a:r>
            <a:r>
              <a:rPr dirty="0"/>
              <a:t> International (</a:t>
            </a:r>
            <a:r>
              <a:rPr dirty="0" err="1"/>
              <a:t>Estados</a:t>
            </a:r>
            <a:r>
              <a:rPr dirty="0"/>
              <a:t> Unidos da América); Kimberly Budnick, </a:t>
            </a:r>
            <a:r>
              <a:rPr dirty="0" err="1"/>
              <a:t>Professora</a:t>
            </a:r>
            <a:r>
              <a:rPr dirty="0"/>
              <a:t> do Head Start/</a:t>
            </a:r>
            <a:r>
              <a:rPr dirty="0" err="1"/>
              <a:t>Educadora</a:t>
            </a:r>
            <a:r>
              <a:rPr dirty="0"/>
              <a:t> da </a:t>
            </a:r>
            <a:r>
              <a:rPr dirty="0" err="1"/>
              <a:t>Primeira</a:t>
            </a:r>
            <a:r>
              <a:rPr dirty="0"/>
              <a:t> </a:t>
            </a:r>
            <a:r>
              <a:rPr dirty="0" err="1"/>
              <a:t>Infância</a:t>
            </a:r>
            <a:r>
              <a:rPr dirty="0"/>
              <a:t> (</a:t>
            </a:r>
            <a:r>
              <a:rPr dirty="0" err="1"/>
              <a:t>Estados</a:t>
            </a:r>
            <a:r>
              <a:rPr dirty="0"/>
              <a:t> Unidos da América); Janice Cambri, Psychosocial Disability Inclusive Philippines (Filipinas); Aleisha Carroll, CBM </a:t>
            </a:r>
            <a:r>
              <a:rPr dirty="0" err="1"/>
              <a:t>Austrália</a:t>
            </a:r>
            <a:r>
              <a:rPr dirty="0"/>
              <a:t> (</a:t>
            </a:r>
            <a:r>
              <a:rPr dirty="0" err="1"/>
              <a:t>Austrália</a:t>
            </a:r>
            <a:r>
              <a:rPr dirty="0"/>
              <a:t>); Mauro Giovanni Carta, Università </a:t>
            </a:r>
            <a:r>
              <a:rPr dirty="0" err="1"/>
              <a:t>degli</a:t>
            </a:r>
            <a:r>
              <a:rPr dirty="0"/>
              <a:t> </a:t>
            </a:r>
            <a:r>
              <a:rPr dirty="0" err="1"/>
              <a:t>studi</a:t>
            </a:r>
            <a:r>
              <a:rPr dirty="0"/>
              <a:t> di Cagliari (</a:t>
            </a:r>
            <a:r>
              <a:rPr dirty="0" err="1"/>
              <a:t>Itália</a:t>
            </a:r>
            <a:r>
              <a:rPr dirty="0"/>
              <a:t>); Chauhan Ajay, </a:t>
            </a:r>
            <a:r>
              <a:rPr dirty="0" err="1"/>
              <a:t>Autoridade</a:t>
            </a:r>
            <a:r>
              <a:rPr dirty="0"/>
              <a:t> </a:t>
            </a:r>
            <a:r>
              <a:rPr dirty="0" err="1"/>
              <a:t>Estadual</a:t>
            </a:r>
            <a:r>
              <a:rPr dirty="0"/>
              <a:t> de </a:t>
            </a:r>
            <a:r>
              <a:rPr dirty="0" err="1"/>
              <a:t>Saúde</a:t>
            </a:r>
            <a:r>
              <a:rPr dirty="0"/>
              <a:t> Mental, Gujarat, (</a:t>
            </a:r>
            <a:r>
              <a:rPr dirty="0" err="1"/>
              <a:t>Índia</a:t>
            </a:r>
            <a:r>
              <a:rPr dirty="0"/>
              <a:t>); Facundo Chavez </a:t>
            </a:r>
            <a:r>
              <a:rPr dirty="0" err="1"/>
              <a:t>Penillas</a:t>
            </a:r>
            <a:r>
              <a:rPr dirty="0"/>
              <a:t>, </a:t>
            </a:r>
            <a:r>
              <a:rPr dirty="0" err="1"/>
              <a:t>Escritório</a:t>
            </a:r>
            <a:r>
              <a:rPr dirty="0"/>
              <a:t> do Alto </a:t>
            </a:r>
            <a:r>
              <a:rPr dirty="0" err="1"/>
              <a:t>Comissariado</a:t>
            </a:r>
            <a:r>
              <a:rPr dirty="0"/>
              <a:t> das </a:t>
            </a:r>
            <a:r>
              <a:rPr dirty="0" err="1"/>
              <a:t>Nações</a:t>
            </a:r>
            <a:r>
              <a:rPr dirty="0"/>
              <a:t> Unidas para </a:t>
            </a:r>
            <a:r>
              <a:rPr dirty="0" err="1"/>
              <a:t>os</a:t>
            </a:r>
            <a:r>
              <a:rPr dirty="0"/>
              <a:t> </a:t>
            </a:r>
            <a:r>
              <a:rPr dirty="0" err="1"/>
              <a:t>Direitos</a:t>
            </a:r>
            <a:r>
              <a:rPr dirty="0"/>
              <a:t> Humanos (</a:t>
            </a:r>
            <a:r>
              <a:rPr dirty="0" err="1"/>
              <a:t>Suíça</a:t>
            </a:r>
            <a:r>
              <a:rPr dirty="0"/>
              <a:t>); Daniel Chisholm, </a:t>
            </a:r>
            <a:r>
              <a:rPr dirty="0" err="1"/>
              <a:t>Escritório</a:t>
            </a:r>
            <a:r>
              <a:rPr dirty="0"/>
              <a:t> Regional da OMS para a Europa (Dinamarca); </a:t>
            </a:r>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188</a:t>
            </a:fld>
            <a:endParaRPr lang="en-GB" dirty="0"/>
          </a:p>
        </p:txBody>
      </p:sp>
    </p:spTree>
    <p:extLst>
      <p:ext uri="{BB962C8B-B14F-4D97-AF65-F5344CB8AC3E}">
        <p14:creationId xmlns:p14="http://schemas.microsoft.com/office/powerpoint/2010/main" val="96851851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57200"/>
            <a:ext cx="5862577" cy="8733099"/>
          </a:xfrm>
        </p:spPr>
        <p:txBody>
          <a:bodyPr/>
          <a:lstStyle/>
          <a:p>
            <a:pPr>
              <a:defRPr sz="1100"/>
            </a:pPr>
            <a:r>
              <a:rPr dirty="0"/>
              <a:t>Louise Christie, Scottish Recovery Network (Reino </a:t>
            </a:r>
            <a:r>
              <a:rPr dirty="0" err="1"/>
              <a:t>Unido</a:t>
            </a:r>
            <a:r>
              <a:rPr dirty="0"/>
              <a:t>); Oryx Cohen, National Empowerment Center (</a:t>
            </a:r>
            <a:r>
              <a:rPr dirty="0" err="1"/>
              <a:t>Estados</a:t>
            </a:r>
            <a:r>
              <a:rPr dirty="0"/>
              <a:t> Unidos da América); Celline Cole, Freie Universität Berlin (</a:t>
            </a:r>
            <a:r>
              <a:rPr dirty="0" err="1"/>
              <a:t>Alemanha</a:t>
            </a:r>
            <a:r>
              <a:rPr dirty="0"/>
              <a:t>); Janice Cooper, Carter Center (Libéria); Jillian Craigie, Kings College London (Reino </a:t>
            </a:r>
            <a:r>
              <a:rPr dirty="0" err="1"/>
              <a:t>Unido</a:t>
            </a:r>
            <a:r>
              <a:rPr dirty="0"/>
              <a:t>); David </a:t>
            </a:r>
            <a:r>
              <a:rPr dirty="0" err="1"/>
              <a:t>Crepaz</a:t>
            </a:r>
            <a:r>
              <a:rPr dirty="0"/>
              <a:t>-Keay, </a:t>
            </a:r>
            <a:r>
              <a:rPr dirty="0" err="1"/>
              <a:t>Fundação</a:t>
            </a:r>
            <a:r>
              <a:rPr dirty="0"/>
              <a:t> de </a:t>
            </a:r>
            <a:r>
              <a:rPr dirty="0" err="1"/>
              <a:t>Saúde</a:t>
            </a:r>
            <a:r>
              <a:rPr dirty="0"/>
              <a:t> Mental (Reino </a:t>
            </a:r>
            <a:r>
              <a:rPr dirty="0" err="1"/>
              <a:t>Unido</a:t>
            </a:r>
            <a:r>
              <a:rPr dirty="0"/>
              <a:t>); Rita Cronise, </a:t>
            </a:r>
            <a:r>
              <a:rPr dirty="0" err="1"/>
              <a:t>Associação</a:t>
            </a:r>
            <a:r>
              <a:rPr dirty="0"/>
              <a:t> Internacional de </a:t>
            </a:r>
            <a:r>
              <a:rPr dirty="0" err="1"/>
              <a:t>Apoiadores</a:t>
            </a:r>
            <a:r>
              <a:rPr dirty="0"/>
              <a:t> de Pares (</a:t>
            </a:r>
            <a:r>
              <a:rPr dirty="0" err="1"/>
              <a:t>Estados</a:t>
            </a:r>
            <a:r>
              <a:rPr dirty="0"/>
              <a:t> Unidos da América); Gaia </a:t>
            </a:r>
            <a:r>
              <a:rPr dirty="0" err="1"/>
              <a:t>Montauti</a:t>
            </a:r>
            <a:r>
              <a:rPr dirty="0"/>
              <a:t> </a:t>
            </a:r>
            <a:r>
              <a:rPr dirty="0" err="1"/>
              <a:t>d’Harcourt</a:t>
            </a:r>
            <a:r>
              <a:rPr dirty="0"/>
              <a:t>, </a:t>
            </a:r>
            <a:r>
              <a:rPr dirty="0" err="1"/>
              <a:t>Fundação</a:t>
            </a:r>
            <a:r>
              <a:rPr dirty="0"/>
              <a:t> </a:t>
            </a:r>
            <a:r>
              <a:rPr dirty="0" err="1"/>
              <a:t>d’Harcourt</a:t>
            </a:r>
            <a:r>
              <a:rPr dirty="0"/>
              <a:t> (</a:t>
            </a:r>
            <a:r>
              <a:rPr dirty="0" err="1"/>
              <a:t>Suíça</a:t>
            </a:r>
            <a:r>
              <a:rPr dirty="0"/>
              <a:t>); Yeni Rosa Damayanti, </a:t>
            </a:r>
            <a:r>
              <a:rPr dirty="0" err="1"/>
              <a:t>Associação</a:t>
            </a:r>
            <a:r>
              <a:rPr dirty="0"/>
              <a:t> de </a:t>
            </a:r>
            <a:r>
              <a:rPr dirty="0" err="1"/>
              <a:t>Saúde</a:t>
            </a:r>
            <a:r>
              <a:rPr dirty="0"/>
              <a:t> Mental da </a:t>
            </a:r>
            <a:r>
              <a:rPr dirty="0" err="1"/>
              <a:t>Indonésia</a:t>
            </a:r>
            <a:r>
              <a:rPr dirty="0"/>
              <a:t> (</a:t>
            </a:r>
            <a:r>
              <a:rPr dirty="0" err="1"/>
              <a:t>Indonésia</a:t>
            </a:r>
            <a:r>
              <a:rPr dirty="0"/>
              <a:t>); Sera Davidow, </a:t>
            </a:r>
            <a:r>
              <a:rPr dirty="0" err="1"/>
              <a:t>Comunidade</a:t>
            </a:r>
            <a:r>
              <a:rPr dirty="0"/>
              <a:t> de </a:t>
            </a:r>
            <a:r>
              <a:rPr dirty="0" err="1"/>
              <a:t>Aprendizagem</a:t>
            </a:r>
            <a:r>
              <a:rPr dirty="0"/>
              <a:t> de </a:t>
            </a:r>
            <a:r>
              <a:rPr dirty="0" err="1"/>
              <a:t>Recuperação</a:t>
            </a:r>
            <a:r>
              <a:rPr dirty="0"/>
              <a:t> de Western Mass (</a:t>
            </a:r>
            <a:r>
              <a:rPr dirty="0" err="1"/>
              <a:t>Estados</a:t>
            </a:r>
            <a:r>
              <a:rPr dirty="0"/>
              <a:t> Unidos da América); Laura Davidson, </a:t>
            </a:r>
            <a:r>
              <a:rPr dirty="0" err="1"/>
              <a:t>advogada</a:t>
            </a:r>
            <a:r>
              <a:rPr dirty="0"/>
              <a:t> e </a:t>
            </a:r>
            <a:r>
              <a:rPr dirty="0" err="1"/>
              <a:t>consultora</a:t>
            </a:r>
            <a:r>
              <a:rPr dirty="0"/>
              <a:t> de </a:t>
            </a:r>
            <a:r>
              <a:rPr dirty="0" err="1"/>
              <a:t>desenvolvimento</a:t>
            </a:r>
            <a:r>
              <a:rPr dirty="0"/>
              <a:t> (Reino </a:t>
            </a:r>
            <a:r>
              <a:rPr dirty="0" err="1"/>
              <a:t>Unido</a:t>
            </a:r>
            <a:r>
              <a:rPr dirty="0"/>
              <a:t>); Lucia de la Sierra, </a:t>
            </a:r>
            <a:r>
              <a:rPr dirty="0" err="1"/>
              <a:t>Escritório</a:t>
            </a:r>
            <a:r>
              <a:rPr dirty="0"/>
              <a:t> do Alto </a:t>
            </a:r>
            <a:r>
              <a:rPr dirty="0" err="1"/>
              <a:t>Comissariado</a:t>
            </a:r>
            <a:r>
              <a:rPr dirty="0"/>
              <a:t> das </a:t>
            </a:r>
            <a:r>
              <a:rPr dirty="0" err="1"/>
              <a:t>Nações</a:t>
            </a:r>
            <a:r>
              <a:rPr dirty="0"/>
              <a:t> Unidas para </a:t>
            </a:r>
            <a:r>
              <a:rPr dirty="0" err="1"/>
              <a:t>os</a:t>
            </a:r>
            <a:r>
              <a:rPr dirty="0"/>
              <a:t> </a:t>
            </a:r>
            <a:r>
              <a:rPr dirty="0" err="1"/>
              <a:t>Direitos</a:t>
            </a:r>
            <a:r>
              <a:rPr dirty="0"/>
              <a:t> Humanos (</a:t>
            </a:r>
            <a:r>
              <a:rPr dirty="0" err="1"/>
              <a:t>Suíça</a:t>
            </a:r>
            <a:r>
              <a:rPr dirty="0"/>
              <a:t>); Theresia Degener, Bochum Center for Disability Studies (BODYS), </a:t>
            </a:r>
            <a:r>
              <a:rPr dirty="0" err="1"/>
              <a:t>Universidade</a:t>
            </a:r>
            <a:r>
              <a:rPr dirty="0"/>
              <a:t> </a:t>
            </a:r>
            <a:r>
              <a:rPr dirty="0" err="1"/>
              <a:t>Protestante</a:t>
            </a:r>
            <a:r>
              <a:rPr dirty="0"/>
              <a:t> de </a:t>
            </a:r>
            <a:r>
              <a:rPr dirty="0" err="1"/>
              <a:t>Estudos</a:t>
            </a:r>
            <a:r>
              <a:rPr dirty="0"/>
              <a:t> </a:t>
            </a:r>
            <a:r>
              <a:rPr dirty="0" err="1"/>
              <a:t>Aplicados</a:t>
            </a:r>
            <a:r>
              <a:rPr dirty="0"/>
              <a:t> (</a:t>
            </a:r>
            <a:r>
              <a:rPr dirty="0" err="1"/>
              <a:t>Alemanha</a:t>
            </a:r>
            <a:r>
              <a:rPr dirty="0"/>
              <a:t>); Paolo del Vecchio, </a:t>
            </a:r>
            <a:r>
              <a:rPr dirty="0" err="1"/>
              <a:t>Administração</a:t>
            </a:r>
            <a:r>
              <a:rPr dirty="0"/>
              <a:t> de Serviços de Abuso de </a:t>
            </a:r>
            <a:r>
              <a:rPr dirty="0" err="1"/>
              <a:t>Substâncias</a:t>
            </a:r>
            <a:r>
              <a:rPr dirty="0"/>
              <a:t> e </a:t>
            </a:r>
            <a:r>
              <a:rPr dirty="0" err="1"/>
              <a:t>Saúde</a:t>
            </a:r>
            <a:r>
              <a:rPr dirty="0"/>
              <a:t> Mental (</a:t>
            </a:r>
            <a:r>
              <a:rPr dirty="0" err="1"/>
              <a:t>Estados</a:t>
            </a:r>
            <a:r>
              <a:rPr dirty="0"/>
              <a:t> Unidos da América); Manuel </a:t>
            </a:r>
            <a:r>
              <a:rPr dirty="0" err="1"/>
              <a:t>Desviat</a:t>
            </a:r>
            <a:r>
              <a:rPr dirty="0"/>
              <a:t>, </a:t>
            </a:r>
            <a:r>
              <a:rPr dirty="0" err="1"/>
              <a:t>Atopos</a:t>
            </a:r>
            <a:r>
              <a:rPr dirty="0"/>
              <a:t>, </a:t>
            </a:r>
            <a:r>
              <a:rPr dirty="0" err="1"/>
              <a:t>Saúde</a:t>
            </a:r>
            <a:r>
              <a:rPr dirty="0"/>
              <a:t> Mental, </a:t>
            </a:r>
            <a:r>
              <a:rPr dirty="0" err="1"/>
              <a:t>Comunidade</a:t>
            </a:r>
            <a:r>
              <a:rPr dirty="0"/>
              <a:t> e Cultura (</a:t>
            </a:r>
            <a:r>
              <a:rPr dirty="0" err="1"/>
              <a:t>Espanha</a:t>
            </a:r>
            <a:r>
              <a:rPr dirty="0"/>
              <a:t>); Catalina </a:t>
            </a:r>
            <a:r>
              <a:rPr dirty="0" err="1"/>
              <a:t>Devandas</a:t>
            </a:r>
            <a:r>
              <a:rPr dirty="0"/>
              <a:t> Aguilar, </a:t>
            </a:r>
            <a:r>
              <a:rPr dirty="0" err="1"/>
              <a:t>Relatora</a:t>
            </a:r>
            <a:r>
              <a:rPr dirty="0"/>
              <a:t> Especial da ONU </a:t>
            </a:r>
            <a:r>
              <a:rPr dirty="0" err="1"/>
              <a:t>sobre</a:t>
            </a:r>
            <a:r>
              <a:rPr dirty="0"/>
              <a:t> </a:t>
            </a:r>
            <a:r>
              <a:rPr dirty="0" err="1"/>
              <a:t>os</a:t>
            </a:r>
            <a:r>
              <a:rPr dirty="0"/>
              <a:t> </a:t>
            </a:r>
            <a:r>
              <a:rPr dirty="0" err="1"/>
              <a:t>direitos</a:t>
            </a:r>
            <a:r>
              <a:rPr dirty="0"/>
              <a:t> das </a:t>
            </a:r>
            <a:r>
              <a:rPr dirty="0" err="1"/>
              <a:t>pessoas</a:t>
            </a:r>
            <a:r>
              <a:rPr dirty="0"/>
              <a:t> com </a:t>
            </a:r>
            <a:r>
              <a:rPr dirty="0" err="1"/>
              <a:t>deficiência</a:t>
            </a:r>
            <a:r>
              <a:rPr dirty="0"/>
              <a:t> (</a:t>
            </a:r>
            <a:r>
              <a:rPr dirty="0" err="1"/>
              <a:t>Suíça</a:t>
            </a:r>
            <a:r>
              <a:rPr dirty="0"/>
              <a:t>); Alex Devine, </a:t>
            </a:r>
            <a:r>
              <a:rPr dirty="0" err="1"/>
              <a:t>Universidade</a:t>
            </a:r>
            <a:r>
              <a:rPr dirty="0"/>
              <a:t> de Melbourne (</a:t>
            </a:r>
            <a:r>
              <a:rPr dirty="0" err="1"/>
              <a:t>Austrália</a:t>
            </a:r>
            <a:r>
              <a:rPr dirty="0"/>
              <a:t>); </a:t>
            </a:r>
            <a:r>
              <a:rPr lang="pt-BR" dirty="0"/>
              <a:t>Christopher</a:t>
            </a:r>
            <a:r>
              <a:rPr dirty="0"/>
              <a:t> Dowrick, </a:t>
            </a:r>
            <a:r>
              <a:rPr dirty="0" err="1"/>
              <a:t>Universidade</a:t>
            </a:r>
            <a:r>
              <a:rPr dirty="0"/>
              <a:t> de Liverpool (Reino </a:t>
            </a:r>
            <a:r>
              <a:rPr dirty="0" err="1"/>
              <a:t>Unido</a:t>
            </a:r>
            <a:r>
              <a:rPr dirty="0"/>
              <a:t>); Julian Eaton, CBM International e Escola de </a:t>
            </a:r>
            <a:r>
              <a:rPr dirty="0" err="1"/>
              <a:t>Higiene</a:t>
            </a:r>
            <a:r>
              <a:rPr dirty="0"/>
              <a:t> e Medicina Tropical de </a:t>
            </a:r>
            <a:r>
              <a:rPr dirty="0" err="1"/>
              <a:t>Londres</a:t>
            </a:r>
            <a:r>
              <a:rPr dirty="0"/>
              <a:t> (Reino </a:t>
            </a:r>
            <a:r>
              <a:rPr dirty="0" err="1"/>
              <a:t>Unido</a:t>
            </a:r>
            <a:r>
              <a:rPr dirty="0"/>
              <a:t>); Rabih El </a:t>
            </a:r>
            <a:r>
              <a:rPr dirty="0" err="1"/>
              <a:t>Chammay</a:t>
            </a:r>
            <a:r>
              <a:rPr dirty="0"/>
              <a:t>, </a:t>
            </a:r>
            <a:r>
              <a:rPr dirty="0" err="1"/>
              <a:t>Ministério</a:t>
            </a:r>
            <a:r>
              <a:rPr dirty="0"/>
              <a:t> da </a:t>
            </a:r>
            <a:r>
              <a:rPr dirty="0" err="1"/>
              <a:t>Saúde</a:t>
            </a:r>
            <a:r>
              <a:rPr dirty="0"/>
              <a:t> (</a:t>
            </a:r>
            <a:r>
              <a:rPr dirty="0" err="1"/>
              <a:t>Líbano</a:t>
            </a:r>
            <a:r>
              <a:rPr dirty="0"/>
              <a:t>); Mona El-</a:t>
            </a:r>
            <a:r>
              <a:rPr dirty="0" err="1"/>
              <a:t>Bilsha</a:t>
            </a:r>
            <a:r>
              <a:rPr dirty="0"/>
              <a:t>, </a:t>
            </a:r>
            <a:r>
              <a:rPr dirty="0" err="1"/>
              <a:t>Universidade</a:t>
            </a:r>
            <a:r>
              <a:rPr dirty="0"/>
              <a:t> de Mansoura (</a:t>
            </a:r>
            <a:r>
              <a:rPr dirty="0" err="1"/>
              <a:t>Egito</a:t>
            </a:r>
            <a:r>
              <a:rPr dirty="0"/>
              <a:t>); </a:t>
            </a:r>
            <a:r>
              <a:rPr dirty="0" err="1"/>
              <a:t>Ragia</a:t>
            </a:r>
            <a:r>
              <a:rPr dirty="0"/>
              <a:t> </a:t>
            </a:r>
            <a:r>
              <a:rPr dirty="0" err="1"/>
              <a:t>Elgerzawy</a:t>
            </a:r>
            <a:r>
              <a:rPr dirty="0"/>
              <a:t>, </a:t>
            </a:r>
            <a:r>
              <a:rPr dirty="0" err="1"/>
              <a:t>Iniciativa</a:t>
            </a:r>
            <a:r>
              <a:rPr dirty="0"/>
              <a:t> </a:t>
            </a:r>
            <a:r>
              <a:rPr dirty="0" err="1"/>
              <a:t>Egípcia</a:t>
            </a:r>
            <a:r>
              <a:rPr dirty="0"/>
              <a:t> para </a:t>
            </a:r>
            <a:r>
              <a:rPr dirty="0" err="1"/>
              <a:t>os</a:t>
            </a:r>
            <a:r>
              <a:rPr dirty="0"/>
              <a:t> </a:t>
            </a:r>
            <a:r>
              <a:rPr dirty="0" err="1"/>
              <a:t>Direitos</a:t>
            </a:r>
            <a:r>
              <a:rPr dirty="0"/>
              <a:t> </a:t>
            </a:r>
            <a:r>
              <a:rPr dirty="0" err="1"/>
              <a:t>Pessoais</a:t>
            </a:r>
            <a:r>
              <a:rPr dirty="0"/>
              <a:t> (</a:t>
            </a:r>
            <a:r>
              <a:rPr dirty="0" err="1"/>
              <a:t>Egito</a:t>
            </a:r>
            <a:r>
              <a:rPr dirty="0"/>
              <a:t>); Radó Iván, </a:t>
            </a:r>
            <a:r>
              <a:rPr dirty="0" err="1"/>
              <a:t>Fórum</a:t>
            </a:r>
            <a:r>
              <a:rPr dirty="0"/>
              <a:t> de Interesse </a:t>
            </a:r>
            <a:r>
              <a:rPr dirty="0" err="1"/>
              <a:t>em</a:t>
            </a:r>
            <a:r>
              <a:rPr dirty="0"/>
              <a:t> </a:t>
            </a:r>
            <a:r>
              <a:rPr dirty="0" err="1"/>
              <a:t>Saúde</a:t>
            </a:r>
            <a:r>
              <a:rPr dirty="0"/>
              <a:t> Mental (Hungria); Natalia Santos Estrada, Colectivo </a:t>
            </a:r>
            <a:r>
              <a:rPr dirty="0" err="1"/>
              <a:t>Chuhcan</a:t>
            </a:r>
            <a:r>
              <a:rPr dirty="0"/>
              <a:t> (México); Timothy P. Fadgen, </a:t>
            </a:r>
            <a:r>
              <a:rPr dirty="0" err="1"/>
              <a:t>Universidade</a:t>
            </a:r>
            <a:r>
              <a:rPr dirty="0"/>
              <a:t> de Auckland (Nova Zelândia); Michael </a:t>
            </a:r>
            <a:r>
              <a:rPr dirty="0" err="1"/>
              <a:t>Elnemais</a:t>
            </a:r>
            <a:r>
              <a:rPr dirty="0"/>
              <a:t> Fawzy, Hospital de </a:t>
            </a:r>
            <a:r>
              <a:rPr dirty="0" err="1"/>
              <a:t>Saúde</a:t>
            </a:r>
            <a:r>
              <a:rPr dirty="0"/>
              <a:t> Mental El-</a:t>
            </a:r>
            <a:r>
              <a:rPr dirty="0" err="1"/>
              <a:t>Abbassia</a:t>
            </a:r>
            <a:r>
              <a:rPr dirty="0"/>
              <a:t> (</a:t>
            </a:r>
            <a:r>
              <a:rPr dirty="0" err="1"/>
              <a:t>Egito</a:t>
            </a:r>
            <a:r>
              <a:rPr dirty="0"/>
              <a:t>); Alva Finn, </a:t>
            </a:r>
            <a:r>
              <a:rPr dirty="0" err="1"/>
              <a:t>Saúde</a:t>
            </a:r>
            <a:r>
              <a:rPr dirty="0"/>
              <a:t> Mental Europa (</a:t>
            </a:r>
            <a:r>
              <a:rPr dirty="0" err="1"/>
              <a:t>Bélgica</a:t>
            </a:r>
            <a:r>
              <a:rPr dirty="0"/>
              <a:t>); Susanne Forrest, </a:t>
            </a:r>
            <a:r>
              <a:rPr dirty="0" err="1"/>
              <a:t>Educação</a:t>
            </a:r>
            <a:r>
              <a:rPr dirty="0"/>
              <a:t> do Serviço Nacional de </a:t>
            </a:r>
            <a:r>
              <a:rPr dirty="0" err="1"/>
              <a:t>Saúde</a:t>
            </a:r>
            <a:r>
              <a:rPr dirty="0"/>
              <a:t> para a </a:t>
            </a:r>
            <a:r>
              <a:rPr dirty="0" err="1"/>
              <a:t>Escócia</a:t>
            </a:r>
            <a:r>
              <a:rPr dirty="0"/>
              <a:t> (Reino </a:t>
            </a:r>
            <a:r>
              <a:rPr dirty="0" err="1"/>
              <a:t>Unido</a:t>
            </a:r>
            <a:r>
              <a:rPr dirty="0"/>
              <a:t>); Rodrigo Fredes, Locos </a:t>
            </a:r>
            <a:r>
              <a:rPr dirty="0" err="1"/>
              <a:t>por</a:t>
            </a:r>
            <a:r>
              <a:rPr dirty="0"/>
              <a:t> Nuestros Derechos (Chile); Paul Fung, </a:t>
            </a:r>
            <a:r>
              <a:rPr dirty="0" err="1"/>
              <a:t>Portfólio</a:t>
            </a:r>
            <a:r>
              <a:rPr dirty="0"/>
              <a:t> de </a:t>
            </a:r>
            <a:r>
              <a:rPr dirty="0" err="1"/>
              <a:t>Saúde</a:t>
            </a:r>
            <a:r>
              <a:rPr dirty="0"/>
              <a:t> Mental, HETI Ensino Superior (</a:t>
            </a:r>
            <a:r>
              <a:rPr dirty="0" err="1"/>
              <a:t>Austrália</a:t>
            </a:r>
            <a:r>
              <a:rPr dirty="0"/>
              <a:t>); Lynn Gentile, </a:t>
            </a:r>
            <a:r>
              <a:rPr dirty="0" err="1"/>
              <a:t>Escritório</a:t>
            </a:r>
            <a:r>
              <a:rPr dirty="0"/>
              <a:t> do Alto </a:t>
            </a:r>
            <a:r>
              <a:rPr dirty="0" err="1"/>
              <a:t>Comissariado</a:t>
            </a:r>
            <a:r>
              <a:rPr dirty="0"/>
              <a:t> das </a:t>
            </a:r>
            <a:r>
              <a:rPr dirty="0" err="1"/>
              <a:t>Nações</a:t>
            </a:r>
            <a:r>
              <a:rPr dirty="0"/>
              <a:t> Unidas para </a:t>
            </a:r>
            <a:r>
              <a:rPr dirty="0" err="1"/>
              <a:t>os</a:t>
            </a:r>
            <a:r>
              <a:rPr dirty="0"/>
              <a:t> </a:t>
            </a:r>
            <a:r>
              <a:rPr dirty="0" err="1"/>
              <a:t>Direitos</a:t>
            </a:r>
            <a:r>
              <a:rPr dirty="0"/>
              <a:t> Humanos (</a:t>
            </a:r>
            <a:r>
              <a:rPr dirty="0" err="1"/>
              <a:t>Suíça</a:t>
            </a:r>
            <a:r>
              <a:rPr dirty="0"/>
              <a:t>); Kirsty Giles, South London and Maudsley (</a:t>
            </a:r>
            <a:r>
              <a:rPr dirty="0" err="1"/>
              <a:t>SLaM</a:t>
            </a:r>
            <a:r>
              <a:rPr dirty="0"/>
              <a:t>) Recovery College (Reino </a:t>
            </a:r>
            <a:r>
              <a:rPr dirty="0" err="1"/>
              <a:t>Unido</a:t>
            </a:r>
            <a:r>
              <a:rPr dirty="0"/>
              <a:t>); Salam Gómez, Rede Mundial de </a:t>
            </a:r>
            <a:r>
              <a:rPr dirty="0" err="1"/>
              <a:t>Usuários</a:t>
            </a:r>
            <a:r>
              <a:rPr dirty="0"/>
              <a:t> e </a:t>
            </a:r>
            <a:r>
              <a:rPr dirty="0" err="1"/>
              <a:t>Sobreviventes</a:t>
            </a:r>
            <a:r>
              <a:rPr dirty="0"/>
              <a:t> da </a:t>
            </a:r>
            <a:r>
              <a:rPr dirty="0" err="1"/>
              <a:t>Psiquiatria</a:t>
            </a:r>
            <a:r>
              <a:rPr dirty="0"/>
              <a:t> (</a:t>
            </a:r>
            <a:r>
              <a:rPr dirty="0" err="1"/>
              <a:t>Colômbia</a:t>
            </a:r>
            <a:r>
              <a:rPr dirty="0"/>
              <a:t>); Ugnė </a:t>
            </a:r>
            <a:r>
              <a:rPr dirty="0" err="1"/>
              <a:t>Grigaitė</a:t>
            </a:r>
            <a:r>
              <a:rPr dirty="0"/>
              <a:t>, ONG Mental Health Perspectives and Human Rights Monitoring Institute (</a:t>
            </a:r>
            <a:r>
              <a:rPr dirty="0" err="1"/>
              <a:t>Lituânia</a:t>
            </a:r>
            <a:r>
              <a:rPr dirty="0"/>
              <a:t>); Margaret Grigg, Departamento de </a:t>
            </a:r>
            <a:r>
              <a:rPr dirty="0" err="1"/>
              <a:t>Saúde</a:t>
            </a:r>
            <a:r>
              <a:rPr dirty="0"/>
              <a:t> e Serviços Humanos, Melbourne (</a:t>
            </a:r>
            <a:r>
              <a:rPr dirty="0" err="1"/>
              <a:t>Austrália</a:t>
            </a:r>
            <a:r>
              <a:rPr dirty="0"/>
              <a:t>); Oye </a:t>
            </a:r>
            <a:r>
              <a:rPr dirty="0" err="1"/>
              <a:t>Gureje</a:t>
            </a:r>
            <a:r>
              <a:rPr dirty="0"/>
              <a:t>, Departamento de </a:t>
            </a:r>
            <a:r>
              <a:rPr dirty="0" err="1"/>
              <a:t>Psiquiatria</a:t>
            </a:r>
            <a:r>
              <a:rPr dirty="0"/>
              <a:t>, </a:t>
            </a:r>
            <a:r>
              <a:rPr dirty="0" err="1"/>
              <a:t>Universidade</a:t>
            </a:r>
            <a:r>
              <a:rPr dirty="0"/>
              <a:t> de Ibadan (</a:t>
            </a:r>
            <a:r>
              <a:rPr dirty="0" err="1"/>
              <a:t>Nigéria</a:t>
            </a:r>
            <a:r>
              <a:rPr dirty="0"/>
              <a:t>); Cerdic Hall, Camden and Islington NHS Foundation Trust, (Reino </a:t>
            </a:r>
            <a:r>
              <a:rPr dirty="0" err="1"/>
              <a:t>Unido</a:t>
            </a:r>
            <a:r>
              <a:rPr dirty="0"/>
              <a:t>); Julie Hannah, Centro de </a:t>
            </a:r>
            <a:r>
              <a:rPr dirty="0" err="1"/>
              <a:t>Direitos</a:t>
            </a:r>
            <a:r>
              <a:rPr dirty="0"/>
              <a:t> Humanos, </a:t>
            </a:r>
            <a:r>
              <a:rPr dirty="0" err="1"/>
              <a:t>Universidade</a:t>
            </a:r>
            <a:r>
              <a:rPr dirty="0"/>
              <a:t> de Essex (Reino </a:t>
            </a:r>
            <a:r>
              <a:rPr dirty="0" err="1"/>
              <a:t>Unido</a:t>
            </a:r>
            <a:r>
              <a:rPr dirty="0"/>
              <a:t>); Steve Harrington, </a:t>
            </a:r>
            <a:r>
              <a:rPr dirty="0" err="1"/>
              <a:t>Associação</a:t>
            </a:r>
            <a:r>
              <a:rPr dirty="0"/>
              <a:t> Internacional de </a:t>
            </a:r>
            <a:r>
              <a:rPr dirty="0" err="1"/>
              <a:t>Apoiadores</a:t>
            </a:r>
            <a:r>
              <a:rPr dirty="0"/>
              <a:t> de Pares (</a:t>
            </a:r>
            <a:r>
              <a:rPr dirty="0" err="1"/>
              <a:t>Estados</a:t>
            </a:r>
            <a:r>
              <a:rPr dirty="0"/>
              <a:t> Unidos da América); Akiko Hart, Mental Health Europe (</a:t>
            </a:r>
            <a:r>
              <a:rPr dirty="0" err="1"/>
              <a:t>Bélgica</a:t>
            </a:r>
            <a:r>
              <a:rPr dirty="0"/>
              <a:t>); Renae Hodgson, </a:t>
            </a:r>
            <a:r>
              <a:rPr dirty="0" err="1"/>
              <a:t>Comissão</a:t>
            </a:r>
            <a:r>
              <a:rPr dirty="0"/>
              <a:t> de </a:t>
            </a:r>
            <a:r>
              <a:rPr dirty="0" err="1"/>
              <a:t>Saúde</a:t>
            </a:r>
            <a:r>
              <a:rPr dirty="0"/>
              <a:t> Mental da </a:t>
            </a:r>
            <a:r>
              <a:rPr dirty="0" err="1"/>
              <a:t>Austrália</a:t>
            </a:r>
            <a:r>
              <a:rPr dirty="0"/>
              <a:t> </a:t>
            </a:r>
            <a:r>
              <a:rPr dirty="0" err="1"/>
              <a:t>Ocidental</a:t>
            </a:r>
            <a:r>
              <a:rPr dirty="0"/>
              <a:t> (</a:t>
            </a:r>
            <a:r>
              <a:rPr dirty="0" err="1"/>
              <a:t>Austrália</a:t>
            </a:r>
            <a:r>
              <a:rPr dirty="0"/>
              <a:t>); Nicole Hogan, </a:t>
            </a:r>
            <a:r>
              <a:rPr dirty="0" err="1"/>
              <a:t>Fundação</a:t>
            </a:r>
            <a:r>
              <a:rPr dirty="0"/>
              <a:t> NHS dos </a:t>
            </a:r>
            <a:r>
              <a:rPr dirty="0" err="1"/>
              <a:t>Hospitais</a:t>
            </a:r>
            <a:r>
              <a:rPr dirty="0"/>
              <a:t> de Hampshire (Reino </a:t>
            </a:r>
            <a:r>
              <a:rPr dirty="0" err="1"/>
              <a:t>Unido</a:t>
            </a:r>
            <a:r>
              <a:rPr dirty="0"/>
              <a:t>); Frances Hughes, Cutting Edge Oceania (Nova Zelândia); Gemma Hunting, </a:t>
            </a:r>
            <a:r>
              <a:rPr dirty="0" err="1"/>
              <a:t>Consultora</a:t>
            </a:r>
            <a:r>
              <a:rPr dirty="0"/>
              <a:t> Internacional (</a:t>
            </a:r>
            <a:r>
              <a:rPr dirty="0" err="1"/>
              <a:t>Alemanha</a:t>
            </a:r>
            <a:r>
              <a:rPr dirty="0"/>
              <a:t>); Hiroto Ito, Centro Nacional de </a:t>
            </a:r>
            <a:r>
              <a:rPr dirty="0" err="1"/>
              <a:t>Neurologia</a:t>
            </a:r>
            <a:r>
              <a:rPr dirty="0"/>
              <a:t> e </a:t>
            </a:r>
            <a:r>
              <a:rPr dirty="0" err="1"/>
              <a:t>Psiquiatria</a:t>
            </a:r>
            <a:r>
              <a:rPr dirty="0"/>
              <a:t> (</a:t>
            </a:r>
            <a:r>
              <a:rPr dirty="0" err="1"/>
              <a:t>Japão</a:t>
            </a:r>
            <a:r>
              <a:rPr dirty="0"/>
              <a:t>); </a:t>
            </a:r>
            <a:r>
              <a:rPr dirty="0" err="1"/>
              <a:t>Maths</a:t>
            </a:r>
            <a:r>
              <a:rPr dirty="0"/>
              <a:t> Jesperson, PO-</a:t>
            </a:r>
            <a:r>
              <a:rPr dirty="0" err="1"/>
              <a:t>Skåne</a:t>
            </a:r>
            <a:r>
              <a:rPr dirty="0"/>
              <a:t> (</a:t>
            </a:r>
            <a:r>
              <a:rPr dirty="0" err="1"/>
              <a:t>Suécia</a:t>
            </a:r>
            <a:r>
              <a:rPr dirty="0"/>
              <a:t>); Lucy Johnstone, </a:t>
            </a:r>
            <a:r>
              <a:rPr dirty="0" err="1"/>
              <a:t>Psicóloga</a:t>
            </a:r>
            <a:r>
              <a:rPr dirty="0"/>
              <a:t> </a:t>
            </a:r>
            <a:r>
              <a:rPr dirty="0" err="1"/>
              <a:t>Clínica</a:t>
            </a:r>
            <a:r>
              <a:rPr dirty="0"/>
              <a:t> </a:t>
            </a:r>
            <a:r>
              <a:rPr dirty="0" err="1"/>
              <a:t>Consultora</a:t>
            </a:r>
            <a:r>
              <a:rPr dirty="0"/>
              <a:t> e </a:t>
            </a:r>
            <a:r>
              <a:rPr dirty="0" err="1"/>
              <a:t>Formadora</a:t>
            </a:r>
            <a:r>
              <a:rPr dirty="0"/>
              <a:t> Independente (Reino </a:t>
            </a:r>
            <a:r>
              <a:rPr dirty="0" err="1"/>
              <a:t>Unido</a:t>
            </a:r>
            <a:r>
              <a:rPr dirty="0"/>
              <a:t>); Titus Joseph, Centro de </a:t>
            </a:r>
            <a:r>
              <a:rPr dirty="0" err="1"/>
              <a:t>Direito</a:t>
            </a:r>
            <a:r>
              <a:rPr dirty="0"/>
              <a:t> e Política de </a:t>
            </a:r>
            <a:r>
              <a:rPr dirty="0" err="1"/>
              <a:t>Saúde</a:t>
            </a:r>
            <a:r>
              <a:rPr dirty="0"/>
              <a:t> Mental, </a:t>
            </a:r>
            <a:r>
              <a:rPr dirty="0" err="1"/>
              <a:t>Sociedade</a:t>
            </a:r>
            <a:r>
              <a:rPr dirty="0"/>
              <a:t> </a:t>
            </a:r>
            <a:r>
              <a:rPr dirty="0" err="1"/>
              <a:t>Jurídica</a:t>
            </a:r>
            <a:r>
              <a:rPr dirty="0"/>
              <a:t> Indiana (</a:t>
            </a:r>
            <a:r>
              <a:rPr dirty="0" err="1"/>
              <a:t>Índia</a:t>
            </a:r>
            <a:r>
              <a:rPr dirty="0"/>
              <a:t>); </a:t>
            </a:r>
            <a:r>
              <a:rPr dirty="0" err="1"/>
              <a:t>Dovilė</a:t>
            </a:r>
            <a:r>
              <a:rPr dirty="0"/>
              <a:t> </a:t>
            </a:r>
            <a:r>
              <a:rPr dirty="0" err="1"/>
              <a:t>Juodkaitė</a:t>
            </a:r>
            <a:r>
              <a:rPr dirty="0"/>
              <a:t>, </a:t>
            </a:r>
            <a:r>
              <a:rPr dirty="0" err="1"/>
              <a:t>Fórum</a:t>
            </a:r>
            <a:r>
              <a:rPr dirty="0"/>
              <a:t> </a:t>
            </a:r>
            <a:r>
              <a:rPr dirty="0" err="1"/>
              <a:t>Lituano</a:t>
            </a:r>
            <a:r>
              <a:rPr dirty="0"/>
              <a:t> para a </a:t>
            </a:r>
            <a:r>
              <a:rPr dirty="0" err="1"/>
              <a:t>Deficiência</a:t>
            </a:r>
            <a:r>
              <a:rPr dirty="0"/>
              <a:t> (</a:t>
            </a:r>
            <a:r>
              <a:rPr dirty="0" err="1"/>
              <a:t>Lituânia</a:t>
            </a:r>
            <a:r>
              <a:rPr dirty="0"/>
              <a:t>); Rachel </a:t>
            </a:r>
            <a:r>
              <a:rPr dirty="0" err="1"/>
              <a:t>Kachaje</a:t>
            </a:r>
            <a:r>
              <a:rPr dirty="0"/>
              <a:t>, Disabled People's International (Malawi); Jasmine </a:t>
            </a:r>
            <a:r>
              <a:rPr dirty="0" err="1"/>
              <a:t>Kalha</a:t>
            </a:r>
            <a:r>
              <a:rPr dirty="0"/>
              <a:t>, Centro de </a:t>
            </a:r>
            <a:r>
              <a:rPr dirty="0" err="1"/>
              <a:t>Direito</a:t>
            </a:r>
            <a:r>
              <a:rPr dirty="0"/>
              <a:t> e Política de </a:t>
            </a:r>
            <a:r>
              <a:rPr dirty="0" err="1"/>
              <a:t>Saúde</a:t>
            </a:r>
            <a:r>
              <a:rPr dirty="0"/>
              <a:t> Mental, </a:t>
            </a:r>
            <a:r>
              <a:rPr dirty="0" err="1"/>
              <a:t>Sociedade</a:t>
            </a:r>
            <a:r>
              <a:rPr dirty="0"/>
              <a:t> </a:t>
            </a:r>
            <a:r>
              <a:rPr dirty="0" err="1"/>
              <a:t>Jurídica</a:t>
            </a:r>
            <a:r>
              <a:rPr dirty="0"/>
              <a:t> Indiana (</a:t>
            </a:r>
            <a:r>
              <a:rPr dirty="0" err="1"/>
              <a:t>Índia</a:t>
            </a:r>
            <a:r>
              <a:rPr dirty="0"/>
              <a:t>); Elizabeth </a:t>
            </a:r>
            <a:r>
              <a:rPr dirty="0" err="1"/>
              <a:t>Kamundia</a:t>
            </a:r>
            <a:r>
              <a:rPr dirty="0"/>
              <a:t>, </a:t>
            </a:r>
            <a:r>
              <a:rPr dirty="0" err="1"/>
              <a:t>Comissão</a:t>
            </a:r>
            <a:r>
              <a:rPr dirty="0"/>
              <a:t> Nacional de </a:t>
            </a:r>
            <a:r>
              <a:rPr dirty="0" err="1"/>
              <a:t>Direitos</a:t>
            </a:r>
            <a:r>
              <a:rPr dirty="0"/>
              <a:t> Humanos (</a:t>
            </a:r>
            <a:r>
              <a:rPr dirty="0" err="1"/>
              <a:t>Quênia</a:t>
            </a:r>
            <a:r>
              <a:rPr dirty="0"/>
              <a:t>); Yasmin Kapadia, Sussex Recovery College (Reino </a:t>
            </a:r>
            <a:r>
              <a:rPr dirty="0" err="1"/>
              <a:t>Unido</a:t>
            </a:r>
            <a:r>
              <a:rPr dirty="0"/>
              <a:t>); Brendan Kelly, Trinity College Dublin (Irlanda); Mary Keogh, CBM International (Irlanda); </a:t>
            </a:r>
            <a:r>
              <a:rPr dirty="0" err="1"/>
              <a:t>Akwatu</a:t>
            </a:r>
            <a:r>
              <a:rPr dirty="0"/>
              <a:t> </a:t>
            </a:r>
            <a:r>
              <a:rPr dirty="0" err="1"/>
              <a:t>Khenti</a:t>
            </a:r>
            <a:r>
              <a:rPr dirty="0"/>
              <a:t>, </a:t>
            </a:r>
            <a:r>
              <a:rPr dirty="0" err="1"/>
              <a:t>Diretoria</a:t>
            </a:r>
            <a:r>
              <a:rPr dirty="0"/>
              <a:t> </a:t>
            </a:r>
            <a:r>
              <a:rPr dirty="0" err="1"/>
              <a:t>Antirracismo</a:t>
            </a:r>
            <a:r>
              <a:rPr dirty="0"/>
              <a:t> de </a:t>
            </a:r>
            <a:r>
              <a:rPr dirty="0" err="1"/>
              <a:t>Ontário</a:t>
            </a:r>
            <a:r>
              <a:rPr dirty="0"/>
              <a:t>, </a:t>
            </a:r>
            <a:r>
              <a:rPr dirty="0" err="1"/>
              <a:t>Ministério</a:t>
            </a:r>
            <a:r>
              <a:rPr dirty="0"/>
              <a:t> da </a:t>
            </a:r>
            <a:r>
              <a:rPr dirty="0" err="1"/>
              <a:t>Segurança</a:t>
            </a:r>
            <a:r>
              <a:rPr dirty="0"/>
              <a:t> </a:t>
            </a:r>
            <a:r>
              <a:rPr dirty="0" err="1"/>
              <a:t>Comunitária</a:t>
            </a:r>
            <a:r>
              <a:rPr dirty="0"/>
              <a:t> e Serviços </a:t>
            </a:r>
            <a:r>
              <a:rPr dirty="0" err="1"/>
              <a:t>Correcionais</a:t>
            </a:r>
            <a:r>
              <a:rPr dirty="0"/>
              <a:t> (</a:t>
            </a:r>
            <a:r>
              <a:rPr dirty="0" err="1"/>
              <a:t>Canadá</a:t>
            </a:r>
            <a:r>
              <a:rPr dirty="0"/>
              <a:t>); </a:t>
            </a:r>
            <a:r>
              <a:rPr dirty="0" err="1"/>
              <a:t>Seongsu</a:t>
            </a:r>
            <a:r>
              <a:rPr dirty="0"/>
              <a:t> Kim, Centro </a:t>
            </a:r>
            <a:r>
              <a:rPr dirty="0" err="1"/>
              <a:t>Colaborador</a:t>
            </a:r>
            <a:r>
              <a:rPr dirty="0"/>
              <a:t> da OMS, Hospital </a:t>
            </a:r>
            <a:r>
              <a:rPr dirty="0" err="1"/>
              <a:t>Psiquiátrico</a:t>
            </a:r>
            <a:r>
              <a:rPr dirty="0"/>
              <a:t> de </a:t>
            </a:r>
            <a:r>
              <a:rPr dirty="0" err="1"/>
              <a:t>Yongin</a:t>
            </a:r>
            <a:r>
              <a:rPr dirty="0"/>
              <a:t> (</a:t>
            </a:r>
            <a:r>
              <a:rPr dirty="0" err="1"/>
              <a:t>Coreia</a:t>
            </a:r>
            <a:r>
              <a:rPr dirty="0"/>
              <a:t> do Sul); Diane Kingston, </a:t>
            </a:r>
            <a:r>
              <a:rPr dirty="0" err="1"/>
              <a:t>Aliança</a:t>
            </a:r>
            <a:r>
              <a:rPr dirty="0"/>
              <a:t> Internacional contra o HIV/AIDS (Reino </a:t>
            </a:r>
            <a:r>
              <a:rPr dirty="0" err="1"/>
              <a:t>Unido</a:t>
            </a:r>
            <a:r>
              <a:rPr dirty="0"/>
              <a:t>); Rishav Koirala, </a:t>
            </a:r>
            <a:r>
              <a:rPr dirty="0" err="1"/>
              <a:t>Universidade</a:t>
            </a:r>
            <a:r>
              <a:rPr dirty="0"/>
              <a:t> de Oslo (</a:t>
            </a:r>
            <a:r>
              <a:rPr dirty="0" err="1"/>
              <a:t>Noruega</a:t>
            </a:r>
            <a:r>
              <a:rPr dirty="0"/>
              <a:t>); Mika </a:t>
            </a:r>
            <a:r>
              <a:rPr dirty="0" err="1"/>
              <a:t>Kontiainen</a:t>
            </a:r>
            <a:r>
              <a:rPr dirty="0"/>
              <a:t>, Departamento de </a:t>
            </a:r>
            <a:r>
              <a:rPr dirty="0" err="1"/>
              <a:t>Relações</a:t>
            </a:r>
            <a:r>
              <a:rPr dirty="0"/>
              <a:t> </a:t>
            </a:r>
            <a:r>
              <a:rPr dirty="0" err="1"/>
              <a:t>Exteriores</a:t>
            </a:r>
            <a:r>
              <a:rPr dirty="0"/>
              <a:t> e Comércio (</a:t>
            </a:r>
            <a:r>
              <a:rPr dirty="0" err="1"/>
              <a:t>Austrália</a:t>
            </a:r>
            <a:r>
              <a:rPr dirty="0"/>
              <a:t>); Sadhvi Krishnamoorthy, Centro de </a:t>
            </a:r>
            <a:r>
              <a:rPr dirty="0" err="1"/>
              <a:t>Legislação</a:t>
            </a:r>
            <a:r>
              <a:rPr dirty="0"/>
              <a:t> e </a:t>
            </a:r>
            <a:r>
              <a:rPr dirty="0" err="1"/>
              <a:t>Políticas</a:t>
            </a:r>
            <a:r>
              <a:rPr dirty="0"/>
              <a:t> de </a:t>
            </a:r>
            <a:r>
              <a:rPr dirty="0" err="1"/>
              <a:t>Saúde</a:t>
            </a:r>
            <a:r>
              <a:rPr dirty="0"/>
              <a:t> Mental, </a:t>
            </a:r>
            <a:r>
              <a:rPr dirty="0" err="1"/>
              <a:t>Sociedade</a:t>
            </a:r>
            <a:r>
              <a:rPr dirty="0"/>
              <a:t> </a:t>
            </a:r>
            <a:r>
              <a:rPr dirty="0" err="1"/>
              <a:t>Jurídica</a:t>
            </a:r>
            <a:r>
              <a:rPr dirty="0"/>
              <a:t> Indiana (</a:t>
            </a:r>
            <a:r>
              <a:rPr dirty="0" err="1"/>
              <a:t>Índia</a:t>
            </a:r>
            <a:r>
              <a:rPr dirty="0"/>
              <a:t>); Anna </a:t>
            </a:r>
            <a:r>
              <a:rPr dirty="0" err="1"/>
              <a:t>Kudiyarova</a:t>
            </a:r>
            <a:r>
              <a:rPr dirty="0"/>
              <a:t>, Instituto </a:t>
            </a:r>
            <a:r>
              <a:rPr dirty="0" err="1"/>
              <a:t>Psicanalítico</a:t>
            </a:r>
            <a:r>
              <a:rPr dirty="0"/>
              <a:t> da Ásia Central (</a:t>
            </a:r>
            <a:r>
              <a:rPr dirty="0" err="1"/>
              <a:t>Cazaquistão</a:t>
            </a:r>
            <a:r>
              <a:rPr dirty="0"/>
              <a:t>); Linda Lee, </a:t>
            </a:r>
            <a:r>
              <a:rPr dirty="0" err="1"/>
              <a:t>Saúde</a:t>
            </a:r>
            <a:r>
              <a:rPr dirty="0"/>
              <a:t> Mental Mundial (</a:t>
            </a:r>
            <a:r>
              <a:rPr dirty="0" err="1"/>
              <a:t>Canadá</a:t>
            </a:r>
            <a:r>
              <a:rPr dirty="0"/>
              <a:t>); Itzhak </a:t>
            </a:r>
            <a:r>
              <a:rPr dirty="0" err="1"/>
              <a:t>Levav</a:t>
            </a:r>
            <a:r>
              <a:rPr dirty="0"/>
              <a:t>, Departamento de </a:t>
            </a:r>
            <a:r>
              <a:rPr dirty="0" err="1"/>
              <a:t>Saúde</a:t>
            </a:r>
            <a:r>
              <a:rPr dirty="0"/>
              <a:t> Mental </a:t>
            </a:r>
            <a:r>
              <a:rPr dirty="0" err="1"/>
              <a:t>Comunitária</a:t>
            </a:r>
            <a:r>
              <a:rPr dirty="0"/>
              <a:t>, </a:t>
            </a:r>
            <a:r>
              <a:rPr dirty="0" err="1"/>
              <a:t>Universidade</a:t>
            </a:r>
            <a:r>
              <a:rPr dirty="0"/>
              <a:t> de Haifa (Israel); Maureen Lewis, </a:t>
            </a:r>
            <a:r>
              <a:rPr dirty="0" err="1"/>
              <a:t>Comissão</a:t>
            </a:r>
            <a:r>
              <a:rPr dirty="0"/>
              <a:t> de </a:t>
            </a:r>
            <a:r>
              <a:rPr dirty="0" err="1"/>
              <a:t>Saúde</a:t>
            </a:r>
            <a:r>
              <a:rPr dirty="0"/>
              <a:t> Mental (</a:t>
            </a:r>
            <a:r>
              <a:rPr dirty="0" err="1"/>
              <a:t>Austrália</a:t>
            </a:r>
            <a:r>
              <a:rPr dirty="0"/>
              <a:t>); Laura Loli-Dano, Centro de </a:t>
            </a:r>
            <a:r>
              <a:rPr dirty="0" err="1"/>
              <a:t>Dependência</a:t>
            </a:r>
            <a:r>
              <a:rPr dirty="0"/>
              <a:t> </a:t>
            </a:r>
            <a:r>
              <a:rPr dirty="0" err="1"/>
              <a:t>Química</a:t>
            </a:r>
            <a:r>
              <a:rPr dirty="0"/>
              <a:t> e </a:t>
            </a:r>
            <a:r>
              <a:rPr dirty="0" err="1"/>
              <a:t>Saúde</a:t>
            </a:r>
            <a:r>
              <a:rPr dirty="0"/>
              <a:t> Mental (</a:t>
            </a:r>
            <a:r>
              <a:rPr dirty="0" err="1"/>
              <a:t>Canadá</a:t>
            </a:r>
            <a:r>
              <a:rPr dirty="0"/>
              <a:t>); Eleanor Longden, </a:t>
            </a:r>
            <a:r>
              <a:rPr dirty="0" err="1"/>
              <a:t>Fundação</a:t>
            </a:r>
            <a:r>
              <a:rPr dirty="0"/>
              <a:t> de </a:t>
            </a:r>
            <a:r>
              <a:rPr dirty="0" err="1"/>
              <a:t>Saúde</a:t>
            </a:r>
            <a:r>
              <a:rPr dirty="0"/>
              <a:t> Mental da Grande Manchester (Reino </a:t>
            </a:r>
            <a:r>
              <a:rPr dirty="0" err="1"/>
              <a:t>Unido</a:t>
            </a:r>
            <a:r>
              <a:rPr dirty="0"/>
              <a:t>); Crick Lund, </a:t>
            </a:r>
            <a:r>
              <a:rPr dirty="0" err="1"/>
              <a:t>Universidade</a:t>
            </a:r>
            <a:r>
              <a:rPr dirty="0"/>
              <a:t> da </a:t>
            </a:r>
            <a:r>
              <a:rPr dirty="0" err="1"/>
              <a:t>Cidade</a:t>
            </a:r>
            <a:r>
              <a:rPr dirty="0"/>
              <a:t> do Cabo (África do Sul); Judy Wanjiru Mbuthia, Serviços de </a:t>
            </a:r>
            <a:r>
              <a:rPr dirty="0" err="1"/>
              <a:t>Saúde</a:t>
            </a:r>
            <a:r>
              <a:rPr dirty="0"/>
              <a:t> Mental </a:t>
            </a:r>
            <a:r>
              <a:rPr dirty="0" err="1"/>
              <a:t>Uzima</a:t>
            </a:r>
            <a:r>
              <a:rPr dirty="0"/>
              <a:t> (</a:t>
            </a:r>
            <a:r>
              <a:rPr dirty="0" err="1"/>
              <a:t>Quênia</a:t>
            </a:r>
            <a:r>
              <a:rPr dirty="0"/>
              <a:t>); John McCormack, Rede </a:t>
            </a:r>
            <a:r>
              <a:rPr dirty="0" err="1"/>
              <a:t>Escocesa</a:t>
            </a:r>
            <a:r>
              <a:rPr dirty="0"/>
              <a:t> de </a:t>
            </a:r>
            <a:r>
              <a:rPr dirty="0" err="1"/>
              <a:t>Recuperação</a:t>
            </a:r>
            <a:r>
              <a:rPr dirty="0"/>
              <a:t> (Reino </a:t>
            </a:r>
            <a:r>
              <a:rPr dirty="0" err="1"/>
              <a:t>Unido</a:t>
            </a:r>
            <a:r>
              <a:rPr dirty="0"/>
              <a:t>); Peter McGovern, Modum Bad (</a:t>
            </a:r>
            <a:r>
              <a:rPr dirty="0" err="1"/>
              <a:t>Noruega</a:t>
            </a:r>
            <a:r>
              <a:rPr dirty="0"/>
              <a:t>); </a:t>
            </a:r>
          </a:p>
          <a:p>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189</a:t>
            </a:fld>
            <a:endParaRPr lang="en-GB" dirty="0"/>
          </a:p>
        </p:txBody>
      </p:sp>
    </p:spTree>
    <p:extLst>
      <p:ext uri="{BB962C8B-B14F-4D97-AF65-F5344CB8AC3E}">
        <p14:creationId xmlns:p14="http://schemas.microsoft.com/office/powerpoint/2010/main" val="133747719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190</a:t>
            </a:fld>
            <a:endParaRPr lang="en-GB" dirty="0"/>
          </a:p>
        </p:txBody>
      </p:sp>
      <p:sp>
        <p:nvSpPr>
          <p:cNvPr id="6" name="Notes Placeholder 2">
            <a:extLst>
              <a:ext uri="{FF2B5EF4-FFF2-40B4-BE49-F238E27FC236}">
                <a16:creationId xmlns:a16="http://schemas.microsoft.com/office/drawing/2014/main" id="{3B6B00E8-ABB1-E148-8AA8-B123ADB7738D}"/>
              </a:ext>
            </a:extLst>
          </p:cNvPr>
          <p:cNvSpPr txBox="1">
            <a:spLocks/>
          </p:cNvSpPr>
          <p:nvPr/>
        </p:nvSpPr>
        <p:spPr>
          <a:xfrm>
            <a:off x="457200" y="457200"/>
            <a:ext cx="5862577" cy="8733099"/>
          </a:xfrm>
          <a:prstGeom prst="rect">
            <a:avLst/>
          </a:prstGeom>
        </p:spPr>
        <p:txBody>
          <a:bodyPr vert="horz" lIns="95562" tIns="47781" rIns="95562" bIns="47781"/>
          <a:lst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pPr>
              <a:defRPr sz="1100"/>
            </a:pPr>
            <a:r>
              <a:rPr dirty="0"/>
              <a:t>David McGrath, consultor </a:t>
            </a:r>
            <a:r>
              <a:rPr dirty="0" err="1"/>
              <a:t>internacional</a:t>
            </a:r>
            <a:r>
              <a:rPr dirty="0"/>
              <a:t> (</a:t>
            </a:r>
            <a:r>
              <a:rPr dirty="0" err="1"/>
              <a:t>Austrália</a:t>
            </a:r>
            <a:r>
              <a:rPr dirty="0"/>
              <a:t>); Emily McLoughlin, </a:t>
            </a:r>
            <a:r>
              <a:rPr dirty="0" err="1"/>
              <a:t>consultora</a:t>
            </a:r>
            <a:r>
              <a:rPr dirty="0"/>
              <a:t> </a:t>
            </a:r>
            <a:r>
              <a:rPr dirty="0" err="1"/>
              <a:t>internacional</a:t>
            </a:r>
            <a:r>
              <a:rPr dirty="0"/>
              <a:t> (Irlanda); Bernadette McSherry, </a:t>
            </a:r>
            <a:r>
              <a:rPr dirty="0" err="1"/>
              <a:t>Universidade</a:t>
            </a:r>
            <a:r>
              <a:rPr dirty="0"/>
              <a:t> de Melbourne (</a:t>
            </a:r>
            <a:r>
              <a:rPr dirty="0" err="1"/>
              <a:t>Austrália</a:t>
            </a:r>
            <a:r>
              <a:rPr dirty="0"/>
              <a:t>); Roberto Mezzina, Centro </a:t>
            </a:r>
            <a:r>
              <a:rPr dirty="0" err="1"/>
              <a:t>Colaborador</a:t>
            </a:r>
            <a:r>
              <a:rPr dirty="0"/>
              <a:t> da OMS, Trieste (</a:t>
            </a:r>
            <a:r>
              <a:rPr dirty="0" err="1"/>
              <a:t>Itália</a:t>
            </a:r>
            <a:r>
              <a:rPr dirty="0"/>
              <a:t>); Tina Minkowitz, Centro para </a:t>
            </a:r>
            <a:r>
              <a:rPr dirty="0" err="1"/>
              <a:t>os</a:t>
            </a:r>
            <a:r>
              <a:rPr dirty="0"/>
              <a:t> </a:t>
            </a:r>
            <a:r>
              <a:rPr dirty="0" err="1"/>
              <a:t>Direitos</a:t>
            </a:r>
            <a:r>
              <a:rPr dirty="0"/>
              <a:t> Humanos dos </a:t>
            </a:r>
            <a:r>
              <a:rPr dirty="0" err="1"/>
              <a:t>Usuários</a:t>
            </a:r>
            <a:r>
              <a:rPr dirty="0"/>
              <a:t> e </a:t>
            </a:r>
            <a:r>
              <a:rPr dirty="0" err="1"/>
              <a:t>Sobreviventes</a:t>
            </a:r>
            <a:r>
              <a:rPr dirty="0"/>
              <a:t> da </a:t>
            </a:r>
            <a:r>
              <a:rPr dirty="0" err="1"/>
              <a:t>Psiquiatria</a:t>
            </a:r>
            <a:r>
              <a:rPr dirty="0"/>
              <a:t> (</a:t>
            </a:r>
            <a:r>
              <a:rPr dirty="0" err="1"/>
              <a:t>Estados</a:t>
            </a:r>
            <a:r>
              <a:rPr dirty="0"/>
              <a:t> Unidos da América); Peter Mittler, </a:t>
            </a:r>
            <a:r>
              <a:rPr dirty="0" err="1"/>
              <a:t>Aliança</a:t>
            </a:r>
            <a:r>
              <a:rPr dirty="0"/>
              <a:t> Internacional contra a </a:t>
            </a:r>
            <a:r>
              <a:rPr dirty="0" err="1"/>
              <a:t>Demência</a:t>
            </a:r>
            <a:r>
              <a:rPr dirty="0"/>
              <a:t> (Reino </a:t>
            </a:r>
            <a:r>
              <a:rPr dirty="0" err="1"/>
              <a:t>Unido</a:t>
            </a:r>
            <a:r>
              <a:rPr dirty="0"/>
              <a:t>); Pamela Molina Toledo, </a:t>
            </a:r>
            <a:r>
              <a:rPr dirty="0" err="1"/>
              <a:t>Organização</a:t>
            </a:r>
            <a:r>
              <a:rPr dirty="0"/>
              <a:t> dos </a:t>
            </a:r>
            <a:r>
              <a:rPr dirty="0" err="1"/>
              <a:t>Estados</a:t>
            </a:r>
            <a:r>
              <a:rPr dirty="0"/>
              <a:t> Americanos (</a:t>
            </a:r>
            <a:r>
              <a:rPr dirty="0" err="1"/>
              <a:t>Estados</a:t>
            </a:r>
            <a:r>
              <a:rPr dirty="0"/>
              <a:t> Unidos da América); Andrew </a:t>
            </a:r>
            <a:r>
              <a:rPr dirty="0" err="1"/>
              <a:t>Molodynski</a:t>
            </a:r>
            <a:r>
              <a:rPr dirty="0"/>
              <a:t>, Oxford Health NHS Foundation Trust (Reino </a:t>
            </a:r>
            <a:r>
              <a:rPr dirty="0" err="1"/>
              <a:t>Unido</a:t>
            </a:r>
            <a:r>
              <a:rPr dirty="0"/>
              <a:t>); Maria Francesca Moro, </a:t>
            </a:r>
            <a:r>
              <a:rPr dirty="0" err="1"/>
              <a:t>Universidade</a:t>
            </a:r>
            <a:r>
              <a:rPr dirty="0"/>
              <a:t> de Columbia (</a:t>
            </a:r>
            <a:r>
              <a:rPr dirty="0" err="1"/>
              <a:t>Estados</a:t>
            </a:r>
            <a:r>
              <a:rPr dirty="0"/>
              <a:t> Unidos da América); Fiona Morrissey, </a:t>
            </a:r>
            <a:r>
              <a:rPr dirty="0" err="1"/>
              <a:t>Consultora</a:t>
            </a:r>
            <a:r>
              <a:rPr dirty="0"/>
              <a:t> de Pesquisa </a:t>
            </a:r>
            <a:r>
              <a:rPr dirty="0" err="1"/>
              <a:t>em</a:t>
            </a:r>
            <a:r>
              <a:rPr dirty="0"/>
              <a:t> </a:t>
            </a:r>
            <a:r>
              <a:rPr dirty="0" err="1"/>
              <a:t>Direito</a:t>
            </a:r>
            <a:r>
              <a:rPr dirty="0"/>
              <a:t> da </a:t>
            </a:r>
            <a:r>
              <a:rPr dirty="0" err="1"/>
              <a:t>Deficiência</a:t>
            </a:r>
            <a:r>
              <a:rPr dirty="0"/>
              <a:t> (Irlanda); Melita Murko, </a:t>
            </a:r>
            <a:r>
              <a:rPr dirty="0" err="1"/>
              <a:t>Escritório</a:t>
            </a:r>
            <a:r>
              <a:rPr dirty="0"/>
              <a:t> Regional da OMS para a Europa (Dinamarca); Chris Nas, </a:t>
            </a:r>
            <a:r>
              <a:rPr dirty="0" err="1"/>
              <a:t>Trimbos</a:t>
            </a:r>
            <a:r>
              <a:rPr dirty="0"/>
              <a:t> International (</a:t>
            </a:r>
            <a:r>
              <a:rPr dirty="0" err="1"/>
              <a:t>Países</a:t>
            </a:r>
            <a:r>
              <a:rPr dirty="0"/>
              <a:t> </a:t>
            </a:r>
            <a:r>
              <a:rPr dirty="0" err="1"/>
              <a:t>Baixos</a:t>
            </a:r>
            <a:r>
              <a:rPr dirty="0"/>
              <a:t>); Sutherland Carrie, Departamento para o </a:t>
            </a:r>
            <a:r>
              <a:rPr dirty="0" err="1"/>
              <a:t>Desenvolvimento</a:t>
            </a:r>
            <a:r>
              <a:rPr dirty="0"/>
              <a:t> Internacional (Reino </a:t>
            </a:r>
            <a:r>
              <a:rPr dirty="0" err="1"/>
              <a:t>Unido</a:t>
            </a:r>
            <a:r>
              <a:rPr dirty="0"/>
              <a:t>); Michael Njenga, </a:t>
            </a:r>
            <a:r>
              <a:rPr dirty="0" err="1"/>
              <a:t>Usuários</a:t>
            </a:r>
            <a:r>
              <a:rPr dirty="0"/>
              <a:t> e </a:t>
            </a:r>
            <a:r>
              <a:rPr dirty="0" err="1"/>
              <a:t>Sobreviventes</a:t>
            </a:r>
            <a:r>
              <a:rPr dirty="0"/>
              <a:t> da </a:t>
            </a:r>
            <a:r>
              <a:rPr dirty="0" err="1"/>
              <a:t>Psiquiatria</a:t>
            </a:r>
            <a:r>
              <a:rPr dirty="0"/>
              <a:t> no </a:t>
            </a:r>
            <a:r>
              <a:rPr dirty="0" err="1"/>
              <a:t>Quênia</a:t>
            </a:r>
            <a:r>
              <a:rPr dirty="0"/>
              <a:t> (</a:t>
            </a:r>
            <a:r>
              <a:rPr dirty="0" err="1"/>
              <a:t>Quênia</a:t>
            </a:r>
            <a:r>
              <a:rPr dirty="0"/>
              <a:t>); Aikaterini - Katerina </a:t>
            </a:r>
            <a:r>
              <a:rPr dirty="0" err="1"/>
              <a:t>Nomidou</a:t>
            </a:r>
            <a:r>
              <a:rPr dirty="0"/>
              <a:t>, GAMIAN-Europe (</a:t>
            </a:r>
            <a:r>
              <a:rPr dirty="0" err="1"/>
              <a:t>Bélgica</a:t>
            </a:r>
            <a:r>
              <a:rPr dirty="0"/>
              <a:t>) &amp; SOFPSI N. SERRON (</a:t>
            </a:r>
            <a:r>
              <a:rPr dirty="0" err="1"/>
              <a:t>Grécia</a:t>
            </a:r>
            <a:r>
              <a:rPr dirty="0"/>
              <a:t>); Peter Oakes, </a:t>
            </a:r>
            <a:r>
              <a:rPr dirty="0" err="1"/>
              <a:t>Universidade</a:t>
            </a:r>
            <a:r>
              <a:rPr dirty="0"/>
              <a:t> de Hull (Reino </a:t>
            </a:r>
            <a:r>
              <a:rPr dirty="0" err="1"/>
              <a:t>Unido</a:t>
            </a:r>
            <a:r>
              <a:rPr dirty="0"/>
              <a:t>); David W. Oaks, </a:t>
            </a:r>
            <a:r>
              <a:rPr dirty="0" err="1"/>
              <a:t>Aciu</a:t>
            </a:r>
            <a:r>
              <a:rPr dirty="0"/>
              <a:t> </a:t>
            </a:r>
            <a:r>
              <a:rPr dirty="0" err="1"/>
              <a:t>Insitute</a:t>
            </a:r>
            <a:r>
              <a:rPr dirty="0"/>
              <a:t>, LLC (</a:t>
            </a:r>
            <a:r>
              <a:rPr dirty="0" err="1"/>
              <a:t>Estados</a:t>
            </a:r>
            <a:r>
              <a:rPr dirty="0"/>
              <a:t> Unidos da América); Martin Orrell, Instituto de </a:t>
            </a:r>
            <a:r>
              <a:rPr dirty="0" err="1"/>
              <a:t>Saúde</a:t>
            </a:r>
            <a:r>
              <a:rPr dirty="0"/>
              <a:t> Mental, </a:t>
            </a:r>
            <a:r>
              <a:rPr dirty="0" err="1"/>
              <a:t>Universidade</a:t>
            </a:r>
            <a:r>
              <a:rPr dirty="0"/>
              <a:t> de Nottingham (Reino </a:t>
            </a:r>
            <a:r>
              <a:rPr dirty="0" err="1"/>
              <a:t>Unido</a:t>
            </a:r>
            <a:r>
              <a:rPr dirty="0"/>
              <a:t>); Abdelaziz </a:t>
            </a:r>
            <a:r>
              <a:rPr dirty="0" err="1"/>
              <a:t>Awadelseed</a:t>
            </a:r>
            <a:r>
              <a:rPr dirty="0"/>
              <a:t> Alhassan Osman, Hospital Al Amal, Dubai (</a:t>
            </a:r>
            <a:r>
              <a:rPr dirty="0" err="1"/>
              <a:t>Emirados</a:t>
            </a:r>
            <a:r>
              <a:rPr dirty="0"/>
              <a:t> </a:t>
            </a:r>
            <a:r>
              <a:rPr dirty="0" err="1"/>
              <a:t>Árabes</a:t>
            </a:r>
            <a:r>
              <a:rPr dirty="0"/>
              <a:t> Unidos); Gareth Owen, King's College London (Reino </a:t>
            </a:r>
            <a:r>
              <a:rPr dirty="0" err="1"/>
              <a:t>Unido</a:t>
            </a:r>
            <a:r>
              <a:rPr dirty="0"/>
              <a:t>); Soumitra </a:t>
            </a:r>
            <a:r>
              <a:rPr dirty="0" err="1"/>
              <a:t>Pathare</a:t>
            </a:r>
            <a:r>
              <a:rPr dirty="0"/>
              <a:t>, Centro de </a:t>
            </a:r>
            <a:r>
              <a:rPr dirty="0" err="1"/>
              <a:t>Direito</a:t>
            </a:r>
            <a:r>
              <a:rPr dirty="0"/>
              <a:t> e Política de </a:t>
            </a:r>
            <a:r>
              <a:rPr dirty="0" err="1"/>
              <a:t>Saúde</a:t>
            </a:r>
            <a:r>
              <a:rPr dirty="0"/>
              <a:t> Mental, </a:t>
            </a:r>
            <a:r>
              <a:rPr dirty="0" err="1"/>
              <a:t>Sociedade</a:t>
            </a:r>
            <a:r>
              <a:rPr dirty="0"/>
              <a:t> </a:t>
            </a:r>
            <a:r>
              <a:rPr dirty="0" err="1"/>
              <a:t>Jurídica</a:t>
            </a:r>
            <a:r>
              <a:rPr dirty="0"/>
              <a:t> Indiana (</a:t>
            </a:r>
            <a:r>
              <a:rPr dirty="0" err="1"/>
              <a:t>Índia</a:t>
            </a:r>
            <a:r>
              <a:rPr dirty="0"/>
              <a:t>); Sara </a:t>
            </a:r>
            <a:r>
              <a:rPr dirty="0" err="1"/>
              <a:t>Pedersini</a:t>
            </a:r>
            <a:r>
              <a:rPr dirty="0"/>
              <a:t>, </a:t>
            </a:r>
            <a:r>
              <a:rPr dirty="0" err="1"/>
              <a:t>Fundação</a:t>
            </a:r>
            <a:r>
              <a:rPr dirty="0"/>
              <a:t> </a:t>
            </a:r>
            <a:r>
              <a:rPr dirty="0" err="1"/>
              <a:t>d'Harcourt</a:t>
            </a:r>
            <a:r>
              <a:rPr dirty="0"/>
              <a:t> (</a:t>
            </a:r>
            <a:r>
              <a:rPr dirty="0" err="1"/>
              <a:t>Suíça</a:t>
            </a:r>
            <a:r>
              <a:rPr dirty="0"/>
              <a:t>); Elvira </a:t>
            </a:r>
            <a:r>
              <a:rPr dirty="0" err="1"/>
              <a:t>Pértega</a:t>
            </a:r>
            <a:r>
              <a:rPr dirty="0"/>
              <a:t> </a:t>
            </a:r>
            <a:r>
              <a:rPr dirty="0" err="1"/>
              <a:t>Andía</a:t>
            </a:r>
            <a:r>
              <a:rPr dirty="0"/>
              <a:t>, </a:t>
            </a:r>
            <a:r>
              <a:rPr dirty="0" err="1"/>
              <a:t>Universidade</a:t>
            </a:r>
            <a:r>
              <a:rPr dirty="0"/>
              <a:t> de Saint Louis (</a:t>
            </a:r>
            <a:r>
              <a:rPr dirty="0" err="1"/>
              <a:t>Espanha</a:t>
            </a:r>
            <a:r>
              <a:rPr dirty="0"/>
              <a:t>); Dainius </a:t>
            </a:r>
            <a:r>
              <a:rPr dirty="0" err="1"/>
              <a:t>Pūras</a:t>
            </a:r>
            <a:r>
              <a:rPr dirty="0"/>
              <a:t>, Relator Especial </a:t>
            </a:r>
            <a:r>
              <a:rPr dirty="0" err="1"/>
              <a:t>sobre</a:t>
            </a:r>
            <a:r>
              <a:rPr dirty="0"/>
              <a:t> o </a:t>
            </a:r>
            <a:r>
              <a:rPr dirty="0" err="1"/>
              <a:t>direito</a:t>
            </a:r>
            <a:r>
              <a:rPr dirty="0"/>
              <a:t> de </a:t>
            </a:r>
            <a:r>
              <a:rPr dirty="0" err="1"/>
              <a:t>todos</a:t>
            </a:r>
            <a:r>
              <a:rPr dirty="0"/>
              <a:t> </a:t>
            </a:r>
            <a:r>
              <a:rPr dirty="0" err="1"/>
              <a:t>ao</a:t>
            </a:r>
            <a:r>
              <a:rPr dirty="0"/>
              <a:t> </a:t>
            </a:r>
            <a:r>
              <a:rPr dirty="0" err="1"/>
              <a:t>gozo</a:t>
            </a:r>
            <a:r>
              <a:rPr dirty="0"/>
              <a:t> do </a:t>
            </a:r>
            <a:r>
              <a:rPr dirty="0" err="1"/>
              <a:t>mais</a:t>
            </a:r>
            <a:r>
              <a:rPr dirty="0"/>
              <a:t> alto </a:t>
            </a:r>
            <a:r>
              <a:rPr dirty="0" err="1"/>
              <a:t>padrão</a:t>
            </a:r>
            <a:r>
              <a:rPr dirty="0"/>
              <a:t> de </a:t>
            </a:r>
            <a:r>
              <a:rPr dirty="0" err="1"/>
              <a:t>saúde</a:t>
            </a:r>
            <a:r>
              <a:rPr dirty="0"/>
              <a:t> </a:t>
            </a:r>
            <a:r>
              <a:rPr dirty="0" err="1"/>
              <a:t>possível</a:t>
            </a:r>
            <a:r>
              <a:rPr dirty="0"/>
              <a:t> (</a:t>
            </a:r>
            <a:r>
              <a:rPr dirty="0" err="1"/>
              <a:t>Suíça</a:t>
            </a:r>
            <a:r>
              <a:rPr dirty="0"/>
              <a:t>); Thara Rangaswamy, </a:t>
            </a:r>
            <a:r>
              <a:rPr dirty="0" err="1"/>
              <a:t>Fundação</a:t>
            </a:r>
            <a:r>
              <a:rPr dirty="0"/>
              <a:t> de Pesquisa </a:t>
            </a:r>
            <a:r>
              <a:rPr dirty="0" err="1"/>
              <a:t>sobre</a:t>
            </a:r>
            <a:r>
              <a:rPr dirty="0"/>
              <a:t> </a:t>
            </a:r>
            <a:r>
              <a:rPr dirty="0" err="1"/>
              <a:t>Esquizofrenia</a:t>
            </a:r>
            <a:r>
              <a:rPr dirty="0"/>
              <a:t> (</a:t>
            </a:r>
            <a:r>
              <a:rPr dirty="0" err="1"/>
              <a:t>Índia</a:t>
            </a:r>
            <a:r>
              <a:rPr dirty="0"/>
              <a:t>); Manaan Kar Ray, </a:t>
            </a:r>
            <a:r>
              <a:rPr dirty="0" err="1"/>
              <a:t>Fundação</a:t>
            </a:r>
            <a:r>
              <a:rPr dirty="0"/>
              <a:t> Cambridgeshire e Peterborough NHS (Reino </a:t>
            </a:r>
            <a:r>
              <a:rPr dirty="0" err="1"/>
              <a:t>Unido</a:t>
            </a:r>
            <a:r>
              <a:rPr dirty="0"/>
              <a:t>); Mayssa Rekhis, </a:t>
            </a:r>
            <a:r>
              <a:rPr dirty="0" err="1"/>
              <a:t>Faculdade</a:t>
            </a:r>
            <a:r>
              <a:rPr dirty="0"/>
              <a:t> de Medicina, </a:t>
            </a:r>
            <a:r>
              <a:rPr dirty="0" err="1"/>
              <a:t>Universidade</a:t>
            </a:r>
            <a:r>
              <a:rPr dirty="0"/>
              <a:t> El Manar de Tunis (</a:t>
            </a:r>
            <a:r>
              <a:rPr dirty="0" err="1"/>
              <a:t>Tunísia</a:t>
            </a:r>
            <a:r>
              <a:rPr dirty="0"/>
              <a:t>); Julie Repper, </a:t>
            </a:r>
            <a:r>
              <a:rPr dirty="0" err="1"/>
              <a:t>Universidade</a:t>
            </a:r>
            <a:r>
              <a:rPr dirty="0"/>
              <a:t> de Nottingham (Reino </a:t>
            </a:r>
            <a:r>
              <a:rPr dirty="0" err="1"/>
              <a:t>Unido</a:t>
            </a:r>
            <a:r>
              <a:rPr dirty="0"/>
              <a:t>); Genevra Richardson, King's College London (Reino </a:t>
            </a:r>
            <a:r>
              <a:rPr dirty="0" err="1"/>
              <a:t>Unido</a:t>
            </a:r>
            <a:r>
              <a:rPr dirty="0"/>
              <a:t>); Annie Robb, Centro Ubuntu (África do Sul); Jean Luc </a:t>
            </a:r>
            <a:r>
              <a:rPr dirty="0" err="1"/>
              <a:t>Roelandt</a:t>
            </a:r>
            <a:r>
              <a:rPr dirty="0"/>
              <a:t>, EPSM Lille Metropole, Centro </a:t>
            </a:r>
            <a:r>
              <a:rPr dirty="0" err="1"/>
              <a:t>Colaborador</a:t>
            </a:r>
            <a:r>
              <a:rPr dirty="0"/>
              <a:t> da OMS, Lille (França); Eric Rosenthal, Disability Rights International (</a:t>
            </a:r>
            <a:r>
              <a:rPr dirty="0" err="1"/>
              <a:t>Estados</a:t>
            </a:r>
            <a:r>
              <a:rPr dirty="0"/>
              <a:t> Unidos da América); Raul Montoya Santamaría, Colectivo </a:t>
            </a:r>
            <a:r>
              <a:rPr dirty="0" err="1"/>
              <a:t>Chuhcan</a:t>
            </a:r>
            <a:r>
              <a:rPr dirty="0"/>
              <a:t> A.C. (México); Jolijn </a:t>
            </a:r>
            <a:r>
              <a:rPr dirty="0" err="1"/>
              <a:t>Santegoeds</a:t>
            </a:r>
            <a:r>
              <a:rPr dirty="0"/>
              <a:t>, Rede Mundial de </a:t>
            </a:r>
            <a:r>
              <a:rPr dirty="0" err="1"/>
              <a:t>Usuários</a:t>
            </a:r>
            <a:r>
              <a:rPr dirty="0"/>
              <a:t> e </a:t>
            </a:r>
            <a:r>
              <a:rPr dirty="0" err="1"/>
              <a:t>Sobreviventes</a:t>
            </a:r>
            <a:r>
              <a:rPr dirty="0"/>
              <a:t> da </a:t>
            </a:r>
            <a:r>
              <a:rPr dirty="0" err="1"/>
              <a:t>Psiquiatria</a:t>
            </a:r>
            <a:r>
              <a:rPr dirty="0"/>
              <a:t> (</a:t>
            </a:r>
            <a:r>
              <a:rPr dirty="0" err="1"/>
              <a:t>Países</a:t>
            </a:r>
            <a:r>
              <a:rPr dirty="0"/>
              <a:t> </a:t>
            </a:r>
            <a:r>
              <a:rPr dirty="0" err="1"/>
              <a:t>Baixos</a:t>
            </a:r>
            <a:r>
              <a:rPr dirty="0"/>
              <a:t>); Benedetto Saraceno, Instituto de </a:t>
            </a:r>
            <a:r>
              <a:rPr dirty="0" err="1"/>
              <a:t>Saúde</a:t>
            </a:r>
            <a:r>
              <a:rPr dirty="0"/>
              <a:t> Mental Global de Lisboa (</a:t>
            </a:r>
            <a:r>
              <a:rPr dirty="0" err="1"/>
              <a:t>Suíça</a:t>
            </a:r>
            <a:r>
              <a:rPr dirty="0"/>
              <a:t>); Sashi </a:t>
            </a:r>
            <a:r>
              <a:rPr dirty="0" err="1"/>
              <a:t>Sashidharan</a:t>
            </a:r>
            <a:r>
              <a:rPr dirty="0"/>
              <a:t>, </a:t>
            </a:r>
            <a:r>
              <a:rPr dirty="0" err="1"/>
              <a:t>Universidade</a:t>
            </a:r>
            <a:r>
              <a:rPr dirty="0"/>
              <a:t> de Glasgow (Reino </a:t>
            </a:r>
            <a:r>
              <a:rPr dirty="0" err="1"/>
              <a:t>Unido</a:t>
            </a:r>
            <a:r>
              <a:rPr dirty="0"/>
              <a:t>); Marianne Schulze, </a:t>
            </a:r>
            <a:r>
              <a:rPr dirty="0" err="1"/>
              <a:t>consultora</a:t>
            </a:r>
            <a:r>
              <a:rPr dirty="0"/>
              <a:t> </a:t>
            </a:r>
            <a:r>
              <a:rPr dirty="0" err="1"/>
              <a:t>internacional</a:t>
            </a:r>
            <a:r>
              <a:rPr dirty="0"/>
              <a:t> (</a:t>
            </a:r>
            <a:r>
              <a:rPr dirty="0" err="1"/>
              <a:t>Áustria</a:t>
            </a:r>
            <a:r>
              <a:rPr dirty="0"/>
              <a:t>); </a:t>
            </a:r>
          </a:p>
          <a:p>
            <a:pPr lvl="0">
              <a:defRPr sz="1100"/>
            </a:pPr>
            <a:r>
              <a:rPr dirty="0"/>
              <a:t>Tom Shakespeare, Escola de </a:t>
            </a:r>
            <a:r>
              <a:rPr dirty="0" err="1"/>
              <a:t>Higiene</a:t>
            </a:r>
            <a:r>
              <a:rPr dirty="0"/>
              <a:t> e Medicina Tropical de </a:t>
            </a:r>
            <a:r>
              <a:rPr dirty="0" err="1"/>
              <a:t>Londres</a:t>
            </a:r>
            <a:r>
              <a:rPr dirty="0"/>
              <a:t> (Reino </a:t>
            </a:r>
            <a:r>
              <a:rPr dirty="0" err="1"/>
              <a:t>Unido</a:t>
            </a:r>
            <a:r>
              <a:rPr dirty="0"/>
              <a:t>); Gordon Singer, consultor </a:t>
            </a:r>
            <a:r>
              <a:rPr dirty="0" err="1"/>
              <a:t>especialista</a:t>
            </a:r>
            <a:r>
              <a:rPr dirty="0"/>
              <a:t> (</a:t>
            </a:r>
            <a:r>
              <a:rPr dirty="0" err="1"/>
              <a:t>Canadá</a:t>
            </a:r>
            <a:r>
              <a:rPr dirty="0"/>
              <a:t>); Frances Skerritt, </a:t>
            </a:r>
            <a:r>
              <a:rPr dirty="0" err="1"/>
              <a:t>especialista</a:t>
            </a:r>
            <a:r>
              <a:rPr dirty="0"/>
              <a:t> </a:t>
            </a:r>
            <a:r>
              <a:rPr dirty="0" err="1"/>
              <a:t>em</a:t>
            </a:r>
            <a:r>
              <a:rPr dirty="0"/>
              <a:t> pares (</a:t>
            </a:r>
            <a:r>
              <a:rPr dirty="0" err="1"/>
              <a:t>Canadá</a:t>
            </a:r>
            <a:r>
              <a:rPr dirty="0"/>
              <a:t>); Mike Slade, </a:t>
            </a:r>
            <a:r>
              <a:rPr dirty="0" err="1"/>
              <a:t>Universidade</a:t>
            </a:r>
            <a:r>
              <a:rPr dirty="0"/>
              <a:t> de Nottingham (Reino </a:t>
            </a:r>
            <a:r>
              <a:rPr dirty="0" err="1"/>
              <a:t>Unido</a:t>
            </a:r>
            <a:r>
              <a:rPr dirty="0"/>
              <a:t>); Gregory Smith, consultor </a:t>
            </a:r>
            <a:r>
              <a:rPr dirty="0" err="1"/>
              <a:t>internacional</a:t>
            </a:r>
            <a:r>
              <a:rPr dirty="0"/>
              <a:t> (</a:t>
            </a:r>
            <a:r>
              <a:rPr dirty="0" err="1"/>
              <a:t>Estados</a:t>
            </a:r>
            <a:r>
              <a:rPr dirty="0"/>
              <a:t> Unidos da América); Natasa Dale, </a:t>
            </a:r>
            <a:r>
              <a:rPr dirty="0" err="1"/>
              <a:t>Comissão</a:t>
            </a:r>
            <a:r>
              <a:rPr dirty="0"/>
              <a:t> de </a:t>
            </a:r>
            <a:r>
              <a:rPr dirty="0" err="1"/>
              <a:t>Saúde</a:t>
            </a:r>
            <a:r>
              <a:rPr dirty="0"/>
              <a:t> Mental da </a:t>
            </a:r>
            <a:r>
              <a:rPr dirty="0" err="1"/>
              <a:t>Austrália</a:t>
            </a:r>
            <a:r>
              <a:rPr dirty="0"/>
              <a:t> </a:t>
            </a:r>
            <a:r>
              <a:rPr dirty="0" err="1"/>
              <a:t>Ocidental</a:t>
            </a:r>
            <a:r>
              <a:rPr dirty="0"/>
              <a:t> (</a:t>
            </a:r>
            <a:r>
              <a:rPr dirty="0" err="1"/>
              <a:t>Austrália</a:t>
            </a:r>
            <a:r>
              <a:rPr dirty="0"/>
              <a:t>); Michael Ashley Stein, </a:t>
            </a:r>
            <a:r>
              <a:rPr dirty="0" err="1"/>
              <a:t>Faculdade</a:t>
            </a:r>
            <a:r>
              <a:rPr dirty="0"/>
              <a:t> de </a:t>
            </a:r>
            <a:r>
              <a:rPr dirty="0" err="1"/>
              <a:t>Direito</a:t>
            </a:r>
            <a:r>
              <a:rPr dirty="0"/>
              <a:t> de Harvard (</a:t>
            </a:r>
            <a:r>
              <a:rPr dirty="0" err="1"/>
              <a:t>Estados</a:t>
            </a:r>
            <a:r>
              <a:rPr dirty="0"/>
              <a:t> Unidos da América); Anthony Stratford, Mind Australia (</a:t>
            </a:r>
            <a:r>
              <a:rPr dirty="0" err="1"/>
              <a:t>Austrália</a:t>
            </a:r>
            <a:r>
              <a:rPr dirty="0"/>
              <a:t>); Charlene Sunkel, Rede Global de Pares </a:t>
            </a:r>
            <a:r>
              <a:rPr dirty="0" err="1"/>
              <a:t>em</a:t>
            </a:r>
            <a:r>
              <a:rPr dirty="0"/>
              <a:t> </a:t>
            </a:r>
            <a:r>
              <a:rPr dirty="0" err="1"/>
              <a:t>Saúde</a:t>
            </a:r>
            <a:r>
              <a:rPr dirty="0"/>
              <a:t> Mental (África do Sul); Kate Swaffer, </a:t>
            </a:r>
            <a:r>
              <a:rPr dirty="0" err="1"/>
              <a:t>Aliança</a:t>
            </a:r>
            <a:r>
              <a:rPr dirty="0"/>
              <a:t> Internacional para a </a:t>
            </a:r>
            <a:r>
              <a:rPr dirty="0" err="1"/>
              <a:t>Demência</a:t>
            </a:r>
            <a:r>
              <a:rPr dirty="0"/>
              <a:t> (</a:t>
            </a:r>
            <a:r>
              <a:rPr dirty="0" err="1"/>
              <a:t>Austrália</a:t>
            </a:r>
            <a:r>
              <a:rPr dirty="0"/>
              <a:t>); Shelly Thomson, Departamento de </a:t>
            </a:r>
            <a:r>
              <a:rPr dirty="0" err="1"/>
              <a:t>Relações</a:t>
            </a:r>
            <a:r>
              <a:rPr dirty="0"/>
              <a:t> </a:t>
            </a:r>
            <a:r>
              <a:rPr dirty="0" err="1"/>
              <a:t>Exteriores</a:t>
            </a:r>
            <a:r>
              <a:rPr dirty="0"/>
              <a:t> e Comércio (</a:t>
            </a:r>
            <a:r>
              <a:rPr dirty="0" err="1"/>
              <a:t>Austrália</a:t>
            </a:r>
            <a:r>
              <a:rPr dirty="0"/>
              <a:t>); Carmen Valle, CBM International (</a:t>
            </a:r>
            <a:r>
              <a:rPr dirty="0" err="1"/>
              <a:t>Tailândia</a:t>
            </a:r>
            <a:r>
              <a:rPr dirty="0"/>
              <a:t>); Alberto Vásquez Encalada, </a:t>
            </a:r>
            <a:r>
              <a:rPr dirty="0" err="1"/>
              <a:t>Gabinete</a:t>
            </a:r>
            <a:r>
              <a:rPr dirty="0"/>
              <a:t> do Relator Especial da ONU </a:t>
            </a:r>
            <a:r>
              <a:rPr dirty="0" err="1"/>
              <a:t>sobre</a:t>
            </a:r>
            <a:r>
              <a:rPr dirty="0"/>
              <a:t> </a:t>
            </a:r>
            <a:r>
              <a:rPr dirty="0" err="1"/>
              <a:t>os</a:t>
            </a:r>
            <a:r>
              <a:rPr dirty="0"/>
              <a:t> </a:t>
            </a:r>
            <a:r>
              <a:rPr dirty="0" err="1"/>
              <a:t>direitos</a:t>
            </a:r>
            <a:r>
              <a:rPr dirty="0"/>
              <a:t> das </a:t>
            </a:r>
            <a:r>
              <a:rPr dirty="0" err="1"/>
              <a:t>pessoas</a:t>
            </a:r>
            <a:r>
              <a:rPr dirty="0"/>
              <a:t> com </a:t>
            </a:r>
            <a:r>
              <a:rPr dirty="0" err="1"/>
              <a:t>deficiência</a:t>
            </a:r>
            <a:r>
              <a:rPr dirty="0"/>
              <a:t> (</a:t>
            </a:r>
            <a:r>
              <a:rPr dirty="0" err="1"/>
              <a:t>Suíça</a:t>
            </a:r>
            <a:r>
              <a:rPr dirty="0"/>
              <a:t>); Javier Vasquez, Vice-</a:t>
            </a:r>
            <a:r>
              <a:rPr dirty="0" err="1"/>
              <a:t>presidente</a:t>
            </a:r>
            <a:r>
              <a:rPr dirty="0"/>
              <a:t>, </a:t>
            </a:r>
            <a:r>
              <a:rPr dirty="0" err="1"/>
              <a:t>Programas</a:t>
            </a:r>
            <a:r>
              <a:rPr dirty="0"/>
              <a:t> de </a:t>
            </a:r>
            <a:r>
              <a:rPr dirty="0" err="1"/>
              <a:t>Saúde</a:t>
            </a:r>
            <a:r>
              <a:rPr dirty="0"/>
              <a:t>, Special Olympics, Internacional (</a:t>
            </a:r>
            <a:r>
              <a:rPr dirty="0" err="1"/>
              <a:t>Estados</a:t>
            </a:r>
            <a:r>
              <a:rPr dirty="0"/>
              <a:t> Unidos da América); Benjamin Veness, Alfred Health (</a:t>
            </a:r>
            <a:r>
              <a:rPr dirty="0" err="1"/>
              <a:t>Austrália</a:t>
            </a:r>
            <a:r>
              <a:rPr dirty="0"/>
              <a:t>); Peter </a:t>
            </a:r>
            <a:r>
              <a:rPr dirty="0" err="1"/>
              <a:t>Ventevogel</a:t>
            </a:r>
            <a:r>
              <a:rPr dirty="0"/>
              <a:t>, </a:t>
            </a:r>
            <a:r>
              <a:rPr dirty="0" err="1"/>
              <a:t>Seção</a:t>
            </a:r>
            <a:r>
              <a:rPr dirty="0"/>
              <a:t> de </a:t>
            </a:r>
            <a:r>
              <a:rPr dirty="0" err="1"/>
              <a:t>Saúde</a:t>
            </a:r>
            <a:r>
              <a:rPr dirty="0"/>
              <a:t> Pública, Alto </a:t>
            </a:r>
            <a:r>
              <a:rPr dirty="0" err="1"/>
              <a:t>Comissariado</a:t>
            </a:r>
            <a:r>
              <a:rPr dirty="0"/>
              <a:t> das </a:t>
            </a:r>
            <a:r>
              <a:rPr dirty="0" err="1"/>
              <a:t>Nações</a:t>
            </a:r>
            <a:r>
              <a:rPr dirty="0"/>
              <a:t> Unidas para </a:t>
            </a:r>
            <a:r>
              <a:rPr dirty="0" err="1"/>
              <a:t>Refugiados</a:t>
            </a:r>
            <a:r>
              <a:rPr dirty="0"/>
              <a:t> (</a:t>
            </a:r>
            <a:r>
              <a:rPr dirty="0" err="1"/>
              <a:t>Suíça</a:t>
            </a:r>
            <a:r>
              <a:rPr dirty="0"/>
              <a:t>); Carla Aparecida Arena Ventura, </a:t>
            </a:r>
            <a:r>
              <a:rPr dirty="0" err="1"/>
              <a:t>Universidade</a:t>
            </a:r>
            <a:r>
              <a:rPr dirty="0"/>
              <a:t> de São Paulo (</a:t>
            </a:r>
            <a:r>
              <a:rPr dirty="0" err="1"/>
              <a:t>Brasil</a:t>
            </a:r>
            <a:r>
              <a:rPr dirty="0"/>
              <a:t>); Alison </a:t>
            </a:r>
            <a:r>
              <a:rPr dirty="0" err="1"/>
              <a:t>Xamon</a:t>
            </a:r>
            <a:r>
              <a:rPr dirty="0"/>
              <a:t>, </a:t>
            </a:r>
            <a:r>
              <a:rPr dirty="0" err="1"/>
              <a:t>Associação</a:t>
            </a:r>
            <a:r>
              <a:rPr dirty="0"/>
              <a:t> de </a:t>
            </a:r>
            <a:r>
              <a:rPr dirty="0" err="1"/>
              <a:t>Saúde</a:t>
            </a:r>
            <a:r>
              <a:rPr dirty="0"/>
              <a:t> Mental da </a:t>
            </a:r>
            <a:r>
              <a:rPr dirty="0" err="1"/>
              <a:t>Austrália</a:t>
            </a:r>
            <a:r>
              <a:rPr dirty="0"/>
              <a:t> </a:t>
            </a:r>
            <a:r>
              <a:rPr dirty="0" err="1"/>
              <a:t>Ocidental</a:t>
            </a:r>
            <a:r>
              <a:rPr dirty="0"/>
              <a:t>, Presidente (</a:t>
            </a:r>
            <a:r>
              <a:rPr dirty="0" err="1"/>
              <a:t>Austrália</a:t>
            </a:r>
            <a:r>
              <a:rPr dirty="0"/>
              <a:t>).</a:t>
            </a:r>
          </a:p>
        </p:txBody>
      </p:sp>
    </p:spTree>
    <p:extLst>
      <p:ext uri="{BB962C8B-B14F-4D97-AF65-F5344CB8AC3E}">
        <p14:creationId xmlns:p14="http://schemas.microsoft.com/office/powerpoint/2010/main" val="66885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0"/>
              </a:spcAft>
              <a:buFont typeface="+mj-lt"/>
              <a:buNone/>
              <a:defRPr b="1">
                <a:latin typeface="Calibri" panose="020F0502020204030204" pitchFamily="34" charset="0"/>
                <a:ea typeface="SimSun" panose="02010600030101010101" pitchFamily="2" charset="-122"/>
                <a:cs typeface="Arial" panose="020B0604020202020204" pitchFamily="34" charset="0"/>
              </a:defRPr>
            </a:pP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às</a:t>
            </a:r>
            <a:r>
              <a:rPr dirty="0"/>
              <a:t> </a:t>
            </a:r>
            <a:r>
              <a:rPr dirty="0" err="1"/>
              <a:t>vezes</a:t>
            </a:r>
            <a:r>
              <a:rPr dirty="0"/>
              <a:t> </a:t>
            </a:r>
            <a:r>
              <a:rPr dirty="0" err="1"/>
              <a:t>têm</a:t>
            </a:r>
            <a:r>
              <a:rPr dirty="0"/>
              <a:t> </a:t>
            </a:r>
            <a:r>
              <a:rPr dirty="0" err="1"/>
              <a:t>ideias</a:t>
            </a:r>
            <a:r>
              <a:rPr dirty="0"/>
              <a:t> </a:t>
            </a:r>
            <a:r>
              <a:rPr dirty="0" err="1"/>
              <a:t>erradas</a:t>
            </a:r>
            <a:r>
              <a:rPr dirty="0"/>
              <a:t> </a:t>
            </a:r>
            <a:r>
              <a:rPr dirty="0" err="1"/>
              <a:t>sobre</a:t>
            </a:r>
            <a:r>
              <a:rPr dirty="0"/>
              <a:t> a </a:t>
            </a:r>
            <a:r>
              <a:rPr dirty="0" err="1"/>
              <a:t>realidade</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defRPr b="1">
                <a:latin typeface="Calibri" panose="020F0502020204030204" pitchFamily="34" charset="0"/>
                <a:ea typeface="SimSun" panose="02010600030101010101" pitchFamily="2" charset="-122"/>
                <a:cs typeface="Arial" panose="020B0604020202020204" pitchFamily="34" charset="0"/>
              </a:defRPr>
            </a:pPr>
            <a:r>
              <a:rPr dirty="0"/>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Só </a:t>
            </a:r>
            <a:r>
              <a:rPr dirty="0" err="1"/>
              <a:t>porque</a:t>
            </a:r>
            <a:r>
              <a:rPr dirty="0"/>
              <a:t> </a:t>
            </a:r>
            <a:r>
              <a:rPr dirty="0" err="1"/>
              <a:t>uma</a:t>
            </a:r>
            <a:r>
              <a:rPr dirty="0"/>
              <a:t> </a:t>
            </a:r>
            <a:r>
              <a:rPr dirty="0" err="1"/>
              <a:t>pessoa</a:t>
            </a:r>
            <a:r>
              <a:rPr dirty="0"/>
              <a:t> </a:t>
            </a:r>
            <a:r>
              <a:rPr dirty="0" err="1"/>
              <a:t>tem</a:t>
            </a:r>
            <a:r>
              <a:rPr dirty="0"/>
              <a:t> </a:t>
            </a:r>
            <a:r>
              <a:rPr dirty="0" err="1"/>
              <a:t>crenças</a:t>
            </a:r>
            <a:r>
              <a:rPr dirty="0"/>
              <a:t> </a:t>
            </a:r>
            <a:r>
              <a:rPr dirty="0" err="1"/>
              <a:t>únicas</a:t>
            </a:r>
            <a:r>
              <a:rPr dirty="0"/>
              <a:t>, </a:t>
            </a:r>
            <a:r>
              <a:rPr dirty="0" err="1"/>
              <a:t>incomuns</a:t>
            </a:r>
            <a:r>
              <a:rPr dirty="0"/>
              <a:t> e </a:t>
            </a:r>
            <a:r>
              <a:rPr dirty="0" err="1"/>
              <a:t>diferentes</a:t>
            </a:r>
            <a:r>
              <a:rPr dirty="0"/>
              <a:t> </a:t>
            </a:r>
            <a:r>
              <a:rPr dirty="0" err="1"/>
              <a:t>sobre</a:t>
            </a:r>
            <a:r>
              <a:rPr dirty="0"/>
              <a:t> a </a:t>
            </a:r>
            <a:r>
              <a:rPr dirty="0" err="1"/>
              <a:t>vida</a:t>
            </a:r>
            <a:r>
              <a:rPr dirty="0"/>
              <a:t> e a </a:t>
            </a:r>
            <a:r>
              <a:rPr dirty="0" err="1"/>
              <a:t>realidade</a:t>
            </a:r>
            <a:r>
              <a:rPr dirty="0"/>
              <a:t>, </a:t>
            </a:r>
            <a:r>
              <a:rPr dirty="0" err="1"/>
              <a:t>ou</a:t>
            </a:r>
            <a:r>
              <a:rPr dirty="0"/>
              <a:t> </a:t>
            </a:r>
            <a:r>
              <a:rPr dirty="0" err="1"/>
              <a:t>ouve</a:t>
            </a:r>
            <a:r>
              <a:rPr dirty="0"/>
              <a:t> </a:t>
            </a:r>
            <a:r>
              <a:rPr dirty="0" err="1"/>
              <a:t>vozes</a:t>
            </a:r>
            <a:r>
              <a:rPr dirty="0"/>
              <a:t>, </a:t>
            </a:r>
            <a:r>
              <a:rPr dirty="0" err="1"/>
              <a:t>isso</a:t>
            </a:r>
            <a:r>
              <a:rPr dirty="0"/>
              <a:t> </a:t>
            </a:r>
            <a:r>
              <a:rPr dirty="0" err="1"/>
              <a:t>não</a:t>
            </a:r>
            <a:r>
              <a:rPr dirty="0"/>
              <a:t> </a:t>
            </a:r>
            <a:r>
              <a:rPr dirty="0" err="1"/>
              <a:t>significa</a:t>
            </a:r>
            <a:r>
              <a:rPr dirty="0"/>
              <a:t> que </a:t>
            </a:r>
            <a:r>
              <a:rPr dirty="0" err="1"/>
              <a:t>ela</a:t>
            </a:r>
            <a:r>
              <a:rPr dirty="0"/>
              <a:t> deva ser </a:t>
            </a:r>
            <a:r>
              <a:rPr dirty="0" err="1"/>
              <a:t>impedida</a:t>
            </a:r>
            <a:r>
              <a:rPr dirty="0"/>
              <a:t> de </a:t>
            </a:r>
            <a:r>
              <a:rPr dirty="0" err="1"/>
              <a:t>tomar</a:t>
            </a:r>
            <a:r>
              <a:rPr dirty="0"/>
              <a:t> </a:t>
            </a:r>
            <a:r>
              <a:rPr dirty="0" err="1"/>
              <a:t>decisões</a:t>
            </a:r>
            <a:r>
              <a:rPr dirty="0"/>
              <a:t>. </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Mesmo</a:t>
            </a:r>
            <a:r>
              <a:rPr dirty="0"/>
              <a:t> </a:t>
            </a:r>
            <a:r>
              <a:rPr dirty="0" err="1"/>
              <a:t>nessas</a:t>
            </a:r>
            <a:r>
              <a:rPr dirty="0"/>
              <a:t> </a:t>
            </a:r>
            <a:r>
              <a:rPr dirty="0" err="1"/>
              <a:t>situações</a:t>
            </a:r>
            <a:r>
              <a:rPr dirty="0"/>
              <a:t>, </a:t>
            </a:r>
            <a:r>
              <a:rPr dirty="0" err="1"/>
              <a:t>muitas</a:t>
            </a:r>
            <a:r>
              <a:rPr dirty="0"/>
              <a:t> </a:t>
            </a:r>
            <a:r>
              <a:rPr dirty="0" err="1"/>
              <a:t>pessoas</a:t>
            </a:r>
            <a:r>
              <a:rPr dirty="0"/>
              <a:t> </a:t>
            </a:r>
            <a:r>
              <a:rPr dirty="0" err="1"/>
              <a:t>ainda</a:t>
            </a:r>
            <a:r>
              <a:rPr dirty="0"/>
              <a:t> </a:t>
            </a:r>
            <a:r>
              <a:rPr dirty="0" err="1"/>
              <a:t>sabem</a:t>
            </a:r>
            <a:r>
              <a:rPr dirty="0"/>
              <a:t> o que </a:t>
            </a:r>
            <a:r>
              <a:rPr dirty="0" err="1"/>
              <a:t>está</a:t>
            </a:r>
            <a:r>
              <a:rPr dirty="0"/>
              <a:t> </a:t>
            </a:r>
            <a:r>
              <a:rPr dirty="0" err="1"/>
              <a:t>acontecendo</a:t>
            </a:r>
            <a:r>
              <a:rPr dirty="0"/>
              <a:t> </a:t>
            </a:r>
            <a:r>
              <a:rPr dirty="0" err="1"/>
              <a:t>em</a:t>
            </a:r>
            <a:r>
              <a:rPr dirty="0"/>
              <a:t> </a:t>
            </a:r>
            <a:r>
              <a:rPr dirty="0" err="1"/>
              <a:t>suas</a:t>
            </a:r>
            <a:r>
              <a:rPr dirty="0"/>
              <a:t> </a:t>
            </a:r>
            <a:r>
              <a:rPr dirty="0" err="1"/>
              <a:t>vidas</a:t>
            </a:r>
            <a:r>
              <a:rPr dirty="0"/>
              <a:t> </a:t>
            </a:r>
            <a:r>
              <a:rPr dirty="0" err="1"/>
              <a:t>cotidianas</a:t>
            </a:r>
            <a:r>
              <a:rPr dirty="0"/>
              <a:t>.</a:t>
            </a:r>
            <a:endParaRPr lang="pt-BR" dirty="0"/>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Muitas pessoas da população em geral têm crenças que podem ser consideradas pelos outros como muito incomuns, mas isso não significa que elas não tenham capacidade de tomar decisões. </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Mesmo que uma pessoa tome o que os outros consideram uma má decisão, trata-se de sua vida e sua escolha. Assim como no caso das pessoas sem deficiência, é normal que familiares e amigos sintam e expressem preocupação sobre como está indo a vida de um ente querido. Mas eles precisam respeitar a independência de seus entes queridos e sua responsabilidade por suas próprias decisões e ações. </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20</a:t>
            </a:fld>
            <a:endParaRPr lang="en-CH"/>
          </a:p>
        </p:txBody>
      </p:sp>
    </p:spTree>
    <p:extLst>
      <p:ext uri="{BB962C8B-B14F-4D97-AF65-F5344CB8AC3E}">
        <p14:creationId xmlns:p14="http://schemas.microsoft.com/office/powerpoint/2010/main" val="323025553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191</a:t>
            </a:fld>
            <a:endParaRPr lang="en-GB"/>
          </a:p>
        </p:txBody>
      </p:sp>
      <p:sp>
        <p:nvSpPr>
          <p:cNvPr id="6" name="Rectangle 5">
            <a:extLst>
              <a:ext uri="{FF2B5EF4-FFF2-40B4-BE49-F238E27FC236}">
                <a16:creationId xmlns:a16="http://schemas.microsoft.com/office/drawing/2014/main" id="{D5556273-1832-8D40-88DC-545F6967C4EB}"/>
              </a:ext>
            </a:extLst>
          </p:cNvPr>
          <p:cNvSpPr/>
          <p:nvPr/>
        </p:nvSpPr>
        <p:spPr>
          <a:xfrm>
            <a:off x="457199" y="457200"/>
            <a:ext cx="5897302" cy="8894743"/>
          </a:xfrm>
          <a:prstGeom prst="rect">
            <a:avLst/>
          </a:prstGeom>
        </p:spPr>
        <p:txBody>
          <a:bodyPr wrap="square">
            <a:spAutoFit/>
          </a:bodyPr>
          <a:lstStyle/>
          <a:p>
            <a:pPr>
              <a:defRPr sz="1100" b="1">
                <a:solidFill>
                  <a:schemeClr val="accent2"/>
                </a:solidFill>
              </a:defRPr>
            </a:pPr>
            <a:r>
              <a:rPr dirty="0" err="1"/>
              <a:t>Estagiários</a:t>
            </a:r>
            <a:r>
              <a:rPr dirty="0"/>
              <a:t> da OMS</a:t>
            </a:r>
          </a:p>
          <a:p>
            <a:pPr>
              <a:defRPr sz="1100"/>
            </a:pPr>
            <a:r>
              <a:rPr dirty="0"/>
              <a:t>Mona </a:t>
            </a:r>
            <a:r>
              <a:rPr dirty="0" err="1"/>
              <a:t>Alqazzaz</a:t>
            </a:r>
            <a:r>
              <a:rPr dirty="0"/>
              <a:t>, Paul Christiansen, Casey Chu, Julia Faure, Stephanie Fletcher, Jane Henty, Angela Hogg, April Jakubec, Gunnhild Kjaer, Yuri Lee, Adrienne Li, Kaitlyn Lyle, Joy Muhia, Zoe Mulliez, Maria Paula Acuna Gonzalez, Jade Presnell, Sarika Sharma, Katelyn </a:t>
            </a:r>
            <a:r>
              <a:rPr dirty="0" err="1"/>
              <a:t>Tenbensel</a:t>
            </a:r>
            <a:r>
              <a:rPr dirty="0"/>
              <a:t>, Peter Varnum, Xin Ya Lim, Izabella Zant</a:t>
            </a:r>
            <a:endParaRPr lang="en-US" sz="1100" dirty="0"/>
          </a:p>
          <a:p>
            <a:endParaRPr lang="en-US" sz="1100" dirty="0"/>
          </a:p>
          <a:p>
            <a:pPr>
              <a:defRPr sz="1100" b="1">
                <a:solidFill>
                  <a:schemeClr val="accent2"/>
                </a:solidFill>
              </a:defRPr>
            </a:pPr>
            <a:r>
              <a:rPr dirty="0" err="1"/>
              <a:t>Sede</a:t>
            </a:r>
            <a:r>
              <a:rPr dirty="0"/>
              <a:t> da OMS e </a:t>
            </a:r>
            <a:r>
              <a:rPr dirty="0" err="1"/>
              <a:t>Escritórios</a:t>
            </a:r>
            <a:r>
              <a:rPr dirty="0"/>
              <a:t> </a:t>
            </a:r>
            <a:r>
              <a:rPr dirty="0" err="1"/>
              <a:t>Regionais</a:t>
            </a:r>
            <a:r>
              <a:rPr dirty="0"/>
              <a:t> </a:t>
            </a:r>
          </a:p>
          <a:p>
            <a:pPr>
              <a:defRPr sz="1100"/>
            </a:pPr>
            <a:r>
              <a:rPr dirty="0"/>
              <a:t>Nazneen Anwar (OMS/SEARO), Florence Baingana (OMS/AFRO),  Andrea Bruni (OMS/AMRO), Darryl Barrett (OMS/WPRO), Rebecca Bosco Thomas (OMS HQ), Claudina Cayetano (OMS/AMRO), Daniel Chisholm (OMS/EURO), Neerja Chowdary (HOHQ), Fahmy Hanna (OMS HQ), Eva </a:t>
            </a:r>
            <a:r>
              <a:rPr dirty="0" err="1"/>
              <a:t>Lustigova</a:t>
            </a:r>
            <a:r>
              <a:rPr dirty="0"/>
              <a:t> (OMS HQ), Carmen Martinez (OMS/AMRO), Maristela Monteiro (OMS/AMRO), Melita Murko (OMS/EURO), Khalid Saeed (OMS/EMRO), Steven Shongwe (OMS/AFRO),  Yutaro </a:t>
            </a:r>
            <a:r>
              <a:rPr dirty="0" err="1"/>
              <a:t>Setoya</a:t>
            </a:r>
            <a:r>
              <a:rPr dirty="0"/>
              <a:t> (OMS/WPRO), Martin </a:t>
            </a:r>
            <a:r>
              <a:rPr dirty="0" err="1"/>
              <a:t>Vandendyck</a:t>
            </a:r>
            <a:r>
              <a:rPr dirty="0"/>
              <a:t> (OMS/WPRO),  Mark Van Ommeren (OMS HQ), Edith Van 't Hof (OMS HQ) e </a:t>
            </a:r>
            <a:r>
              <a:rPr dirty="0" err="1"/>
              <a:t>Dévora</a:t>
            </a:r>
            <a:r>
              <a:rPr dirty="0"/>
              <a:t> Kestel (OMS HQ).</a:t>
            </a:r>
          </a:p>
          <a:p>
            <a:endParaRPr lang="en-US" sz="1100" dirty="0"/>
          </a:p>
          <a:p>
            <a:pPr>
              <a:defRPr sz="1100" b="1"/>
            </a:pPr>
            <a:r>
              <a:rPr dirty="0" err="1"/>
              <a:t>Apoio</a:t>
            </a:r>
            <a:r>
              <a:rPr dirty="0"/>
              <a:t> </a:t>
            </a:r>
            <a:r>
              <a:rPr dirty="0" err="1"/>
              <a:t>administrativo</a:t>
            </a:r>
            <a:r>
              <a:rPr dirty="0"/>
              <a:t> e editorial da OMS</a:t>
            </a:r>
            <a:endParaRPr lang="en-US" sz="1100" dirty="0"/>
          </a:p>
          <a:p>
            <a:pPr>
              <a:defRPr sz="1100"/>
            </a:pPr>
            <a:r>
              <a:rPr dirty="0"/>
              <a:t>Patricia Robertson, Política de </a:t>
            </a:r>
            <a:r>
              <a:rPr dirty="0" err="1"/>
              <a:t>Saúde</a:t>
            </a:r>
            <a:r>
              <a:rPr dirty="0"/>
              <a:t> Mental e </a:t>
            </a:r>
            <a:r>
              <a:rPr dirty="0" err="1"/>
              <a:t>Desenvolvimento</a:t>
            </a:r>
            <a:r>
              <a:rPr dirty="0"/>
              <a:t> de Serviços, Departamento de </a:t>
            </a:r>
            <a:r>
              <a:rPr dirty="0" err="1"/>
              <a:t>Saúde</a:t>
            </a:r>
            <a:r>
              <a:rPr dirty="0"/>
              <a:t> Mental e Abuso de </a:t>
            </a:r>
            <a:r>
              <a:rPr dirty="0" err="1"/>
              <a:t>Substâncias</a:t>
            </a:r>
            <a:r>
              <a:rPr dirty="0"/>
              <a:t> (OMS, </a:t>
            </a:r>
            <a:r>
              <a:rPr dirty="0" err="1"/>
              <a:t>Genebra</a:t>
            </a:r>
            <a:r>
              <a:rPr dirty="0"/>
              <a:t>); David Bramley, </a:t>
            </a:r>
            <a:r>
              <a:rPr dirty="0" err="1"/>
              <a:t>edição</a:t>
            </a:r>
            <a:r>
              <a:rPr dirty="0"/>
              <a:t> (</a:t>
            </a:r>
            <a:r>
              <a:rPr dirty="0" err="1"/>
              <a:t>Suíça</a:t>
            </a:r>
            <a:r>
              <a:rPr dirty="0"/>
              <a:t>); Julia Faure (França), Casey Chu (</a:t>
            </a:r>
            <a:r>
              <a:rPr dirty="0" err="1"/>
              <a:t>Canadá</a:t>
            </a:r>
            <a:r>
              <a:rPr dirty="0"/>
              <a:t>) e Benjamin Funk (</a:t>
            </a:r>
            <a:r>
              <a:rPr dirty="0" err="1"/>
              <a:t>Suíça</a:t>
            </a:r>
            <a:r>
              <a:rPr dirty="0"/>
              <a:t>), design e </a:t>
            </a:r>
            <a:r>
              <a:rPr dirty="0" err="1"/>
              <a:t>suporte</a:t>
            </a:r>
            <a:endParaRPr dirty="0"/>
          </a:p>
          <a:p>
            <a:endParaRPr lang="en-US" sz="1100" dirty="0"/>
          </a:p>
          <a:p>
            <a:pPr>
              <a:defRPr sz="1100" b="1"/>
            </a:pPr>
            <a:r>
              <a:rPr dirty="0" err="1"/>
              <a:t>Contribuições</a:t>
            </a:r>
            <a:r>
              <a:rPr dirty="0"/>
              <a:t> </a:t>
            </a:r>
            <a:r>
              <a:rPr dirty="0" err="1"/>
              <a:t>em</a:t>
            </a:r>
            <a:r>
              <a:rPr dirty="0"/>
              <a:t> </a:t>
            </a:r>
            <a:r>
              <a:rPr dirty="0" err="1"/>
              <a:t>vídeo</a:t>
            </a:r>
            <a:endParaRPr dirty="0"/>
          </a:p>
          <a:p>
            <a:pPr>
              <a:defRPr sz="1100"/>
            </a:pPr>
            <a:r>
              <a:rPr dirty="0" err="1"/>
              <a:t>Gostaríamos</a:t>
            </a:r>
            <a:r>
              <a:rPr dirty="0"/>
              <a:t> de </a:t>
            </a:r>
            <a:r>
              <a:rPr dirty="0" err="1"/>
              <a:t>agradecer</a:t>
            </a:r>
            <a:r>
              <a:rPr dirty="0"/>
              <a:t> </a:t>
            </a:r>
            <a:r>
              <a:rPr dirty="0" err="1"/>
              <a:t>aos</a:t>
            </a:r>
            <a:r>
              <a:rPr dirty="0"/>
              <a:t> </a:t>
            </a:r>
            <a:r>
              <a:rPr dirty="0" err="1"/>
              <a:t>seguintes</a:t>
            </a:r>
            <a:r>
              <a:rPr dirty="0"/>
              <a:t> </a:t>
            </a:r>
            <a:r>
              <a:rPr dirty="0" err="1"/>
              <a:t>indivíduos</a:t>
            </a:r>
            <a:r>
              <a:rPr dirty="0"/>
              <a:t> e </a:t>
            </a:r>
            <a:r>
              <a:rPr dirty="0" err="1"/>
              <a:t>organizações</a:t>
            </a:r>
            <a:r>
              <a:rPr dirty="0"/>
              <a:t> </a:t>
            </a:r>
            <a:r>
              <a:rPr dirty="0" err="1"/>
              <a:t>por</a:t>
            </a:r>
            <a:r>
              <a:rPr dirty="0"/>
              <a:t> </a:t>
            </a:r>
            <a:r>
              <a:rPr dirty="0" err="1"/>
              <a:t>concederem</a:t>
            </a:r>
            <a:r>
              <a:rPr dirty="0"/>
              <a:t> </a:t>
            </a:r>
            <a:r>
              <a:rPr dirty="0" err="1"/>
              <a:t>permissão</a:t>
            </a:r>
            <a:r>
              <a:rPr dirty="0"/>
              <a:t> para usar </a:t>
            </a:r>
            <a:r>
              <a:rPr dirty="0" err="1"/>
              <a:t>seus</a:t>
            </a:r>
            <a:r>
              <a:rPr dirty="0"/>
              <a:t> </a:t>
            </a:r>
            <a:r>
              <a:rPr dirty="0" err="1"/>
              <a:t>vídeos</a:t>
            </a:r>
            <a:r>
              <a:rPr dirty="0"/>
              <a:t> nesses </a:t>
            </a:r>
            <a:r>
              <a:rPr dirty="0" err="1"/>
              <a:t>materiais</a:t>
            </a:r>
            <a:r>
              <a:rPr dirty="0"/>
              <a:t>:</a:t>
            </a:r>
          </a:p>
          <a:p>
            <a:endParaRPr lang="en-US" sz="1100" dirty="0"/>
          </a:p>
          <a:p>
            <a:pPr>
              <a:defRPr sz="1100" b="1"/>
            </a:pPr>
            <a:r>
              <a:rPr dirty="0"/>
              <a:t>50 </a:t>
            </a:r>
            <a:r>
              <a:rPr dirty="0" err="1"/>
              <a:t>mães</a:t>
            </a:r>
            <a:r>
              <a:rPr dirty="0"/>
              <a:t>, 50 </a:t>
            </a:r>
            <a:r>
              <a:rPr dirty="0" err="1"/>
              <a:t>crianças</a:t>
            </a:r>
            <a:r>
              <a:rPr dirty="0"/>
              <a:t>, 1 </a:t>
            </a:r>
            <a:r>
              <a:rPr dirty="0" err="1"/>
              <a:t>cromossomo</a:t>
            </a:r>
            <a:r>
              <a:rPr dirty="0"/>
              <a:t> extra</a:t>
            </a:r>
          </a:p>
          <a:p>
            <a:pPr>
              <a:defRPr sz="1100" i="1"/>
            </a:pPr>
            <a:r>
              <a:rPr dirty="0" err="1"/>
              <a:t>Vídeo</a:t>
            </a:r>
            <a:r>
              <a:rPr dirty="0"/>
              <a:t> </a:t>
            </a:r>
            <a:r>
              <a:rPr dirty="0" err="1"/>
              <a:t>produzido</a:t>
            </a:r>
            <a:r>
              <a:rPr dirty="0"/>
              <a:t> pela </a:t>
            </a:r>
            <a:r>
              <a:rPr dirty="0" err="1"/>
              <a:t>Wouldn</a:t>
            </a:r>
            <a:r>
              <a:rPr dirty="0"/>
              <a:t> 't Change a Thing</a:t>
            </a:r>
          </a:p>
          <a:p>
            <a:pPr>
              <a:defRPr sz="1100" b="1"/>
            </a:pPr>
            <a:r>
              <a:rPr dirty="0" err="1"/>
              <a:t>Quebrando</a:t>
            </a:r>
            <a:r>
              <a:rPr dirty="0"/>
              <a:t> as </a:t>
            </a:r>
            <a:r>
              <a:rPr dirty="0" err="1"/>
              <a:t>correntes</a:t>
            </a:r>
            <a:r>
              <a:rPr dirty="0"/>
              <a:t> </a:t>
            </a:r>
            <a:r>
              <a:rPr dirty="0" err="1"/>
              <a:t>por</a:t>
            </a:r>
            <a:r>
              <a:rPr dirty="0"/>
              <a:t> Erminia Colucci</a:t>
            </a:r>
          </a:p>
          <a:p>
            <a:pPr>
              <a:defRPr sz="1100" i="1"/>
            </a:pPr>
            <a:r>
              <a:rPr dirty="0" err="1"/>
              <a:t>Vídeo</a:t>
            </a:r>
            <a:r>
              <a:rPr dirty="0"/>
              <a:t> </a:t>
            </a:r>
            <a:r>
              <a:rPr dirty="0" err="1"/>
              <a:t>produzido</a:t>
            </a:r>
            <a:r>
              <a:rPr dirty="0"/>
              <a:t> pela Movie-Ment</a:t>
            </a:r>
            <a:endParaRPr lang="en-US" sz="1100" i="1" dirty="0"/>
          </a:p>
          <a:p>
            <a:pPr>
              <a:defRPr sz="1100" b="1"/>
            </a:pPr>
            <a:r>
              <a:rPr dirty="0" err="1"/>
              <a:t>Acorrentado</a:t>
            </a:r>
            <a:r>
              <a:rPr dirty="0"/>
              <a:t> e </a:t>
            </a:r>
            <a:r>
              <a:rPr dirty="0" err="1"/>
              <a:t>preso</a:t>
            </a:r>
            <a:r>
              <a:rPr dirty="0"/>
              <a:t> </a:t>
            </a:r>
            <a:r>
              <a:rPr dirty="0" err="1"/>
              <a:t>na</a:t>
            </a:r>
            <a:r>
              <a:rPr dirty="0"/>
              <a:t> </a:t>
            </a:r>
            <a:r>
              <a:rPr dirty="0" err="1"/>
              <a:t>Somalilândia</a:t>
            </a:r>
            <a:endParaRPr dirty="0"/>
          </a:p>
          <a:p>
            <a:pPr>
              <a:defRPr sz="1100" i="1"/>
            </a:pPr>
            <a:r>
              <a:rPr dirty="0" err="1"/>
              <a:t>Vídeo</a:t>
            </a:r>
            <a:r>
              <a:rPr dirty="0"/>
              <a:t> </a:t>
            </a:r>
            <a:r>
              <a:rPr dirty="0" err="1"/>
              <a:t>produzido</a:t>
            </a:r>
            <a:r>
              <a:rPr dirty="0"/>
              <a:t> pela Human Rights Watch</a:t>
            </a:r>
          </a:p>
          <a:p>
            <a:pPr>
              <a:defRPr sz="1100" b="1"/>
            </a:pPr>
            <a:r>
              <a:rPr dirty="0" err="1"/>
              <a:t>Círculos</a:t>
            </a:r>
            <a:r>
              <a:rPr dirty="0"/>
              <a:t> de </a:t>
            </a:r>
            <a:r>
              <a:rPr dirty="0" err="1"/>
              <a:t>Apoio</a:t>
            </a:r>
            <a:endParaRPr dirty="0"/>
          </a:p>
          <a:p>
            <a:pPr>
              <a:defRPr sz="1100" i="1"/>
            </a:pPr>
            <a:r>
              <a:rPr dirty="0" err="1"/>
              <a:t>Vídeo</a:t>
            </a:r>
            <a:r>
              <a:rPr dirty="0"/>
              <a:t> </a:t>
            </a:r>
            <a:r>
              <a:rPr dirty="0" err="1"/>
              <a:t>produzido</a:t>
            </a:r>
            <a:r>
              <a:rPr dirty="0"/>
              <a:t> pela Inclusion Melbourne</a:t>
            </a:r>
          </a:p>
          <a:p>
            <a:pPr>
              <a:defRPr sz="1100" b="1"/>
            </a:pPr>
            <a:r>
              <a:rPr dirty="0" err="1"/>
              <a:t>Descolonizar</a:t>
            </a:r>
            <a:r>
              <a:rPr dirty="0"/>
              <a:t> a Mente: Um </a:t>
            </a:r>
            <a:r>
              <a:rPr dirty="0" err="1"/>
              <a:t>Diálogo</a:t>
            </a:r>
            <a:r>
              <a:rPr dirty="0"/>
              <a:t> Transcultural </a:t>
            </a:r>
            <a:r>
              <a:rPr dirty="0" err="1"/>
              <a:t>sobre</a:t>
            </a:r>
            <a:r>
              <a:rPr dirty="0"/>
              <a:t> </a:t>
            </a:r>
            <a:r>
              <a:rPr dirty="0" err="1"/>
              <a:t>Direitos</a:t>
            </a:r>
            <a:r>
              <a:rPr dirty="0"/>
              <a:t>, </a:t>
            </a:r>
            <a:r>
              <a:rPr dirty="0" err="1"/>
              <a:t>Inclusão</a:t>
            </a:r>
            <a:r>
              <a:rPr dirty="0"/>
              <a:t> e </a:t>
            </a:r>
            <a:r>
              <a:rPr dirty="0" err="1"/>
              <a:t>Comunidade</a:t>
            </a:r>
            <a:r>
              <a:rPr dirty="0"/>
              <a:t> (Rede Internacional para </a:t>
            </a:r>
            <a:r>
              <a:rPr dirty="0" err="1"/>
              <a:t>Alternativas</a:t>
            </a:r>
            <a:r>
              <a:rPr dirty="0"/>
              <a:t> e </a:t>
            </a:r>
            <a:r>
              <a:rPr dirty="0" err="1"/>
              <a:t>Recuperação</a:t>
            </a:r>
            <a:r>
              <a:rPr dirty="0"/>
              <a:t> - INTAR, </a:t>
            </a:r>
            <a:r>
              <a:rPr dirty="0" err="1"/>
              <a:t>Índia</a:t>
            </a:r>
            <a:r>
              <a:rPr dirty="0"/>
              <a:t>, 2016)</a:t>
            </a:r>
          </a:p>
          <a:p>
            <a:pPr>
              <a:defRPr sz="1100" i="1"/>
            </a:pPr>
            <a:r>
              <a:rPr dirty="0" err="1"/>
              <a:t>Vídeo</a:t>
            </a:r>
            <a:r>
              <a:rPr dirty="0"/>
              <a:t> </a:t>
            </a:r>
            <a:r>
              <a:rPr dirty="0" err="1"/>
              <a:t>produzido</a:t>
            </a:r>
            <a:r>
              <a:rPr dirty="0"/>
              <a:t> pela Bapu Trust para Pesquisa </a:t>
            </a:r>
            <a:r>
              <a:rPr dirty="0" err="1"/>
              <a:t>sobre</a:t>
            </a:r>
            <a:r>
              <a:rPr dirty="0"/>
              <a:t> Mente e </a:t>
            </a:r>
            <a:r>
              <a:rPr dirty="0" err="1"/>
              <a:t>Discurso</a:t>
            </a:r>
            <a:endParaRPr dirty="0"/>
          </a:p>
          <a:p>
            <a:pPr>
              <a:defRPr sz="1100" b="1"/>
            </a:pPr>
            <a:r>
              <a:rPr dirty="0" err="1"/>
              <a:t>Demência</a:t>
            </a:r>
            <a:r>
              <a:rPr dirty="0"/>
              <a:t>, </a:t>
            </a:r>
            <a:r>
              <a:rPr dirty="0" err="1"/>
              <a:t>Deficiência</a:t>
            </a:r>
            <a:r>
              <a:rPr dirty="0"/>
              <a:t> e </a:t>
            </a:r>
            <a:r>
              <a:rPr dirty="0" err="1"/>
              <a:t>Direitos</a:t>
            </a:r>
            <a:r>
              <a:rPr dirty="0"/>
              <a:t> - Kate Swaffer</a:t>
            </a:r>
            <a:endParaRPr lang="en-US" sz="1100" b="1" dirty="0"/>
          </a:p>
          <a:p>
            <a:pPr>
              <a:defRPr sz="1100" i="1"/>
            </a:pPr>
            <a:r>
              <a:rPr dirty="0" err="1"/>
              <a:t>Vídeo</a:t>
            </a:r>
            <a:r>
              <a:rPr dirty="0"/>
              <a:t> </a:t>
            </a:r>
            <a:r>
              <a:rPr dirty="0" err="1"/>
              <a:t>produzido</a:t>
            </a:r>
            <a:r>
              <a:rPr dirty="0"/>
              <a:t> pela Dementia Alliance International</a:t>
            </a:r>
          </a:p>
          <a:p>
            <a:pPr>
              <a:defRPr sz="1100" b="1"/>
            </a:pPr>
            <a:r>
              <a:rPr dirty="0" err="1"/>
              <a:t>Impressões</a:t>
            </a:r>
            <a:r>
              <a:rPr dirty="0"/>
              <a:t> </a:t>
            </a:r>
            <a:r>
              <a:rPr dirty="0" err="1"/>
              <a:t>Digitais</a:t>
            </a:r>
            <a:r>
              <a:rPr dirty="0"/>
              <a:t> e </a:t>
            </a:r>
            <a:r>
              <a:rPr dirty="0" err="1"/>
              <a:t>Impressões</a:t>
            </a:r>
            <a:r>
              <a:rPr dirty="0"/>
              <a:t> </a:t>
            </a:r>
            <a:r>
              <a:rPr dirty="0" err="1"/>
              <a:t>nos</a:t>
            </a:r>
            <a:r>
              <a:rPr dirty="0"/>
              <a:t> Pés</a:t>
            </a:r>
          </a:p>
          <a:p>
            <a:pPr>
              <a:defRPr sz="1100" i="1"/>
            </a:pPr>
            <a:r>
              <a:rPr dirty="0" err="1"/>
              <a:t>Vídeo</a:t>
            </a:r>
            <a:r>
              <a:rPr dirty="0"/>
              <a:t> </a:t>
            </a:r>
            <a:r>
              <a:rPr dirty="0" err="1"/>
              <a:t>produzido</a:t>
            </a:r>
            <a:r>
              <a:rPr dirty="0"/>
              <a:t> pela PROMISE Global</a:t>
            </a:r>
          </a:p>
          <a:p>
            <a:pPr>
              <a:defRPr sz="1100" b="1"/>
            </a:pPr>
            <a:r>
              <a:rPr dirty="0" err="1"/>
              <a:t>Esqueça</a:t>
            </a:r>
            <a:r>
              <a:rPr dirty="0"/>
              <a:t> o </a:t>
            </a:r>
            <a:r>
              <a:rPr dirty="0" err="1"/>
              <a:t>Estigma</a:t>
            </a:r>
            <a:endParaRPr lang="en-US" sz="1100" dirty="0"/>
          </a:p>
          <a:p>
            <a:pPr>
              <a:defRPr sz="1100" i="1"/>
            </a:pPr>
            <a:r>
              <a:rPr dirty="0" err="1"/>
              <a:t>Vídeo</a:t>
            </a:r>
            <a:r>
              <a:rPr dirty="0"/>
              <a:t> </a:t>
            </a:r>
            <a:r>
              <a:rPr dirty="0" err="1"/>
              <a:t>produzido</a:t>
            </a:r>
            <a:r>
              <a:rPr dirty="0"/>
              <a:t> pela The Alzheimer Society of Ireland</a:t>
            </a:r>
            <a:endParaRPr lang="en-US" sz="1100" dirty="0"/>
          </a:p>
          <a:p>
            <a:pPr>
              <a:defRPr sz="1100" b="1"/>
            </a:pPr>
            <a:r>
              <a:rPr dirty="0"/>
              <a:t>Gana: </a:t>
            </a:r>
            <a:r>
              <a:rPr dirty="0" err="1"/>
              <a:t>abuso</a:t>
            </a:r>
            <a:r>
              <a:rPr dirty="0"/>
              <a:t> de </a:t>
            </a:r>
            <a:r>
              <a:rPr dirty="0" err="1"/>
              <a:t>pessoas</a:t>
            </a:r>
            <a:r>
              <a:rPr dirty="0"/>
              <a:t> com </a:t>
            </a:r>
            <a:r>
              <a:rPr dirty="0" err="1"/>
              <a:t>deficiência</a:t>
            </a:r>
            <a:endParaRPr lang="en-US" sz="1100" dirty="0"/>
          </a:p>
          <a:p>
            <a:pPr>
              <a:defRPr sz="1100" i="1"/>
            </a:pPr>
            <a:r>
              <a:rPr dirty="0" err="1"/>
              <a:t>Vídeo</a:t>
            </a:r>
            <a:r>
              <a:rPr dirty="0"/>
              <a:t> </a:t>
            </a:r>
            <a:r>
              <a:rPr dirty="0" err="1"/>
              <a:t>produzido</a:t>
            </a:r>
            <a:r>
              <a:rPr dirty="0"/>
              <a:t> pela Human Rights Watch</a:t>
            </a:r>
            <a:endParaRPr lang="en-US" sz="1100" dirty="0"/>
          </a:p>
          <a:p>
            <a:pPr>
              <a:defRPr sz="1100" b="1"/>
            </a:pPr>
            <a:r>
              <a:rPr dirty="0" err="1"/>
              <a:t>Campanha</a:t>
            </a:r>
            <a:r>
              <a:rPr dirty="0"/>
              <a:t> Global: O </a:t>
            </a:r>
            <a:r>
              <a:rPr dirty="0" err="1"/>
              <a:t>Direito</a:t>
            </a:r>
            <a:r>
              <a:rPr dirty="0"/>
              <a:t> de </a:t>
            </a:r>
            <a:r>
              <a:rPr dirty="0" err="1"/>
              <a:t>Decidir</a:t>
            </a:r>
            <a:endParaRPr lang="en-US" sz="1100" dirty="0"/>
          </a:p>
          <a:p>
            <a:pPr>
              <a:defRPr sz="1100" i="1"/>
            </a:pPr>
            <a:r>
              <a:rPr dirty="0" err="1"/>
              <a:t>Vídeo</a:t>
            </a:r>
            <a:r>
              <a:rPr dirty="0"/>
              <a:t> </a:t>
            </a:r>
            <a:r>
              <a:rPr dirty="0" err="1"/>
              <a:t>produzido</a:t>
            </a:r>
            <a:r>
              <a:rPr dirty="0"/>
              <a:t> pela Inclusion International</a:t>
            </a:r>
            <a:endParaRPr lang="en-US" sz="1100" dirty="0"/>
          </a:p>
          <a:p>
            <a:pPr>
              <a:defRPr sz="1100" b="1"/>
            </a:pPr>
            <a:r>
              <a:rPr dirty="0" err="1"/>
              <a:t>Direitos</a:t>
            </a:r>
            <a:r>
              <a:rPr dirty="0"/>
              <a:t> Humanos, </a:t>
            </a:r>
            <a:r>
              <a:rPr dirty="0" err="1"/>
              <a:t>Envelhecimento</a:t>
            </a:r>
            <a:r>
              <a:rPr dirty="0"/>
              <a:t> e </a:t>
            </a:r>
            <a:r>
              <a:rPr dirty="0" err="1"/>
              <a:t>Demência</a:t>
            </a:r>
            <a:r>
              <a:rPr dirty="0"/>
              <a:t>: </a:t>
            </a:r>
            <a:r>
              <a:rPr dirty="0" err="1"/>
              <a:t>Desafiando</a:t>
            </a:r>
            <a:r>
              <a:rPr dirty="0"/>
              <a:t> a </a:t>
            </a:r>
            <a:r>
              <a:rPr dirty="0" err="1"/>
              <a:t>Prática</a:t>
            </a:r>
            <a:r>
              <a:rPr dirty="0"/>
              <a:t> </a:t>
            </a:r>
            <a:r>
              <a:rPr dirty="0" err="1"/>
              <a:t>Atual</a:t>
            </a:r>
            <a:r>
              <a:rPr dirty="0"/>
              <a:t> </a:t>
            </a:r>
            <a:r>
              <a:rPr dirty="0" err="1"/>
              <a:t>por</a:t>
            </a:r>
            <a:r>
              <a:rPr dirty="0"/>
              <a:t> Kate Swaffer</a:t>
            </a:r>
            <a:endParaRPr lang="en-US" sz="1100" dirty="0"/>
          </a:p>
          <a:p>
            <a:pPr>
              <a:defRPr sz="1100" i="1"/>
            </a:pPr>
            <a:r>
              <a:rPr dirty="0" err="1"/>
              <a:t>Vídeo</a:t>
            </a:r>
            <a:r>
              <a:rPr dirty="0"/>
              <a:t> </a:t>
            </a:r>
            <a:r>
              <a:rPr dirty="0" err="1"/>
              <a:t>produzido</a:t>
            </a:r>
            <a:r>
              <a:rPr dirty="0"/>
              <a:t> pela Your aged and disability advocates (ADA), </a:t>
            </a:r>
            <a:r>
              <a:rPr dirty="0" err="1"/>
              <a:t>Austrália</a:t>
            </a:r>
            <a:endParaRPr dirty="0"/>
          </a:p>
          <a:p>
            <a:pPr>
              <a:defRPr sz="1100" b="1"/>
            </a:pPr>
            <a:r>
              <a:rPr dirty="0"/>
              <a:t>Eu </a:t>
            </a:r>
            <a:r>
              <a:rPr dirty="0" err="1"/>
              <a:t>vou</a:t>
            </a:r>
            <a:r>
              <a:rPr dirty="0"/>
              <a:t> para casa</a:t>
            </a:r>
          </a:p>
          <a:p>
            <a:pPr>
              <a:defRPr sz="1100" i="1"/>
            </a:pPr>
            <a:r>
              <a:rPr dirty="0" err="1"/>
              <a:t>Vídeo</a:t>
            </a:r>
            <a:r>
              <a:rPr dirty="0"/>
              <a:t> </a:t>
            </a:r>
            <a:r>
              <a:rPr dirty="0" err="1"/>
              <a:t>produzido</a:t>
            </a:r>
            <a:r>
              <a:rPr dirty="0"/>
              <a:t> pela WITF TV, Harrisburg, PA. © 2016 WITF</a:t>
            </a:r>
            <a:endParaRPr lang="en-GB" sz="1100" b="1" dirty="0"/>
          </a:p>
          <a:p>
            <a:pPr>
              <a:defRPr sz="1100" b="1"/>
            </a:pPr>
            <a:r>
              <a:rPr dirty="0" err="1"/>
              <a:t>Visão</a:t>
            </a:r>
            <a:r>
              <a:rPr dirty="0"/>
              <a:t> </a:t>
            </a:r>
            <a:r>
              <a:rPr dirty="0" err="1"/>
              <a:t>geral</a:t>
            </a:r>
            <a:r>
              <a:rPr dirty="0"/>
              <a:t> da </a:t>
            </a:r>
            <a:r>
              <a:rPr dirty="0" err="1"/>
              <a:t>saúde</a:t>
            </a:r>
            <a:r>
              <a:rPr dirty="0"/>
              <a:t> </a:t>
            </a:r>
            <a:r>
              <a:rPr dirty="0" err="1"/>
              <a:t>inclusiva</a:t>
            </a:r>
            <a:endParaRPr lang="en-US" sz="1100" dirty="0"/>
          </a:p>
          <a:p>
            <a:pPr>
              <a:defRPr sz="1100" i="1"/>
            </a:pPr>
            <a:r>
              <a:rPr dirty="0" err="1"/>
              <a:t>Vídeo</a:t>
            </a:r>
            <a:r>
              <a:rPr dirty="0"/>
              <a:t> </a:t>
            </a:r>
            <a:r>
              <a:rPr dirty="0" err="1"/>
              <a:t>produzido</a:t>
            </a:r>
            <a:r>
              <a:rPr dirty="0"/>
              <a:t> pela Special Olympics</a:t>
            </a:r>
            <a:endParaRPr lang="en-US" sz="1100" dirty="0"/>
          </a:p>
          <a:p>
            <a:endParaRPr lang="en-US" sz="1100" dirty="0"/>
          </a:p>
        </p:txBody>
      </p:sp>
    </p:spTree>
    <p:extLst>
      <p:ext uri="{BB962C8B-B14F-4D97-AF65-F5344CB8AC3E}">
        <p14:creationId xmlns:p14="http://schemas.microsoft.com/office/powerpoint/2010/main" val="164079807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57199"/>
            <a:ext cx="5897301" cy="8971385"/>
          </a:xfrm>
        </p:spPr>
        <p:txBody>
          <a:bodyPr/>
          <a:lstStyle/>
          <a:p>
            <a:pPr>
              <a:defRPr sz="1100" b="1"/>
            </a:pPr>
            <a:r>
              <a:rPr dirty="0" err="1"/>
              <a:t>Advocacia</a:t>
            </a:r>
            <a:r>
              <a:rPr dirty="0"/>
              <a:t> Independente, </a:t>
            </a:r>
            <a:r>
              <a:rPr dirty="0" err="1"/>
              <a:t>história</a:t>
            </a:r>
            <a:r>
              <a:rPr dirty="0"/>
              <a:t> de James</a:t>
            </a:r>
            <a:endParaRPr lang="en-US" sz="1100" dirty="0"/>
          </a:p>
          <a:p>
            <a:pPr>
              <a:defRPr sz="1100" i="1"/>
            </a:pPr>
            <a:r>
              <a:rPr dirty="0" err="1"/>
              <a:t>Vídeo</a:t>
            </a:r>
            <a:r>
              <a:rPr dirty="0"/>
              <a:t> </a:t>
            </a:r>
            <a:r>
              <a:rPr dirty="0" err="1"/>
              <a:t>produzido</a:t>
            </a:r>
            <a:r>
              <a:rPr dirty="0"/>
              <a:t> pela Scottish Independent Advocacy Alliance</a:t>
            </a:r>
            <a:endParaRPr lang="en-US" sz="1100" dirty="0"/>
          </a:p>
          <a:p>
            <a:pPr>
              <a:defRPr sz="1100" b="1"/>
            </a:pPr>
            <a:r>
              <a:rPr dirty="0" err="1"/>
              <a:t>Entrevista</a:t>
            </a:r>
            <a:r>
              <a:rPr dirty="0"/>
              <a:t> - </a:t>
            </a:r>
            <a:r>
              <a:rPr dirty="0" err="1"/>
              <a:t>Atleta</a:t>
            </a:r>
            <a:r>
              <a:rPr dirty="0"/>
              <a:t> </a:t>
            </a:r>
            <a:r>
              <a:rPr dirty="0" err="1"/>
              <a:t>olímpica</a:t>
            </a:r>
            <a:r>
              <a:rPr dirty="0"/>
              <a:t> especial Victoria Smith, ESPN, 4 de </a:t>
            </a:r>
            <a:r>
              <a:rPr dirty="0" err="1"/>
              <a:t>julho</a:t>
            </a:r>
            <a:r>
              <a:rPr dirty="0"/>
              <a:t> de 2018</a:t>
            </a:r>
            <a:endParaRPr lang="en-US" sz="1100" dirty="0"/>
          </a:p>
          <a:p>
            <a:pPr>
              <a:defRPr sz="1100" i="1"/>
            </a:pPr>
            <a:r>
              <a:rPr dirty="0" err="1"/>
              <a:t>Vídeo</a:t>
            </a:r>
            <a:r>
              <a:rPr dirty="0"/>
              <a:t> </a:t>
            </a:r>
            <a:r>
              <a:rPr dirty="0" err="1"/>
              <a:t>produzido</a:t>
            </a:r>
            <a:r>
              <a:rPr dirty="0"/>
              <a:t> pela Special Olympics</a:t>
            </a:r>
            <a:endParaRPr lang="en-US" sz="1100" dirty="0"/>
          </a:p>
          <a:p>
            <a:pPr>
              <a:defRPr sz="1100" b="1"/>
            </a:pPr>
            <a:r>
              <a:rPr dirty="0" err="1"/>
              <a:t>Vivendo</a:t>
            </a:r>
            <a:r>
              <a:rPr dirty="0"/>
              <a:t> </a:t>
            </a:r>
            <a:r>
              <a:rPr dirty="0" err="1"/>
              <a:t>em</a:t>
            </a:r>
            <a:r>
              <a:rPr dirty="0"/>
              <a:t> </a:t>
            </a:r>
            <a:r>
              <a:rPr dirty="0" err="1"/>
              <a:t>Comunidade</a:t>
            </a:r>
            <a:endParaRPr lang="en-US" sz="1100" dirty="0"/>
          </a:p>
          <a:p>
            <a:pPr>
              <a:defRPr sz="1100" i="1"/>
            </a:pPr>
            <a:r>
              <a:rPr dirty="0" err="1"/>
              <a:t>Vídeo</a:t>
            </a:r>
            <a:r>
              <a:rPr dirty="0"/>
              <a:t> </a:t>
            </a:r>
            <a:r>
              <a:rPr dirty="0" err="1"/>
              <a:t>produzido</a:t>
            </a:r>
            <a:r>
              <a:rPr dirty="0"/>
              <a:t> pela </a:t>
            </a:r>
            <a:r>
              <a:rPr dirty="0" err="1"/>
              <a:t>Associação</a:t>
            </a:r>
            <a:r>
              <a:rPr dirty="0"/>
              <a:t> </a:t>
            </a:r>
            <a:r>
              <a:rPr dirty="0" err="1"/>
              <a:t>Libanesa</a:t>
            </a:r>
            <a:r>
              <a:rPr dirty="0"/>
              <a:t> de </a:t>
            </a:r>
            <a:r>
              <a:rPr dirty="0" err="1"/>
              <a:t>Autodefesa</a:t>
            </a:r>
            <a:r>
              <a:rPr dirty="0"/>
              <a:t> (LASA) e </a:t>
            </a:r>
            <a:r>
              <a:rPr dirty="0" err="1"/>
              <a:t>pelo</a:t>
            </a:r>
            <a:r>
              <a:rPr dirty="0"/>
              <a:t> Fundo para </a:t>
            </a:r>
            <a:r>
              <a:rPr dirty="0" err="1"/>
              <a:t>os</a:t>
            </a:r>
            <a:r>
              <a:rPr dirty="0"/>
              <a:t> </a:t>
            </a:r>
            <a:r>
              <a:rPr dirty="0" err="1"/>
              <a:t>Direitos</a:t>
            </a:r>
            <a:r>
              <a:rPr dirty="0"/>
              <a:t> das </a:t>
            </a:r>
            <a:r>
              <a:rPr dirty="0" err="1"/>
              <a:t>Pessoas</a:t>
            </a:r>
            <a:r>
              <a:rPr dirty="0"/>
              <a:t> com </a:t>
            </a:r>
            <a:r>
              <a:rPr dirty="0" err="1"/>
              <a:t>Deficiência</a:t>
            </a:r>
            <a:r>
              <a:rPr dirty="0"/>
              <a:t> (DRF)</a:t>
            </a:r>
            <a:endParaRPr lang="en-GB" sz="1100" b="1"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err="1"/>
              <a:t>Vivendo</a:t>
            </a:r>
            <a:r>
              <a:rPr dirty="0"/>
              <a:t> </a:t>
            </a:r>
            <a:r>
              <a:rPr dirty="0" err="1"/>
              <a:t>em</a:t>
            </a:r>
            <a:r>
              <a:rPr dirty="0"/>
              <a:t> </a:t>
            </a:r>
            <a:r>
              <a:rPr dirty="0" err="1"/>
              <a:t>Frente</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a:t>
            </a:r>
            <a:r>
              <a:rPr dirty="0" err="1"/>
              <a:t>LedBetter</a:t>
            </a:r>
            <a:r>
              <a:rPr dirty="0"/>
              <a:t> Films</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err="1"/>
              <a:t>Viver</a:t>
            </a:r>
            <a:r>
              <a:rPr dirty="0"/>
              <a:t> com </a:t>
            </a:r>
            <a:r>
              <a:rPr dirty="0" err="1"/>
              <a:t>problemas</a:t>
            </a:r>
            <a:r>
              <a:rPr dirty="0"/>
              <a:t> de </a:t>
            </a:r>
            <a:r>
              <a:rPr dirty="0" err="1"/>
              <a:t>saúde</a:t>
            </a:r>
            <a:r>
              <a:rPr dirty="0"/>
              <a:t> mental </a:t>
            </a:r>
            <a:r>
              <a:rPr dirty="0" err="1"/>
              <a:t>na</a:t>
            </a:r>
            <a:r>
              <a:rPr dirty="0"/>
              <a:t> </a:t>
            </a:r>
            <a:r>
              <a:rPr dirty="0" err="1"/>
              <a:t>Rússia</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Sky News</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Amor, </a:t>
            </a:r>
            <a:r>
              <a:rPr dirty="0" err="1"/>
              <a:t>perda</a:t>
            </a:r>
            <a:r>
              <a:rPr dirty="0"/>
              <a:t> e </a:t>
            </a:r>
            <a:r>
              <a:rPr dirty="0" err="1"/>
              <a:t>riso</a:t>
            </a:r>
            <a:r>
              <a:rPr dirty="0"/>
              <a:t> - </a:t>
            </a:r>
            <a:r>
              <a:rPr dirty="0" err="1"/>
              <a:t>Viver</a:t>
            </a:r>
            <a:r>
              <a:rPr dirty="0"/>
              <a:t> com </a:t>
            </a:r>
            <a:r>
              <a:rPr dirty="0" err="1"/>
              <a:t>demência</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Fire Films</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Mari Yamamoto</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Bapu Trust para Pesquisa </a:t>
            </a:r>
            <a:r>
              <a:rPr dirty="0" err="1"/>
              <a:t>sobre</a:t>
            </a:r>
            <a:r>
              <a:rPr dirty="0"/>
              <a:t> Mente e </a:t>
            </a:r>
            <a:r>
              <a:rPr dirty="0" err="1"/>
              <a:t>Discurso</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err="1"/>
              <a:t>Campeões</a:t>
            </a:r>
            <a:r>
              <a:rPr dirty="0"/>
              <a:t> de </a:t>
            </a:r>
            <a:r>
              <a:rPr dirty="0" err="1"/>
              <a:t>apoio</a:t>
            </a:r>
            <a:r>
              <a:rPr dirty="0"/>
              <a:t> a pares de </a:t>
            </a:r>
            <a:r>
              <a:rPr dirty="0" err="1"/>
              <a:t>saúde</a:t>
            </a:r>
            <a:r>
              <a:rPr dirty="0"/>
              <a:t> mental, Uganda 2013</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Cerdic Hall</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Indo </a:t>
            </a:r>
            <a:r>
              <a:rPr dirty="0" err="1"/>
              <a:t>além</a:t>
            </a:r>
            <a:r>
              <a:rPr dirty="0"/>
              <a:t> dos </a:t>
            </a:r>
            <a:r>
              <a:rPr dirty="0" err="1"/>
              <a:t>rótulos</a:t>
            </a:r>
            <a:r>
              <a:rPr dirty="0"/>
              <a:t> </a:t>
            </a:r>
            <a:r>
              <a:rPr dirty="0" err="1"/>
              <a:t>psiquiátricos</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a:t>
            </a:r>
            <a:r>
              <a:rPr dirty="0" err="1"/>
              <a:t>pelo</a:t>
            </a:r>
            <a:r>
              <a:rPr dirty="0"/>
              <a:t> The Open Paradigm Project/ P.J. Moynihan, Digital Eyes Film Producer </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'Meu </a:t>
            </a:r>
            <a:r>
              <a:rPr dirty="0" err="1"/>
              <a:t>sonho</a:t>
            </a:r>
            <a:r>
              <a:rPr dirty="0"/>
              <a:t> </a:t>
            </a:r>
            <a:r>
              <a:rPr dirty="0" err="1"/>
              <a:t>é</a:t>
            </a:r>
            <a:r>
              <a:rPr dirty="0"/>
              <a:t> </a:t>
            </a:r>
            <a:r>
              <a:rPr dirty="0" err="1"/>
              <a:t>fazer</a:t>
            </a:r>
            <a:r>
              <a:rPr dirty="0"/>
              <a:t> pizza': </a:t>
            </a:r>
            <a:r>
              <a:rPr dirty="0" err="1"/>
              <a:t>os</a:t>
            </a:r>
            <a:r>
              <a:rPr dirty="0"/>
              <a:t> </a:t>
            </a:r>
            <a:r>
              <a:rPr dirty="0" err="1"/>
              <a:t>fornecedores</a:t>
            </a:r>
            <a:r>
              <a:rPr dirty="0"/>
              <a:t> com </a:t>
            </a:r>
            <a:r>
              <a:rPr dirty="0" err="1"/>
              <a:t>síndrome</a:t>
            </a:r>
            <a:r>
              <a:rPr dirty="0"/>
              <a:t> de Down</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a:t>
            </a:r>
            <a:r>
              <a:rPr dirty="0" err="1"/>
              <a:t>pelo</a:t>
            </a:r>
            <a:r>
              <a:rPr dirty="0"/>
              <a:t> The Guardian</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Minha </a:t>
            </a:r>
            <a:r>
              <a:rPr dirty="0" err="1"/>
              <a:t>história</a:t>
            </a:r>
            <a:r>
              <a:rPr dirty="0"/>
              <a:t>: Timothy</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End the Cycle (</a:t>
            </a:r>
            <a:r>
              <a:rPr dirty="0" err="1"/>
              <a:t>Iniciativa</a:t>
            </a:r>
            <a:r>
              <a:rPr dirty="0"/>
              <a:t> da CBM </a:t>
            </a:r>
            <a:r>
              <a:rPr dirty="0" err="1"/>
              <a:t>Austrália</a:t>
            </a:r>
            <a:r>
              <a:rPr dirty="0"/>
              <a:t>)</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 Neil Laybourn e Jonny Benjamin </a:t>
            </a:r>
            <a:r>
              <a:rPr dirty="0" err="1"/>
              <a:t>discutem</a:t>
            </a:r>
            <a:r>
              <a:rPr dirty="0"/>
              <a:t> </a:t>
            </a:r>
            <a:r>
              <a:rPr dirty="0" err="1"/>
              <a:t>saúde</a:t>
            </a:r>
            <a:r>
              <a:rPr dirty="0"/>
              <a:t> mental</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Rethink Mental Illness</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err="1"/>
              <a:t>Nenhuma</a:t>
            </a:r>
            <a:r>
              <a:rPr dirty="0"/>
              <a:t> </a:t>
            </a:r>
            <a:r>
              <a:rPr dirty="0" err="1"/>
              <a:t>força</a:t>
            </a:r>
            <a:r>
              <a:rPr dirty="0"/>
              <a:t> </a:t>
            </a:r>
            <a:r>
              <a:rPr dirty="0" err="1"/>
              <a:t>primeiro</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Mersey Care NHS Foundation Trust</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err="1"/>
              <a:t>Não</a:t>
            </a:r>
            <a:r>
              <a:rPr dirty="0"/>
              <a:t> </a:t>
            </a:r>
            <a:r>
              <a:rPr dirty="0" err="1"/>
              <a:t>há</a:t>
            </a:r>
            <a:r>
              <a:rPr dirty="0"/>
              <a:t> </a:t>
            </a:r>
            <a:r>
              <a:rPr dirty="0" err="1"/>
              <a:t>mais</a:t>
            </a:r>
            <a:r>
              <a:rPr dirty="0"/>
              <a:t> </a:t>
            </a:r>
            <a:r>
              <a:rPr dirty="0" err="1"/>
              <a:t>barreiras</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BC Self Advocacy Foundation</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‘Not Without Us’ de Sam Avery e Mental Health Peer Connection</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pela Mental Health Peer Connection</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 </a:t>
            </a:r>
            <a:r>
              <a:rPr dirty="0" err="1"/>
              <a:t>Diálogo</a:t>
            </a:r>
            <a:r>
              <a:rPr dirty="0"/>
              <a:t> </a:t>
            </a:r>
            <a:r>
              <a:rPr dirty="0" err="1"/>
              <a:t>aberto</a:t>
            </a:r>
            <a:r>
              <a:rPr dirty="0"/>
              <a:t>: </a:t>
            </a:r>
            <a:r>
              <a:rPr dirty="0" err="1"/>
              <a:t>uma</a:t>
            </a:r>
            <a:r>
              <a:rPr dirty="0"/>
              <a:t> </a:t>
            </a:r>
            <a:r>
              <a:rPr dirty="0" err="1"/>
              <a:t>abordagem</a:t>
            </a:r>
            <a:r>
              <a:rPr dirty="0"/>
              <a:t> </a:t>
            </a:r>
            <a:r>
              <a:rPr dirty="0" err="1"/>
              <a:t>finlandesa</a:t>
            </a:r>
            <a:r>
              <a:rPr dirty="0"/>
              <a:t> </a:t>
            </a:r>
            <a:r>
              <a:rPr dirty="0" err="1"/>
              <a:t>alternativa</a:t>
            </a:r>
            <a:r>
              <a:rPr dirty="0"/>
              <a:t> para </a:t>
            </a:r>
            <a:r>
              <a:rPr dirty="0" err="1"/>
              <a:t>curar</a:t>
            </a:r>
            <a:r>
              <a:rPr dirty="0"/>
              <a:t> a </a:t>
            </a:r>
            <a:r>
              <a:rPr dirty="0" err="1"/>
              <a:t>psicose</a:t>
            </a:r>
            <a:r>
              <a:rPr dirty="0"/>
              <a:t> (</a:t>
            </a:r>
            <a:r>
              <a:rPr dirty="0" err="1"/>
              <a:t>filme</a:t>
            </a:r>
            <a:r>
              <a:rPr dirty="0"/>
              <a:t> </a:t>
            </a:r>
            <a:r>
              <a:rPr dirty="0" err="1"/>
              <a:t>completo</a:t>
            </a:r>
            <a:r>
              <a:rPr dirty="0"/>
              <a:t>)</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a:t>
            </a:r>
            <a:r>
              <a:rPr dirty="0" err="1"/>
              <a:t>por</a:t>
            </a:r>
            <a:r>
              <a:rPr dirty="0"/>
              <a:t> Daniel Mackler, </a:t>
            </a:r>
            <a:r>
              <a:rPr dirty="0" err="1"/>
              <a:t>Cineasta</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 The Open Paradigm Project – Celia Brown</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a:t>
            </a:r>
            <a:r>
              <a:rPr dirty="0" err="1"/>
              <a:t>pelo</a:t>
            </a:r>
            <a:r>
              <a:rPr dirty="0"/>
              <a:t> The Open Paradigm Project/ </a:t>
            </a:r>
            <a:r>
              <a:rPr dirty="0" err="1"/>
              <a:t>Mindfreedom</a:t>
            </a:r>
            <a:r>
              <a:rPr dirty="0"/>
              <a:t> International</a:t>
            </a:r>
            <a:endParaRPr lang="en-US" sz="1100" kern="1200" dirty="0">
              <a:solidFill>
                <a:schemeClr val="tx1"/>
              </a:solidFill>
              <a:effectLst/>
              <a:latin typeface="+mn-lt"/>
              <a:ea typeface="+mn-ea"/>
              <a:cs typeface="+mn-cs"/>
            </a:endParaRPr>
          </a:p>
          <a:p>
            <a:pPr>
              <a:defRPr sz="1100" b="1" kern="1200">
                <a:solidFill>
                  <a:schemeClr val="tx1"/>
                </a:solidFill>
                <a:effectLst/>
                <a:latin typeface="+mn-lt"/>
                <a:ea typeface="+mn-ea"/>
                <a:cs typeface="+mn-cs"/>
              </a:defRPr>
            </a:pPr>
            <a:r>
              <a:rPr dirty="0"/>
              <a:t>Open Paradigm Project – Dorothy Dundas</a:t>
            </a:r>
            <a:endParaRPr lang="en-US" sz="1100" kern="1200" dirty="0">
              <a:solidFill>
                <a:schemeClr val="tx1"/>
              </a:solidFill>
              <a:effectLst/>
              <a:latin typeface="+mn-lt"/>
              <a:ea typeface="+mn-ea"/>
              <a:cs typeface="+mn-cs"/>
            </a:endParaRPr>
          </a:p>
          <a:p>
            <a:pPr>
              <a:defRPr sz="1100" i="1" kern="1200">
                <a:solidFill>
                  <a:schemeClr val="tx1"/>
                </a:solidFill>
                <a:effectLst/>
                <a:latin typeface="+mn-lt"/>
                <a:ea typeface="+mn-ea"/>
                <a:cs typeface="+mn-cs"/>
              </a:defRPr>
            </a:pPr>
            <a:r>
              <a:rPr dirty="0" err="1"/>
              <a:t>Vídeo</a:t>
            </a:r>
            <a:r>
              <a:rPr dirty="0"/>
              <a:t> </a:t>
            </a:r>
            <a:r>
              <a:rPr dirty="0" err="1"/>
              <a:t>produzido</a:t>
            </a:r>
            <a:r>
              <a:rPr dirty="0"/>
              <a:t> </a:t>
            </a:r>
            <a:r>
              <a:rPr dirty="0" err="1"/>
              <a:t>pelo</a:t>
            </a:r>
            <a:r>
              <a:rPr dirty="0"/>
              <a:t> The Open Paradigm Project</a:t>
            </a:r>
          </a:p>
          <a:p>
            <a:pPr>
              <a:defRPr sz="1100" b="1"/>
            </a:pPr>
            <a:r>
              <a:rPr dirty="0"/>
              <a:t>Open Paradigm Project – Oryx Cohen</a:t>
            </a:r>
            <a:endParaRPr lang="en-US" sz="1100" dirty="0"/>
          </a:p>
          <a:p>
            <a:pPr>
              <a:defRPr sz="1100" i="1"/>
            </a:pPr>
            <a:r>
              <a:rPr dirty="0" err="1"/>
              <a:t>Vídeo</a:t>
            </a:r>
            <a:r>
              <a:rPr dirty="0"/>
              <a:t> </a:t>
            </a:r>
            <a:r>
              <a:rPr dirty="0" err="1"/>
              <a:t>produzido</a:t>
            </a:r>
            <a:r>
              <a:rPr dirty="0"/>
              <a:t> </a:t>
            </a:r>
            <a:r>
              <a:rPr dirty="0" err="1"/>
              <a:t>pelo</a:t>
            </a:r>
            <a:r>
              <a:rPr dirty="0"/>
              <a:t> The Open Paradigm Project/ National Empowerment Center</a:t>
            </a:r>
            <a:endParaRPr lang="en-US" sz="1100" dirty="0"/>
          </a:p>
          <a:p>
            <a:pPr>
              <a:defRPr sz="1100" b="1"/>
            </a:pPr>
            <a:r>
              <a:rPr dirty="0"/>
              <a:t>Open Paradigm Project - Sera Davidow</a:t>
            </a:r>
            <a:endParaRPr lang="en-US" sz="1100" dirty="0"/>
          </a:p>
          <a:p>
            <a:pPr>
              <a:defRPr sz="1100" i="1"/>
            </a:pPr>
            <a:r>
              <a:rPr dirty="0" err="1"/>
              <a:t>Vídeo</a:t>
            </a:r>
            <a:r>
              <a:rPr dirty="0"/>
              <a:t> </a:t>
            </a:r>
            <a:r>
              <a:rPr dirty="0" err="1"/>
              <a:t>produzido</a:t>
            </a:r>
            <a:r>
              <a:rPr dirty="0"/>
              <a:t> </a:t>
            </a:r>
            <a:r>
              <a:rPr dirty="0" err="1"/>
              <a:t>pelo</a:t>
            </a:r>
            <a:r>
              <a:rPr dirty="0"/>
              <a:t> The Open Paradigm Project/ Western Mass Recovery Learning</a:t>
            </a:r>
            <a:endParaRPr lang="en-US" sz="1100" dirty="0"/>
          </a:p>
          <a:p>
            <a:pPr>
              <a:defRPr sz="1100" b="1"/>
            </a:pPr>
            <a:r>
              <a:rPr dirty="0" err="1"/>
              <a:t>Ovidores</a:t>
            </a:r>
            <a:r>
              <a:rPr dirty="0"/>
              <a:t> de </a:t>
            </a:r>
            <a:r>
              <a:rPr dirty="0" err="1"/>
              <a:t>Vozes</a:t>
            </a:r>
            <a:r>
              <a:rPr dirty="0"/>
              <a:t> Canal Futura, </a:t>
            </a:r>
            <a:r>
              <a:rPr dirty="0" err="1"/>
              <a:t>Brasil</a:t>
            </a:r>
            <a:r>
              <a:rPr dirty="0"/>
              <a:t> 2017</a:t>
            </a:r>
            <a:endParaRPr lang="en-US" sz="1100" dirty="0"/>
          </a:p>
          <a:p>
            <a:pPr>
              <a:defRPr sz="1100" i="1"/>
            </a:pPr>
            <a:r>
              <a:rPr dirty="0" err="1"/>
              <a:t>Vídeo</a:t>
            </a:r>
            <a:r>
              <a:rPr dirty="0"/>
              <a:t> </a:t>
            </a:r>
            <a:r>
              <a:rPr dirty="0" err="1"/>
              <a:t>produzido</a:t>
            </a:r>
            <a:r>
              <a:rPr dirty="0"/>
              <a:t> pela L4 </a:t>
            </a:r>
            <a:r>
              <a:rPr dirty="0" err="1"/>
              <a:t>Filmes</a:t>
            </a:r>
            <a:endParaRPr lang="en-US" sz="1100" dirty="0"/>
          </a:p>
          <a:p>
            <a:pPr>
              <a:defRPr sz="1100" b="1"/>
            </a:pPr>
            <a:r>
              <a:rPr dirty="0"/>
              <a:t> </a:t>
            </a:r>
            <a:r>
              <a:rPr dirty="0" err="1"/>
              <a:t>Pavimentando</a:t>
            </a:r>
            <a:r>
              <a:rPr dirty="0"/>
              <a:t> o </a:t>
            </a:r>
            <a:r>
              <a:rPr dirty="0" err="1"/>
              <a:t>caminho</a:t>
            </a:r>
            <a:r>
              <a:rPr dirty="0"/>
              <a:t> para a </a:t>
            </a:r>
            <a:r>
              <a:rPr dirty="0" err="1"/>
              <a:t>recuperação</a:t>
            </a:r>
            <a:r>
              <a:rPr dirty="0"/>
              <a:t> - o Sistema de </a:t>
            </a:r>
            <a:r>
              <a:rPr dirty="0" err="1"/>
              <a:t>Ouvidoria</a:t>
            </a:r>
            <a:r>
              <a:rPr dirty="0"/>
              <a:t> </a:t>
            </a:r>
            <a:r>
              <a:rPr dirty="0" err="1"/>
              <a:t>Pessoal</a:t>
            </a:r>
            <a:endParaRPr lang="en-US" sz="1100" dirty="0"/>
          </a:p>
          <a:p>
            <a:pPr>
              <a:defRPr sz="1100" i="1"/>
            </a:pPr>
            <a:r>
              <a:rPr dirty="0" err="1"/>
              <a:t>Vídeo</a:t>
            </a:r>
            <a:r>
              <a:rPr dirty="0"/>
              <a:t> </a:t>
            </a:r>
            <a:r>
              <a:rPr dirty="0" err="1"/>
              <a:t>produzido</a:t>
            </a:r>
            <a:r>
              <a:rPr dirty="0"/>
              <a:t> pela Mental Health Europe (</a:t>
            </a:r>
            <a:r>
              <a:rPr u="sng" dirty="0">
                <a:hlinkClick r:id="rId3"/>
              </a:rPr>
              <a:t>www.mhe-sme.org</a:t>
            </a:r>
            <a:r>
              <a:rPr dirty="0"/>
              <a:t>)</a:t>
            </a:r>
          </a:p>
          <a:p>
            <a:pPr>
              <a:defRPr sz="1100" b="1"/>
            </a:pPr>
            <a:r>
              <a:rPr dirty="0" err="1"/>
              <a:t>Advocacia</a:t>
            </a:r>
            <a:r>
              <a:rPr dirty="0"/>
              <a:t> entre Pares Em </a:t>
            </a:r>
            <a:r>
              <a:rPr dirty="0" err="1"/>
              <a:t>Ação</a:t>
            </a:r>
            <a:endParaRPr lang="en-US" sz="1100" dirty="0"/>
          </a:p>
          <a:p>
            <a:pPr>
              <a:defRPr sz="1050" i="1"/>
            </a:pPr>
            <a:r>
              <a:rPr dirty="0" err="1"/>
              <a:t>Vídeo</a:t>
            </a:r>
            <a:r>
              <a:rPr dirty="0"/>
              <a:t> </a:t>
            </a:r>
            <a:r>
              <a:rPr dirty="0" err="1"/>
              <a:t>produzido</a:t>
            </a:r>
            <a:r>
              <a:rPr dirty="0"/>
              <a:t> e </a:t>
            </a:r>
            <a:r>
              <a:rPr dirty="0" err="1"/>
              <a:t>dirigido</a:t>
            </a:r>
            <a:r>
              <a:rPr dirty="0"/>
              <a:t> </a:t>
            </a:r>
            <a:r>
              <a:rPr dirty="0" err="1"/>
              <a:t>por</a:t>
            </a:r>
            <a:r>
              <a:rPr dirty="0"/>
              <a:t> David W. Barker, </a:t>
            </a:r>
            <a:r>
              <a:rPr dirty="0" err="1"/>
              <a:t>Createus</a:t>
            </a:r>
            <a:r>
              <a:rPr dirty="0"/>
              <a:t> Media Inc. (</a:t>
            </a:r>
            <a:r>
              <a:rPr dirty="0" err="1"/>
              <a:t>www.createusmedia.com</a:t>
            </a:r>
            <a:r>
              <a:rPr dirty="0"/>
              <a:t>)</a:t>
            </a:r>
            <a:endParaRPr lang="en-US" sz="1050" dirty="0"/>
          </a:p>
          <a:p>
            <a:pPr>
              <a:defRPr sz="1050" i="1"/>
            </a:pPr>
            <a:r>
              <a:rPr dirty="0"/>
              <a:t>© 2014 </a:t>
            </a:r>
            <a:r>
              <a:rPr dirty="0" err="1"/>
              <a:t>Createus</a:t>
            </a:r>
            <a:r>
              <a:rPr dirty="0"/>
              <a:t> Media Inc., Todos </a:t>
            </a:r>
            <a:r>
              <a:rPr dirty="0" err="1"/>
              <a:t>os</a:t>
            </a:r>
            <a:r>
              <a:rPr dirty="0"/>
              <a:t> </a:t>
            </a:r>
            <a:r>
              <a:rPr dirty="0" err="1"/>
              <a:t>direitos</a:t>
            </a:r>
            <a:r>
              <a:rPr dirty="0"/>
              <a:t> </a:t>
            </a:r>
            <a:r>
              <a:rPr dirty="0" err="1"/>
              <a:t>reservados</a:t>
            </a:r>
            <a:r>
              <a:rPr dirty="0"/>
              <a:t>. </a:t>
            </a:r>
            <a:r>
              <a:rPr dirty="0" err="1"/>
              <a:t>Usado</a:t>
            </a:r>
            <a:r>
              <a:rPr dirty="0"/>
              <a:t> com </a:t>
            </a:r>
            <a:r>
              <a:rPr dirty="0" err="1"/>
              <a:t>permissão</a:t>
            </a:r>
            <a:r>
              <a:rPr dirty="0"/>
              <a:t> da </a:t>
            </a:r>
            <a:r>
              <a:rPr dirty="0" err="1"/>
              <a:t>Organização</a:t>
            </a:r>
            <a:r>
              <a:rPr dirty="0"/>
              <a:t> Mundial da </a:t>
            </a:r>
            <a:r>
              <a:rPr dirty="0" err="1"/>
              <a:t>Saúde</a:t>
            </a:r>
            <a:r>
              <a:rPr dirty="0"/>
              <a:t>. Entre </a:t>
            </a:r>
            <a:r>
              <a:rPr dirty="0" err="1"/>
              <a:t>em</a:t>
            </a:r>
            <a:r>
              <a:rPr dirty="0"/>
              <a:t> </a:t>
            </a:r>
            <a:r>
              <a:rPr dirty="0" err="1"/>
              <a:t>contato</a:t>
            </a:r>
            <a:r>
              <a:rPr dirty="0"/>
              <a:t> com </a:t>
            </a:r>
            <a:r>
              <a:rPr dirty="0" err="1"/>
              <a:t>info@createusmedia.com</a:t>
            </a:r>
            <a:r>
              <a:rPr dirty="0"/>
              <a:t> para </a:t>
            </a:r>
            <a:r>
              <a:rPr dirty="0" err="1"/>
              <a:t>obter</a:t>
            </a:r>
            <a:r>
              <a:rPr dirty="0"/>
              <a:t> </a:t>
            </a:r>
            <a:r>
              <a:rPr dirty="0" err="1"/>
              <a:t>mais</a:t>
            </a:r>
            <a:r>
              <a:rPr dirty="0"/>
              <a:t> </a:t>
            </a:r>
            <a:r>
              <a:rPr dirty="0" err="1"/>
              <a:t>informações</a:t>
            </a:r>
            <a:r>
              <a:rPr dirty="0"/>
              <a:t>. </a:t>
            </a:r>
            <a:r>
              <a:rPr dirty="0" err="1"/>
              <a:t>Agradecimentos</a:t>
            </a:r>
            <a:r>
              <a:rPr dirty="0"/>
              <a:t> </a:t>
            </a:r>
            <a:r>
              <a:rPr dirty="0" err="1"/>
              <a:t>especiais</a:t>
            </a:r>
            <a:r>
              <a:rPr dirty="0"/>
              <a:t> a Rita Cronise </a:t>
            </a:r>
            <a:r>
              <a:rPr dirty="0" err="1"/>
              <a:t>por</a:t>
            </a:r>
            <a:r>
              <a:rPr dirty="0"/>
              <a:t> </a:t>
            </a:r>
            <a:r>
              <a:rPr dirty="0" err="1"/>
              <a:t>toda</a:t>
            </a:r>
            <a:r>
              <a:rPr dirty="0"/>
              <a:t> a </a:t>
            </a:r>
            <a:r>
              <a:rPr dirty="0" err="1"/>
              <a:t>sua</a:t>
            </a:r>
            <a:r>
              <a:rPr dirty="0"/>
              <a:t> </a:t>
            </a:r>
            <a:r>
              <a:rPr dirty="0" err="1"/>
              <a:t>ajuda</a:t>
            </a:r>
            <a:r>
              <a:rPr dirty="0"/>
              <a:t> e </a:t>
            </a:r>
            <a:r>
              <a:rPr dirty="0" err="1"/>
              <a:t>apoio</a:t>
            </a:r>
            <a:r>
              <a:rPr dirty="0"/>
              <a:t>.</a:t>
            </a:r>
            <a:endParaRPr lang="en-US" sz="1050" dirty="0"/>
          </a:p>
          <a:p>
            <a:pPr>
              <a:defRPr sz="1100" b="1"/>
            </a:pPr>
            <a:r>
              <a:rPr i="1" dirty="0"/>
              <a:t> </a:t>
            </a:r>
            <a:r>
              <a:rPr dirty="0" err="1"/>
              <a:t>Planejamento</a:t>
            </a:r>
            <a:r>
              <a:rPr dirty="0"/>
              <a:t> </a:t>
            </a:r>
            <a:r>
              <a:rPr dirty="0" err="1"/>
              <a:t>antecipado</a:t>
            </a:r>
            <a:r>
              <a:rPr dirty="0"/>
              <a:t> – </a:t>
            </a:r>
            <a:r>
              <a:rPr dirty="0" err="1"/>
              <a:t>Viver</a:t>
            </a:r>
            <a:r>
              <a:rPr dirty="0"/>
              <a:t> com </a:t>
            </a:r>
            <a:r>
              <a:rPr dirty="0" err="1"/>
              <a:t>demência</a:t>
            </a:r>
            <a:r>
              <a:rPr dirty="0"/>
              <a:t> de </a:t>
            </a:r>
            <a:r>
              <a:rPr dirty="0" err="1"/>
              <a:t>início</a:t>
            </a:r>
            <a:r>
              <a:rPr dirty="0"/>
              <a:t> </a:t>
            </a:r>
            <a:r>
              <a:rPr dirty="0" err="1"/>
              <a:t>mais</a:t>
            </a:r>
            <a:r>
              <a:rPr dirty="0"/>
              <a:t> </a:t>
            </a:r>
            <a:r>
              <a:rPr dirty="0" err="1"/>
              <a:t>jovem</a:t>
            </a:r>
            <a:endParaRPr lang="en-US" sz="1100" dirty="0"/>
          </a:p>
          <a:p>
            <a:pPr>
              <a:defRPr sz="1100" i="1"/>
            </a:pPr>
            <a:r>
              <a:rPr dirty="0" err="1"/>
              <a:t>Vídeo</a:t>
            </a:r>
            <a:r>
              <a:rPr dirty="0"/>
              <a:t> original </a:t>
            </a:r>
            <a:r>
              <a:rPr dirty="0" err="1"/>
              <a:t>produzido</a:t>
            </a:r>
            <a:r>
              <a:rPr dirty="0"/>
              <a:t> </a:t>
            </a:r>
            <a:r>
              <a:rPr dirty="0" err="1"/>
              <a:t>pelo</a:t>
            </a:r>
            <a:r>
              <a:rPr dirty="0"/>
              <a:t> Office for the Ageing, SA Health, Adelaide, </a:t>
            </a:r>
            <a:r>
              <a:rPr dirty="0" err="1"/>
              <a:t>Austrália</a:t>
            </a:r>
            <a:r>
              <a:rPr dirty="0"/>
              <a:t>. </a:t>
            </a:r>
            <a:r>
              <a:rPr dirty="0" err="1"/>
              <a:t>Direitos</a:t>
            </a:r>
            <a:r>
              <a:rPr dirty="0"/>
              <a:t> </a:t>
            </a:r>
            <a:r>
              <a:rPr dirty="0" err="1"/>
              <a:t>autorais</a:t>
            </a:r>
            <a:r>
              <a:rPr dirty="0"/>
              <a:t> </a:t>
            </a:r>
            <a:r>
              <a:rPr dirty="0" err="1"/>
              <a:t>criativos</a:t>
            </a:r>
            <a:r>
              <a:rPr dirty="0"/>
              <a:t>: Kate Swaffer e Dementia Alliance International</a:t>
            </a:r>
            <a:endParaRPr lang="en-US" sz="1100" dirty="0"/>
          </a:p>
          <a:p>
            <a:pPr>
              <a:defRPr sz="1100" b="1"/>
            </a:pPr>
            <a:r>
              <a:rPr dirty="0"/>
              <a:t> </a:t>
            </a:r>
            <a:endParaRPr lang="en-US" sz="1100" dirty="0"/>
          </a:p>
          <a:p>
            <a:endParaRPr lang="en-GB" sz="1100" i="1"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192</a:t>
            </a:fld>
            <a:endParaRPr lang="en-GB"/>
          </a:p>
        </p:txBody>
      </p:sp>
    </p:spTree>
    <p:extLst>
      <p:ext uri="{BB962C8B-B14F-4D97-AF65-F5344CB8AC3E}">
        <p14:creationId xmlns:p14="http://schemas.microsoft.com/office/powerpoint/2010/main" val="228353782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57200"/>
            <a:ext cx="5874152" cy="9209314"/>
          </a:xfrm>
        </p:spPr>
        <p:txBody>
          <a:bodyPr/>
          <a:lstStyle/>
          <a:p>
            <a:pPr>
              <a:defRPr sz="1100" b="1"/>
            </a:pPr>
            <a:r>
              <a:rPr dirty="0" err="1"/>
              <a:t>Qualidade</a:t>
            </a:r>
            <a:r>
              <a:rPr dirty="0"/>
              <a:t> </a:t>
            </a:r>
            <a:r>
              <a:rPr dirty="0" err="1"/>
              <a:t>nos</a:t>
            </a:r>
            <a:r>
              <a:rPr dirty="0"/>
              <a:t> Serviços </a:t>
            </a:r>
            <a:r>
              <a:rPr dirty="0" err="1"/>
              <a:t>Sociais</a:t>
            </a:r>
            <a:r>
              <a:rPr dirty="0"/>
              <a:t> - </a:t>
            </a:r>
            <a:r>
              <a:rPr dirty="0" err="1"/>
              <a:t>Entendendo</a:t>
            </a:r>
            <a:r>
              <a:rPr dirty="0"/>
              <a:t> a </a:t>
            </a:r>
            <a:r>
              <a:rPr dirty="0" err="1"/>
              <a:t>Convenção</a:t>
            </a:r>
            <a:r>
              <a:rPr dirty="0"/>
              <a:t> </a:t>
            </a:r>
            <a:r>
              <a:rPr dirty="0" err="1"/>
              <a:t>sobre</a:t>
            </a:r>
            <a:r>
              <a:rPr dirty="0"/>
              <a:t> </a:t>
            </a:r>
            <a:r>
              <a:rPr dirty="0" err="1"/>
              <a:t>os</a:t>
            </a:r>
            <a:r>
              <a:rPr dirty="0"/>
              <a:t> </a:t>
            </a:r>
            <a:r>
              <a:rPr dirty="0" err="1"/>
              <a:t>Direitos</a:t>
            </a:r>
            <a:r>
              <a:rPr dirty="0"/>
              <a:t> das </a:t>
            </a:r>
            <a:r>
              <a:rPr dirty="0" err="1"/>
              <a:t>Pessoas</a:t>
            </a:r>
            <a:r>
              <a:rPr dirty="0"/>
              <a:t> com </a:t>
            </a:r>
            <a:r>
              <a:rPr dirty="0" err="1"/>
              <a:t>Deficiência</a:t>
            </a:r>
            <a:endParaRPr lang="en-US" sz="1100" dirty="0"/>
          </a:p>
          <a:p>
            <a:pPr>
              <a:defRPr sz="1100" i="1"/>
            </a:pPr>
            <a:r>
              <a:rPr dirty="0" err="1"/>
              <a:t>Vídeo</a:t>
            </a:r>
            <a:r>
              <a:rPr dirty="0"/>
              <a:t> </a:t>
            </a:r>
            <a:r>
              <a:rPr dirty="0" err="1"/>
              <a:t>produzido</a:t>
            </a:r>
            <a:r>
              <a:rPr dirty="0"/>
              <a:t> pela </a:t>
            </a:r>
            <a:r>
              <a:rPr dirty="0" err="1"/>
              <a:t>Unidade</a:t>
            </a:r>
            <a:r>
              <a:rPr dirty="0"/>
              <a:t> </a:t>
            </a:r>
            <a:r>
              <a:rPr dirty="0" err="1"/>
              <a:t>Europeia</a:t>
            </a:r>
            <a:r>
              <a:rPr dirty="0"/>
              <a:t> de </a:t>
            </a:r>
            <a:r>
              <a:rPr dirty="0" err="1"/>
              <a:t>Qualidade</a:t>
            </a:r>
            <a:r>
              <a:rPr dirty="0"/>
              <a:t> no Serviço Social (EQUASS) da Plataforma </a:t>
            </a:r>
            <a:r>
              <a:rPr dirty="0" err="1"/>
              <a:t>Europeia</a:t>
            </a:r>
            <a:r>
              <a:rPr dirty="0"/>
              <a:t> para a </a:t>
            </a:r>
            <a:r>
              <a:rPr dirty="0" err="1"/>
              <a:t>Reabilitação</a:t>
            </a:r>
            <a:r>
              <a:rPr dirty="0"/>
              <a:t> (EPR) (</a:t>
            </a:r>
            <a:r>
              <a:rPr dirty="0" err="1"/>
              <a:t>www.epr.eu</a:t>
            </a:r>
            <a:r>
              <a:rPr dirty="0"/>
              <a:t> – </a:t>
            </a:r>
            <a:r>
              <a:rPr u="sng" dirty="0">
                <a:hlinkClick r:id="rId3"/>
              </a:rPr>
              <a:t>www.equass.be</a:t>
            </a:r>
            <a:r>
              <a:rPr dirty="0"/>
              <a:t>). Com </a:t>
            </a:r>
            <a:r>
              <a:rPr dirty="0" err="1"/>
              <a:t>apoio</a:t>
            </a:r>
            <a:r>
              <a:rPr dirty="0"/>
              <a:t> </a:t>
            </a:r>
            <a:r>
              <a:rPr dirty="0" err="1"/>
              <a:t>financeiro</a:t>
            </a:r>
            <a:r>
              <a:rPr dirty="0"/>
              <a:t> do </a:t>
            </a:r>
            <a:r>
              <a:rPr dirty="0" err="1"/>
              <a:t>Programa</a:t>
            </a:r>
            <a:r>
              <a:rPr dirty="0"/>
              <a:t> da </a:t>
            </a:r>
            <a:r>
              <a:rPr dirty="0" err="1"/>
              <a:t>União</a:t>
            </a:r>
            <a:r>
              <a:rPr dirty="0"/>
              <a:t> </a:t>
            </a:r>
            <a:r>
              <a:rPr dirty="0" err="1"/>
              <a:t>Europeia</a:t>
            </a:r>
            <a:r>
              <a:rPr dirty="0"/>
              <a:t> para o </a:t>
            </a:r>
            <a:r>
              <a:rPr dirty="0" err="1"/>
              <a:t>Emprego</a:t>
            </a:r>
            <a:r>
              <a:rPr dirty="0"/>
              <a:t> e a </a:t>
            </a:r>
            <a:r>
              <a:rPr dirty="0" err="1"/>
              <a:t>Inovação</a:t>
            </a:r>
            <a:r>
              <a:rPr dirty="0"/>
              <a:t> Social “</a:t>
            </a:r>
            <a:r>
              <a:rPr dirty="0" err="1"/>
              <a:t>EaSI</a:t>
            </a:r>
            <a:r>
              <a:rPr dirty="0"/>
              <a:t>” (2014-2020) – http://</a:t>
            </a:r>
            <a:r>
              <a:rPr dirty="0" err="1"/>
              <a:t>ec.europa.eu</a:t>
            </a:r>
            <a:r>
              <a:rPr dirty="0"/>
              <a:t>/social/</a:t>
            </a:r>
            <a:r>
              <a:rPr dirty="0" err="1"/>
              <a:t>easi</a:t>
            </a:r>
            <a:r>
              <a:rPr dirty="0"/>
              <a:t>.</a:t>
            </a:r>
            <a:endParaRPr lang="en-US" sz="1100" dirty="0"/>
          </a:p>
          <a:p>
            <a:pPr>
              <a:defRPr sz="1100" i="1"/>
            </a:pPr>
            <a:r>
              <a:rPr dirty="0" err="1"/>
              <a:t>Animação</a:t>
            </a:r>
            <a:r>
              <a:rPr dirty="0"/>
              <a:t>: S. </a:t>
            </a:r>
            <a:r>
              <a:rPr dirty="0" err="1"/>
              <a:t>Allaeys</a:t>
            </a:r>
            <a:r>
              <a:rPr dirty="0"/>
              <a:t> – QUIDOS. </a:t>
            </a:r>
            <a:r>
              <a:rPr dirty="0" err="1"/>
              <a:t>Apoio</a:t>
            </a:r>
            <a:r>
              <a:rPr dirty="0"/>
              <a:t> </a:t>
            </a:r>
            <a:r>
              <a:rPr dirty="0" err="1"/>
              <a:t>ao</a:t>
            </a:r>
            <a:r>
              <a:rPr dirty="0"/>
              <a:t> </a:t>
            </a:r>
            <a:r>
              <a:rPr dirty="0" err="1"/>
              <a:t>conteúdo</a:t>
            </a:r>
            <a:r>
              <a:rPr dirty="0"/>
              <a:t>: </a:t>
            </a:r>
            <a:r>
              <a:rPr dirty="0" err="1"/>
              <a:t>Fórum</a:t>
            </a:r>
            <a:r>
              <a:rPr dirty="0"/>
              <a:t> </a:t>
            </a:r>
            <a:r>
              <a:rPr dirty="0" err="1"/>
              <a:t>Europeu</a:t>
            </a:r>
            <a:r>
              <a:rPr dirty="0"/>
              <a:t> das </a:t>
            </a:r>
            <a:r>
              <a:rPr dirty="0" err="1"/>
              <a:t>Pessoas</a:t>
            </a:r>
            <a:r>
              <a:rPr dirty="0"/>
              <a:t> com </a:t>
            </a:r>
            <a:r>
              <a:rPr dirty="0" err="1"/>
              <a:t>Deficiência</a:t>
            </a:r>
            <a:endParaRPr lang="en-GB" sz="1100" b="1" dirty="0"/>
          </a:p>
          <a:p>
            <a:pPr>
              <a:defRPr sz="1100"/>
            </a:pPr>
            <a:r>
              <a:rPr b="1" dirty="0" err="1"/>
              <a:t>Aumentar</a:t>
            </a:r>
            <a:r>
              <a:rPr b="1" dirty="0"/>
              <a:t> a </a:t>
            </a:r>
            <a:r>
              <a:rPr b="1" dirty="0" err="1"/>
              <a:t>conscientização</a:t>
            </a:r>
            <a:r>
              <a:rPr b="1" dirty="0"/>
              <a:t> </a:t>
            </a:r>
            <a:r>
              <a:rPr b="1" dirty="0" err="1"/>
              <a:t>sobre</a:t>
            </a:r>
            <a:r>
              <a:rPr b="1" dirty="0"/>
              <a:t> a </a:t>
            </a:r>
            <a:r>
              <a:rPr b="1" dirty="0" err="1"/>
              <a:t>realidade</a:t>
            </a:r>
            <a:r>
              <a:rPr b="1" dirty="0"/>
              <a:t> de </a:t>
            </a:r>
            <a:r>
              <a:rPr b="1" dirty="0" err="1"/>
              <a:t>viver</a:t>
            </a:r>
            <a:r>
              <a:rPr b="1" dirty="0"/>
              <a:t> com </a:t>
            </a:r>
            <a:r>
              <a:rPr b="1" dirty="0" err="1"/>
              <a:t>demência</a:t>
            </a:r>
            <a:r>
              <a:rPr dirty="0"/>
              <a:t>, </a:t>
            </a:r>
            <a:endParaRPr lang="en-US" sz="1100" dirty="0"/>
          </a:p>
          <a:p>
            <a:pPr>
              <a:defRPr sz="1100"/>
            </a:pPr>
            <a:r>
              <a:rPr dirty="0" err="1"/>
              <a:t>Vídeo</a:t>
            </a:r>
            <a:r>
              <a:rPr dirty="0"/>
              <a:t> </a:t>
            </a:r>
            <a:r>
              <a:rPr dirty="0" err="1"/>
              <a:t>produzido</a:t>
            </a:r>
            <a:r>
              <a:rPr dirty="0"/>
              <a:t> pela Mental Health Foundation (Reino </a:t>
            </a:r>
            <a:r>
              <a:rPr dirty="0" err="1"/>
              <a:t>Unido</a:t>
            </a:r>
            <a:r>
              <a:rPr dirty="0"/>
              <a:t>)</a:t>
            </a:r>
            <a:endParaRPr lang="en-US" sz="1100" dirty="0"/>
          </a:p>
          <a:p>
            <a:pPr>
              <a:defRPr sz="1100" b="1"/>
            </a:pPr>
            <a:r>
              <a:rPr dirty="0"/>
              <a:t> </a:t>
            </a:r>
            <a:r>
              <a:rPr dirty="0" err="1"/>
              <a:t>Recuperação</a:t>
            </a:r>
            <a:r>
              <a:rPr dirty="0"/>
              <a:t> de </a:t>
            </a:r>
            <a:r>
              <a:rPr dirty="0" err="1"/>
              <a:t>transtornos</a:t>
            </a:r>
            <a:r>
              <a:rPr dirty="0"/>
              <a:t> </a:t>
            </a:r>
            <a:r>
              <a:rPr dirty="0" err="1"/>
              <a:t>mentais</a:t>
            </a:r>
            <a:r>
              <a:rPr dirty="0"/>
              <a:t>, </a:t>
            </a:r>
            <a:r>
              <a:rPr dirty="0" err="1"/>
              <a:t>uma</a:t>
            </a:r>
            <a:r>
              <a:rPr dirty="0"/>
              <a:t> palestra de Patricia Deegan</a:t>
            </a:r>
            <a:endParaRPr lang="en-US" sz="1100" dirty="0"/>
          </a:p>
          <a:p>
            <a:pPr>
              <a:defRPr sz="1100" i="1"/>
            </a:pPr>
            <a:r>
              <a:rPr dirty="0" err="1"/>
              <a:t>Vídeo</a:t>
            </a:r>
            <a:r>
              <a:rPr dirty="0"/>
              <a:t> </a:t>
            </a:r>
            <a:r>
              <a:rPr dirty="0" err="1"/>
              <a:t>produzido</a:t>
            </a:r>
            <a:r>
              <a:rPr dirty="0"/>
              <a:t> </a:t>
            </a:r>
            <a:r>
              <a:rPr dirty="0" err="1"/>
              <a:t>por</a:t>
            </a:r>
            <a:r>
              <a:rPr dirty="0"/>
              <a:t> Patricia E. Deegan, Pat Deegan PhD &amp; Associates LLC</a:t>
            </a:r>
            <a:endParaRPr lang="en-US" sz="1100" dirty="0"/>
          </a:p>
          <a:p>
            <a:pPr>
              <a:defRPr sz="1100"/>
            </a:pPr>
            <a:r>
              <a:rPr b="1" dirty="0"/>
              <a:t>Reshma Valliappan </a:t>
            </a:r>
            <a:r>
              <a:rPr dirty="0"/>
              <a:t>(Rede Internacional para </a:t>
            </a:r>
            <a:r>
              <a:rPr dirty="0" err="1"/>
              <a:t>Alternativas</a:t>
            </a:r>
            <a:r>
              <a:rPr dirty="0"/>
              <a:t> e </a:t>
            </a:r>
            <a:r>
              <a:rPr dirty="0" err="1"/>
              <a:t>Recuperação</a:t>
            </a:r>
            <a:r>
              <a:rPr dirty="0"/>
              <a:t> - INTAR, </a:t>
            </a:r>
            <a:r>
              <a:rPr dirty="0" err="1"/>
              <a:t>Índia</a:t>
            </a:r>
            <a:r>
              <a:rPr dirty="0"/>
              <a:t>, 2016)</a:t>
            </a:r>
            <a:endParaRPr lang="en-US" sz="1100" dirty="0"/>
          </a:p>
          <a:p>
            <a:pPr>
              <a:defRPr sz="1100" i="1"/>
            </a:pPr>
            <a:r>
              <a:rPr dirty="0" err="1"/>
              <a:t>Vídeo</a:t>
            </a:r>
            <a:r>
              <a:rPr dirty="0"/>
              <a:t> </a:t>
            </a:r>
            <a:r>
              <a:rPr dirty="0" err="1"/>
              <a:t>produzido</a:t>
            </a:r>
            <a:r>
              <a:rPr dirty="0"/>
              <a:t> pela Bapu Trust para Pesquisa </a:t>
            </a:r>
            <a:r>
              <a:rPr dirty="0" err="1"/>
              <a:t>sobre</a:t>
            </a:r>
            <a:r>
              <a:rPr dirty="0"/>
              <a:t> Mente e </a:t>
            </a:r>
            <a:r>
              <a:rPr dirty="0" err="1"/>
              <a:t>Discurso</a:t>
            </a:r>
            <a:endParaRPr lang="en-US" sz="1100" dirty="0"/>
          </a:p>
          <a:p>
            <a:pPr>
              <a:defRPr sz="1100" b="1"/>
            </a:pPr>
            <a:r>
              <a:rPr dirty="0"/>
              <a:t>Rory Doody </a:t>
            </a:r>
            <a:r>
              <a:rPr dirty="0" err="1"/>
              <a:t>sobre</a:t>
            </a:r>
            <a:r>
              <a:rPr dirty="0"/>
              <a:t> </a:t>
            </a:r>
            <a:r>
              <a:rPr dirty="0" err="1"/>
              <a:t>sua</a:t>
            </a:r>
            <a:r>
              <a:rPr dirty="0"/>
              <a:t> </a:t>
            </a:r>
            <a:r>
              <a:rPr dirty="0" err="1"/>
              <a:t>experiência</a:t>
            </a:r>
            <a:r>
              <a:rPr dirty="0"/>
              <a:t> com a </a:t>
            </a:r>
            <a:r>
              <a:rPr dirty="0" err="1"/>
              <a:t>legislação</a:t>
            </a:r>
            <a:r>
              <a:rPr dirty="0"/>
              <a:t> de </a:t>
            </a:r>
            <a:r>
              <a:rPr dirty="0" err="1"/>
              <a:t>capacidade</a:t>
            </a:r>
            <a:r>
              <a:rPr dirty="0"/>
              <a:t> e </a:t>
            </a:r>
            <a:r>
              <a:rPr dirty="0" err="1"/>
              <a:t>os</a:t>
            </a:r>
            <a:r>
              <a:rPr dirty="0"/>
              <a:t> </a:t>
            </a:r>
            <a:r>
              <a:rPr dirty="0" err="1"/>
              <a:t>serviços</a:t>
            </a:r>
            <a:r>
              <a:rPr dirty="0"/>
              <a:t> de </a:t>
            </a:r>
            <a:r>
              <a:rPr dirty="0" err="1"/>
              <a:t>saúde</a:t>
            </a:r>
            <a:r>
              <a:rPr dirty="0"/>
              <a:t> mental da Irlanda (35:36). </a:t>
            </a:r>
            <a:endParaRPr lang="en-US" sz="1100" dirty="0"/>
          </a:p>
          <a:p>
            <a:pPr>
              <a:defRPr sz="1100" i="1"/>
            </a:pPr>
            <a:r>
              <a:rPr dirty="0" err="1"/>
              <a:t>Vídeo</a:t>
            </a:r>
            <a:r>
              <a:rPr dirty="0"/>
              <a:t> </a:t>
            </a:r>
            <a:r>
              <a:rPr dirty="0" err="1"/>
              <a:t>produzido</a:t>
            </a:r>
            <a:r>
              <a:rPr dirty="0"/>
              <a:t> pela </a:t>
            </a:r>
            <a:r>
              <a:rPr dirty="0" err="1"/>
              <a:t>Anistia</a:t>
            </a:r>
            <a:r>
              <a:rPr dirty="0"/>
              <a:t> Internacional Irlanda</a:t>
            </a:r>
            <a:endParaRPr lang="en-US" sz="1100" dirty="0"/>
          </a:p>
          <a:p>
            <a:pPr>
              <a:defRPr sz="1100" b="1"/>
            </a:pPr>
            <a:r>
              <a:rPr dirty="0"/>
              <a:t> </a:t>
            </a:r>
            <a:r>
              <a:rPr dirty="0" err="1"/>
              <a:t>Reclusão</a:t>
            </a:r>
            <a:r>
              <a:rPr dirty="0"/>
              <a:t>: Ashley Peacock</a:t>
            </a:r>
            <a:endParaRPr lang="en-US" sz="1100" dirty="0"/>
          </a:p>
          <a:p>
            <a:pPr>
              <a:defRPr sz="1100" i="1"/>
            </a:pPr>
            <a:r>
              <a:rPr dirty="0" err="1"/>
              <a:t>Vídeo</a:t>
            </a:r>
            <a:r>
              <a:rPr dirty="0"/>
              <a:t> </a:t>
            </a:r>
            <a:r>
              <a:rPr dirty="0" err="1"/>
              <a:t>produzido</a:t>
            </a:r>
            <a:r>
              <a:rPr dirty="0"/>
              <a:t> pela Attitude Pictures Ltd. </a:t>
            </a:r>
            <a:r>
              <a:rPr dirty="0" err="1"/>
              <a:t>Atitude</a:t>
            </a:r>
            <a:r>
              <a:rPr dirty="0"/>
              <a:t> de Cortesia – </a:t>
            </a:r>
            <a:r>
              <a:rPr dirty="0" err="1"/>
              <a:t>todos</a:t>
            </a:r>
            <a:r>
              <a:rPr dirty="0"/>
              <a:t> </a:t>
            </a:r>
            <a:r>
              <a:rPr dirty="0" err="1"/>
              <a:t>os</a:t>
            </a:r>
            <a:r>
              <a:rPr dirty="0"/>
              <a:t> </a:t>
            </a:r>
            <a:r>
              <a:rPr dirty="0" err="1"/>
              <a:t>direitos</a:t>
            </a:r>
            <a:r>
              <a:rPr dirty="0"/>
              <a:t> </a:t>
            </a:r>
            <a:r>
              <a:rPr dirty="0" err="1"/>
              <a:t>reservados</a:t>
            </a:r>
            <a:r>
              <a:rPr dirty="0"/>
              <a:t>.</a:t>
            </a:r>
            <a:endParaRPr lang="en-US" sz="1100" dirty="0"/>
          </a:p>
          <a:p>
            <a:pPr>
              <a:defRPr sz="1100" b="1"/>
            </a:pPr>
            <a:r>
              <a:rPr dirty="0" err="1"/>
              <a:t>Programa</a:t>
            </a:r>
            <a:r>
              <a:rPr dirty="0"/>
              <a:t> de </a:t>
            </a:r>
            <a:r>
              <a:rPr dirty="0" err="1"/>
              <a:t>Saúde</a:t>
            </a:r>
            <a:r>
              <a:rPr dirty="0"/>
              <a:t> Mental da </a:t>
            </a:r>
            <a:r>
              <a:rPr dirty="0" err="1"/>
              <a:t>Comunidade</a:t>
            </a:r>
            <a:r>
              <a:rPr dirty="0"/>
              <a:t> Urbana Seher, Pune</a:t>
            </a:r>
            <a:endParaRPr lang="en-US" sz="1100" dirty="0"/>
          </a:p>
          <a:p>
            <a:pPr>
              <a:defRPr sz="1100" i="1"/>
            </a:pPr>
            <a:r>
              <a:rPr dirty="0" err="1"/>
              <a:t>Vídeo</a:t>
            </a:r>
            <a:r>
              <a:rPr dirty="0"/>
              <a:t> </a:t>
            </a:r>
            <a:r>
              <a:rPr dirty="0" err="1"/>
              <a:t>produzido</a:t>
            </a:r>
            <a:r>
              <a:rPr dirty="0"/>
              <a:t> pela Bapu Trust para Pesquisa </a:t>
            </a:r>
            <a:r>
              <a:rPr dirty="0" err="1"/>
              <a:t>sobre</a:t>
            </a:r>
            <a:r>
              <a:rPr dirty="0"/>
              <a:t> Mente e </a:t>
            </a:r>
            <a:r>
              <a:rPr dirty="0" err="1"/>
              <a:t>Discurso</a:t>
            </a:r>
            <a:endParaRPr lang="en-US" sz="1100" dirty="0"/>
          </a:p>
          <a:p>
            <a:pPr>
              <a:defRPr sz="1100" b="1"/>
            </a:pPr>
            <a:r>
              <a:rPr dirty="0"/>
              <a:t>Auto-</a:t>
            </a:r>
            <a:r>
              <a:rPr dirty="0" err="1"/>
              <a:t>defesa</a:t>
            </a:r>
            <a:endParaRPr lang="en-US" sz="1100" dirty="0"/>
          </a:p>
          <a:p>
            <a:pPr>
              <a:defRPr sz="1100" i="1"/>
            </a:pPr>
            <a:r>
              <a:rPr dirty="0" err="1"/>
              <a:t>Vídeo</a:t>
            </a:r>
            <a:r>
              <a:rPr dirty="0"/>
              <a:t> </a:t>
            </a:r>
            <a:r>
              <a:rPr dirty="0" err="1"/>
              <a:t>produzido</a:t>
            </a:r>
            <a:r>
              <a:rPr dirty="0"/>
              <a:t> pela Self Advocacy Online (@</a:t>
            </a:r>
            <a:r>
              <a:rPr dirty="0" err="1"/>
              <a:t>selfadvocacyonline.org</a:t>
            </a:r>
            <a:r>
              <a:rPr dirty="0"/>
              <a:t>)</a:t>
            </a:r>
            <a:endParaRPr lang="en-US" sz="1100" dirty="0"/>
          </a:p>
          <a:p>
            <a:pPr>
              <a:defRPr sz="1100" b="1"/>
            </a:pPr>
            <a:r>
              <a:rPr dirty="0"/>
              <a:t>Redes </a:t>
            </a:r>
            <a:r>
              <a:rPr dirty="0" err="1"/>
              <a:t>sociais</a:t>
            </a:r>
            <a:r>
              <a:rPr dirty="0"/>
              <a:t>, </a:t>
            </a:r>
            <a:r>
              <a:rPr dirty="0" err="1"/>
              <a:t>diálogo</a:t>
            </a:r>
            <a:r>
              <a:rPr dirty="0"/>
              <a:t> </a:t>
            </a:r>
            <a:r>
              <a:rPr dirty="0" err="1"/>
              <a:t>aberto</a:t>
            </a:r>
            <a:r>
              <a:rPr dirty="0"/>
              <a:t> e </a:t>
            </a:r>
            <a:r>
              <a:rPr dirty="0" err="1"/>
              <a:t>recuperação</a:t>
            </a:r>
            <a:r>
              <a:rPr dirty="0"/>
              <a:t> da </a:t>
            </a:r>
            <a:r>
              <a:rPr dirty="0" err="1"/>
              <a:t>psicose</a:t>
            </a:r>
            <a:r>
              <a:rPr dirty="0"/>
              <a:t> - Jaakko </a:t>
            </a:r>
            <a:r>
              <a:rPr dirty="0" err="1"/>
              <a:t>Seikkula</a:t>
            </a:r>
            <a:r>
              <a:rPr dirty="0"/>
              <a:t>, PhD</a:t>
            </a:r>
            <a:endParaRPr lang="en-US" sz="1100" dirty="0"/>
          </a:p>
          <a:p>
            <a:pPr>
              <a:defRPr sz="1100" i="1"/>
            </a:pPr>
            <a:r>
              <a:rPr dirty="0" err="1"/>
              <a:t>Vídeo</a:t>
            </a:r>
            <a:r>
              <a:rPr dirty="0"/>
              <a:t> </a:t>
            </a:r>
            <a:r>
              <a:rPr dirty="0" err="1"/>
              <a:t>produzido</a:t>
            </a:r>
            <a:r>
              <a:rPr dirty="0"/>
              <a:t> </a:t>
            </a:r>
            <a:r>
              <a:rPr dirty="0" err="1"/>
              <a:t>por</a:t>
            </a:r>
            <a:r>
              <a:rPr dirty="0"/>
              <a:t> Daniel Mackler, </a:t>
            </a:r>
            <a:r>
              <a:rPr dirty="0" err="1"/>
              <a:t>Cineasta</a:t>
            </a:r>
            <a:endParaRPr lang="en-US" sz="1100" dirty="0"/>
          </a:p>
          <a:p>
            <a:pPr>
              <a:defRPr sz="1100"/>
            </a:pPr>
            <a:r>
              <a:rPr b="1" dirty="0" err="1"/>
              <a:t>Discurso</a:t>
            </a:r>
            <a:r>
              <a:rPr b="1" dirty="0"/>
              <a:t> de Craig Mokhiber, Vice-</a:t>
            </a:r>
            <a:r>
              <a:rPr b="1" dirty="0" err="1"/>
              <a:t>Secretário</a:t>
            </a:r>
            <a:r>
              <a:rPr b="1" dirty="0"/>
              <a:t>-Geral </a:t>
            </a:r>
            <a:r>
              <a:rPr b="1" dirty="0" err="1"/>
              <a:t>Adjunto</a:t>
            </a:r>
            <a:r>
              <a:rPr b="1" dirty="0"/>
              <a:t> para </a:t>
            </a:r>
            <a:r>
              <a:rPr b="1" dirty="0" err="1"/>
              <a:t>os</a:t>
            </a:r>
            <a:r>
              <a:rPr b="1" dirty="0"/>
              <a:t> </a:t>
            </a:r>
            <a:r>
              <a:rPr b="1" dirty="0" err="1"/>
              <a:t>Direitos</a:t>
            </a:r>
            <a:r>
              <a:rPr b="1" dirty="0"/>
              <a:t> Humanos, </a:t>
            </a:r>
            <a:r>
              <a:rPr b="1" dirty="0" err="1"/>
              <a:t>Gabinete</a:t>
            </a:r>
            <a:r>
              <a:rPr b="1" dirty="0"/>
              <a:t> do Alto </a:t>
            </a:r>
            <a:r>
              <a:rPr b="1" dirty="0" err="1"/>
              <a:t>Comissariado</a:t>
            </a:r>
            <a:r>
              <a:rPr b="1" dirty="0"/>
              <a:t> para </a:t>
            </a:r>
            <a:r>
              <a:rPr b="1" dirty="0" err="1"/>
              <a:t>os</a:t>
            </a:r>
            <a:r>
              <a:rPr b="1" dirty="0"/>
              <a:t> </a:t>
            </a:r>
            <a:r>
              <a:rPr b="1" dirty="0" err="1"/>
              <a:t>Direitos</a:t>
            </a:r>
            <a:r>
              <a:rPr b="1" dirty="0"/>
              <a:t> Humanos</a:t>
            </a:r>
            <a:r>
              <a:rPr dirty="0"/>
              <a:t> , </a:t>
            </a:r>
            <a:r>
              <a:rPr dirty="0" err="1"/>
              <a:t>proferido</a:t>
            </a:r>
            <a:r>
              <a:rPr dirty="0"/>
              <a:t> </a:t>
            </a:r>
            <a:r>
              <a:rPr dirty="0" err="1"/>
              <a:t>durante</a:t>
            </a:r>
            <a:r>
              <a:rPr dirty="0"/>
              <a:t> o </a:t>
            </a:r>
            <a:r>
              <a:rPr dirty="0" err="1"/>
              <a:t>evento</a:t>
            </a:r>
            <a:r>
              <a:rPr dirty="0"/>
              <a:t> ‘Hora de Agir </a:t>
            </a:r>
            <a:r>
              <a:rPr dirty="0" err="1"/>
              <a:t>sobre</a:t>
            </a:r>
            <a:r>
              <a:rPr dirty="0"/>
              <a:t> </a:t>
            </a:r>
            <a:r>
              <a:rPr dirty="0" err="1"/>
              <a:t>Saúde</a:t>
            </a:r>
            <a:r>
              <a:rPr dirty="0"/>
              <a:t> Mental Global - </a:t>
            </a:r>
            <a:r>
              <a:rPr dirty="0" err="1"/>
              <a:t>Construir</a:t>
            </a:r>
            <a:r>
              <a:rPr dirty="0"/>
              <a:t> Impulso </a:t>
            </a:r>
            <a:r>
              <a:rPr dirty="0" err="1"/>
              <a:t>sobre</a:t>
            </a:r>
            <a:r>
              <a:rPr dirty="0"/>
              <a:t> </a:t>
            </a:r>
            <a:r>
              <a:rPr dirty="0" err="1"/>
              <a:t>Saúde</a:t>
            </a:r>
            <a:r>
              <a:rPr dirty="0"/>
              <a:t> Mental </a:t>
            </a:r>
            <a:r>
              <a:rPr dirty="0" err="1"/>
              <a:t>na</a:t>
            </a:r>
            <a:r>
              <a:rPr dirty="0"/>
              <a:t> Era dos ODS’, </a:t>
            </a:r>
            <a:r>
              <a:rPr dirty="0" err="1"/>
              <a:t>realizado</a:t>
            </a:r>
            <a:r>
              <a:rPr dirty="0"/>
              <a:t> </a:t>
            </a:r>
            <a:r>
              <a:rPr dirty="0" err="1"/>
              <a:t>por</a:t>
            </a:r>
            <a:r>
              <a:rPr dirty="0"/>
              <a:t> </a:t>
            </a:r>
            <a:r>
              <a:rPr dirty="0" err="1"/>
              <a:t>ocasião</a:t>
            </a:r>
            <a:r>
              <a:rPr dirty="0"/>
              <a:t> da 73ª </a:t>
            </a:r>
            <a:r>
              <a:rPr dirty="0" err="1"/>
              <a:t>Sessão</a:t>
            </a:r>
            <a:r>
              <a:rPr dirty="0"/>
              <a:t> da Assembleia Geral das </a:t>
            </a:r>
            <a:r>
              <a:rPr dirty="0" err="1"/>
              <a:t>Nações</a:t>
            </a:r>
            <a:r>
              <a:rPr dirty="0"/>
              <a:t> Unidas.</a:t>
            </a:r>
            <a:endParaRPr lang="en-US" sz="1100" dirty="0"/>
          </a:p>
          <a:p>
            <a:pPr>
              <a:defRPr sz="1100" i="1"/>
            </a:pPr>
            <a:r>
              <a:rPr dirty="0" err="1"/>
              <a:t>Vídeo</a:t>
            </a:r>
            <a:r>
              <a:rPr dirty="0"/>
              <a:t> </a:t>
            </a:r>
            <a:r>
              <a:rPr dirty="0" err="1"/>
              <a:t>produzido</a:t>
            </a:r>
            <a:r>
              <a:rPr dirty="0"/>
              <a:t> pela UN Web TV (TV da ONU </a:t>
            </a:r>
            <a:r>
              <a:rPr dirty="0" err="1"/>
              <a:t>na</a:t>
            </a:r>
            <a:r>
              <a:rPr dirty="0"/>
              <a:t> Internet)</a:t>
            </a:r>
            <a:endParaRPr lang="en-US" sz="1100" dirty="0"/>
          </a:p>
          <a:p>
            <a:pPr>
              <a:defRPr sz="1100" b="1"/>
            </a:pPr>
            <a:r>
              <a:rPr dirty="0" err="1"/>
              <a:t>Agradecemos</a:t>
            </a:r>
            <a:r>
              <a:rPr dirty="0"/>
              <a:t> </a:t>
            </a:r>
            <a:r>
              <a:rPr dirty="0" err="1"/>
              <a:t>aos</a:t>
            </a:r>
            <a:r>
              <a:rPr dirty="0"/>
              <a:t> </a:t>
            </a:r>
            <a:r>
              <a:rPr dirty="0" err="1"/>
              <a:t>colegas</a:t>
            </a:r>
            <a:r>
              <a:rPr dirty="0"/>
              <a:t> de John Howard </a:t>
            </a:r>
            <a:r>
              <a:rPr dirty="0" err="1"/>
              <a:t>pelo</a:t>
            </a:r>
            <a:r>
              <a:rPr dirty="0"/>
              <a:t> </a:t>
            </a:r>
            <a:r>
              <a:rPr dirty="0" err="1"/>
              <a:t>apoio</a:t>
            </a:r>
            <a:endParaRPr lang="en-US" sz="1100" dirty="0"/>
          </a:p>
          <a:p>
            <a:pPr>
              <a:defRPr sz="1100" i="1"/>
            </a:pPr>
            <a:r>
              <a:rPr dirty="0" err="1"/>
              <a:t>Vídeo</a:t>
            </a:r>
            <a:r>
              <a:rPr dirty="0"/>
              <a:t> </a:t>
            </a:r>
            <a:r>
              <a:rPr dirty="0" err="1"/>
              <a:t>produzido</a:t>
            </a:r>
            <a:r>
              <a:rPr dirty="0"/>
              <a:t> pela Cerdic Hall</a:t>
            </a:r>
            <a:endParaRPr lang="en-US" sz="1100" dirty="0"/>
          </a:p>
          <a:p>
            <a:pPr>
              <a:defRPr sz="1100" b="1"/>
            </a:pPr>
            <a:r>
              <a:rPr dirty="0"/>
              <a:t>O </a:t>
            </a:r>
            <a:r>
              <a:rPr dirty="0" err="1"/>
              <a:t>Projeto</a:t>
            </a:r>
            <a:r>
              <a:rPr dirty="0"/>
              <a:t> Gestalt: Acabar com o </a:t>
            </a:r>
            <a:r>
              <a:rPr dirty="0" err="1"/>
              <a:t>estigma</a:t>
            </a:r>
            <a:endParaRPr lang="en-US" sz="1100" dirty="0"/>
          </a:p>
          <a:p>
            <a:pPr>
              <a:defRPr sz="1100" i="1"/>
            </a:pPr>
            <a:r>
              <a:rPr dirty="0" err="1"/>
              <a:t>Vídeo</a:t>
            </a:r>
            <a:r>
              <a:rPr dirty="0"/>
              <a:t> </a:t>
            </a:r>
            <a:r>
              <a:rPr dirty="0" err="1"/>
              <a:t>produzido</a:t>
            </a:r>
            <a:r>
              <a:rPr dirty="0"/>
              <a:t> </a:t>
            </a:r>
            <a:r>
              <a:rPr dirty="0" err="1"/>
              <a:t>por</a:t>
            </a:r>
            <a:r>
              <a:rPr dirty="0"/>
              <a:t> Kian </a:t>
            </a:r>
            <a:r>
              <a:rPr dirty="0" err="1"/>
              <a:t>Madjedi</a:t>
            </a:r>
            <a:r>
              <a:rPr dirty="0"/>
              <a:t>, </a:t>
            </a:r>
            <a:r>
              <a:rPr dirty="0" err="1"/>
              <a:t>Cineasta</a:t>
            </a:r>
            <a:endParaRPr dirty="0"/>
          </a:p>
          <a:p>
            <a:pPr>
              <a:defRPr sz="1100" b="1"/>
            </a:pPr>
            <a:r>
              <a:rPr dirty="0"/>
              <a:t>O T.D.M. (</a:t>
            </a:r>
            <a:r>
              <a:rPr dirty="0" err="1"/>
              <a:t>Modelo</a:t>
            </a:r>
            <a:r>
              <a:rPr dirty="0"/>
              <a:t> de </a:t>
            </a:r>
            <a:r>
              <a:rPr dirty="0" err="1"/>
              <a:t>Descarga</a:t>
            </a:r>
            <a:r>
              <a:rPr dirty="0"/>
              <a:t> </a:t>
            </a:r>
            <a:r>
              <a:rPr dirty="0" err="1"/>
              <a:t>Transitória</a:t>
            </a:r>
            <a:r>
              <a:rPr dirty="0"/>
              <a:t>)</a:t>
            </a:r>
            <a:endParaRPr lang="en-US" sz="1100" dirty="0"/>
          </a:p>
          <a:p>
            <a:pPr>
              <a:defRPr sz="1100" i="1"/>
            </a:pPr>
            <a:r>
              <a:rPr dirty="0" err="1"/>
              <a:t>Vídeo</a:t>
            </a:r>
            <a:r>
              <a:rPr dirty="0"/>
              <a:t> </a:t>
            </a:r>
            <a:r>
              <a:rPr dirty="0" err="1"/>
              <a:t>produzido</a:t>
            </a:r>
            <a:r>
              <a:rPr dirty="0"/>
              <a:t> pela </a:t>
            </a:r>
            <a:r>
              <a:rPr dirty="0" err="1"/>
              <a:t>LedBetter</a:t>
            </a:r>
            <a:r>
              <a:rPr dirty="0"/>
              <a:t> Films</a:t>
            </a:r>
            <a:endParaRPr lang="en-US" sz="1100" dirty="0"/>
          </a:p>
          <a:p>
            <a:pPr>
              <a:defRPr sz="1100" b="1"/>
            </a:pPr>
            <a:r>
              <a:rPr dirty="0"/>
              <a:t>Esta </a:t>
            </a:r>
            <a:r>
              <a:rPr dirty="0" err="1"/>
              <a:t>é</a:t>
            </a:r>
            <a:r>
              <a:rPr dirty="0"/>
              <a:t> a </a:t>
            </a:r>
            <a:r>
              <a:rPr dirty="0" err="1"/>
              <a:t>história</a:t>
            </a:r>
            <a:r>
              <a:rPr dirty="0"/>
              <a:t> de um </a:t>
            </a:r>
            <a:r>
              <a:rPr dirty="0" err="1"/>
              <a:t>movimento</a:t>
            </a:r>
            <a:r>
              <a:rPr dirty="0"/>
              <a:t> </a:t>
            </a:r>
            <a:r>
              <a:rPr dirty="0" err="1"/>
              <a:t>pelos</a:t>
            </a:r>
            <a:r>
              <a:rPr dirty="0"/>
              <a:t> </a:t>
            </a:r>
            <a:r>
              <a:rPr dirty="0" err="1"/>
              <a:t>direitos</a:t>
            </a:r>
            <a:r>
              <a:rPr dirty="0"/>
              <a:t> </a:t>
            </a:r>
            <a:r>
              <a:rPr dirty="0" err="1"/>
              <a:t>civis</a:t>
            </a:r>
            <a:endParaRPr lang="en-US" sz="1100" dirty="0"/>
          </a:p>
          <a:p>
            <a:pPr>
              <a:defRPr sz="1100" i="1"/>
            </a:pPr>
            <a:r>
              <a:rPr dirty="0" err="1"/>
              <a:t>Vídeo</a:t>
            </a:r>
            <a:r>
              <a:rPr dirty="0"/>
              <a:t> </a:t>
            </a:r>
            <a:r>
              <a:rPr dirty="0" err="1"/>
              <a:t>produzido</a:t>
            </a:r>
            <a:r>
              <a:rPr dirty="0"/>
              <a:t> pela Inclusion BC</a:t>
            </a:r>
            <a:endParaRPr lang="en-US" sz="1100" dirty="0"/>
          </a:p>
          <a:p>
            <a:pPr>
              <a:defRPr sz="1100" b="1"/>
            </a:pPr>
            <a:r>
              <a:rPr dirty="0"/>
              <a:t>Uganda: ‘Acabar com o </a:t>
            </a:r>
            <a:r>
              <a:rPr dirty="0" err="1"/>
              <a:t>abuso</a:t>
            </a:r>
            <a:r>
              <a:rPr dirty="0"/>
              <a:t>’</a:t>
            </a:r>
            <a:endParaRPr lang="en-US" sz="1100" dirty="0"/>
          </a:p>
          <a:p>
            <a:pPr>
              <a:defRPr sz="1100" i="1"/>
            </a:pPr>
            <a:r>
              <a:rPr dirty="0" err="1"/>
              <a:t>Vídeo</a:t>
            </a:r>
            <a:r>
              <a:rPr dirty="0"/>
              <a:t> </a:t>
            </a:r>
            <a:r>
              <a:rPr dirty="0" err="1"/>
              <a:t>produzido</a:t>
            </a:r>
            <a:r>
              <a:rPr dirty="0"/>
              <a:t> pela Validity, </a:t>
            </a:r>
            <a:r>
              <a:rPr dirty="0" err="1"/>
              <a:t>anteriormente</a:t>
            </a:r>
            <a:r>
              <a:rPr dirty="0"/>
              <a:t> Centro de </a:t>
            </a:r>
            <a:r>
              <a:rPr dirty="0" err="1"/>
              <a:t>Defesa</a:t>
            </a:r>
            <a:r>
              <a:rPr dirty="0"/>
              <a:t> da </a:t>
            </a:r>
            <a:r>
              <a:rPr dirty="0" err="1"/>
              <a:t>Deficiência</a:t>
            </a:r>
            <a:r>
              <a:rPr dirty="0"/>
              <a:t> Mental (MDAC)</a:t>
            </a:r>
            <a:endParaRPr lang="en-US" sz="1100" dirty="0"/>
          </a:p>
          <a:p>
            <a:pPr>
              <a:defRPr sz="1100" b="1"/>
            </a:pPr>
            <a:r>
              <a:rPr dirty="0"/>
              <a:t>NU CDPD: O que </a:t>
            </a:r>
            <a:r>
              <a:rPr dirty="0" err="1"/>
              <a:t>é</a:t>
            </a:r>
            <a:r>
              <a:rPr dirty="0"/>
              <a:t> o </a:t>
            </a:r>
            <a:r>
              <a:rPr dirty="0" err="1"/>
              <a:t>artigo</a:t>
            </a:r>
            <a:r>
              <a:rPr dirty="0"/>
              <a:t> 19 e </a:t>
            </a:r>
            <a:r>
              <a:rPr dirty="0" err="1"/>
              <a:t>vida</a:t>
            </a:r>
            <a:r>
              <a:rPr dirty="0"/>
              <a:t> </a:t>
            </a:r>
            <a:r>
              <a:rPr dirty="0" err="1"/>
              <a:t>independente</a:t>
            </a:r>
            <a:r>
              <a:rPr dirty="0"/>
              <a:t>?</a:t>
            </a:r>
            <a:endParaRPr lang="en-US" sz="1100" dirty="0"/>
          </a:p>
          <a:p>
            <a:pPr>
              <a:defRPr sz="1100" i="1"/>
            </a:pPr>
            <a:r>
              <a:rPr dirty="0" err="1"/>
              <a:t>Vídeo</a:t>
            </a:r>
            <a:r>
              <a:rPr dirty="0"/>
              <a:t> </a:t>
            </a:r>
            <a:r>
              <a:rPr dirty="0" err="1"/>
              <a:t>produzido</a:t>
            </a:r>
            <a:r>
              <a:rPr dirty="0"/>
              <a:t> pela Mental Health Europe (</a:t>
            </a:r>
            <a:r>
              <a:rPr u="sng" dirty="0">
                <a:hlinkClick r:id="rId4"/>
              </a:rPr>
              <a:t>www.mhe-sme.org</a:t>
            </a:r>
            <a:r>
              <a:rPr dirty="0"/>
              <a:t>)</a:t>
            </a:r>
            <a:endParaRPr lang="en-US" sz="1100" dirty="0"/>
          </a:p>
          <a:p>
            <a:pPr>
              <a:defRPr sz="1100" b="1"/>
            </a:pPr>
            <a:r>
              <a:rPr dirty="0"/>
              <a:t>UN CDPD: O que </a:t>
            </a:r>
            <a:r>
              <a:rPr dirty="0" err="1"/>
              <a:t>é</a:t>
            </a:r>
            <a:r>
              <a:rPr dirty="0"/>
              <a:t> o </a:t>
            </a:r>
            <a:r>
              <a:rPr dirty="0" err="1"/>
              <a:t>Artigo</a:t>
            </a:r>
            <a:r>
              <a:rPr dirty="0"/>
              <a:t> 12 e </a:t>
            </a:r>
            <a:r>
              <a:rPr dirty="0" err="1"/>
              <a:t>Capacidade</a:t>
            </a:r>
            <a:r>
              <a:rPr dirty="0"/>
              <a:t> </a:t>
            </a:r>
            <a:r>
              <a:rPr dirty="0" err="1"/>
              <a:t>Jurídica</a:t>
            </a:r>
            <a:r>
              <a:rPr dirty="0"/>
              <a:t>?</a:t>
            </a:r>
            <a:endParaRPr lang="en-US" sz="1100" dirty="0"/>
          </a:p>
          <a:p>
            <a:pPr>
              <a:defRPr sz="1100" i="1"/>
            </a:pPr>
            <a:r>
              <a:rPr dirty="0" err="1"/>
              <a:t>Vídeo</a:t>
            </a:r>
            <a:r>
              <a:rPr dirty="0"/>
              <a:t> </a:t>
            </a:r>
            <a:r>
              <a:rPr dirty="0" err="1"/>
              <a:t>produzido</a:t>
            </a:r>
            <a:r>
              <a:rPr dirty="0"/>
              <a:t> pela Mental Health </a:t>
            </a:r>
            <a:r>
              <a:rPr u="sng" dirty="0"/>
              <a:t>Europe (</a:t>
            </a:r>
            <a:r>
              <a:rPr u="sng" dirty="0">
                <a:hlinkClick r:id="rId4"/>
              </a:rPr>
              <a:t>www.mhe-sme.org</a:t>
            </a:r>
            <a:r>
              <a:rPr dirty="0"/>
              <a:t>)</a:t>
            </a:r>
            <a:endParaRPr lang="en-US" sz="1100" dirty="0"/>
          </a:p>
          <a:p>
            <a:pPr>
              <a:defRPr sz="1100" b="1"/>
            </a:pPr>
            <a:r>
              <a:rPr dirty="0" err="1"/>
              <a:t>Declaração</a:t>
            </a:r>
            <a:r>
              <a:rPr dirty="0"/>
              <a:t> Universal dos </a:t>
            </a:r>
            <a:r>
              <a:rPr dirty="0" err="1"/>
              <a:t>Direitos</a:t>
            </a:r>
            <a:r>
              <a:rPr dirty="0"/>
              <a:t> Humanos</a:t>
            </a:r>
            <a:endParaRPr lang="en-US" sz="1100" dirty="0"/>
          </a:p>
          <a:p>
            <a:pPr>
              <a:defRPr sz="1100" i="1"/>
            </a:pPr>
            <a:r>
              <a:rPr dirty="0" err="1"/>
              <a:t>Vídeo</a:t>
            </a:r>
            <a:r>
              <a:rPr dirty="0"/>
              <a:t> </a:t>
            </a:r>
            <a:r>
              <a:rPr dirty="0" err="1"/>
              <a:t>produzido</a:t>
            </a:r>
            <a:r>
              <a:rPr dirty="0"/>
              <a:t> </a:t>
            </a:r>
            <a:r>
              <a:rPr dirty="0" err="1"/>
              <a:t>pelo</a:t>
            </a:r>
            <a:r>
              <a:rPr dirty="0"/>
              <a:t> </a:t>
            </a:r>
            <a:r>
              <a:rPr dirty="0" err="1"/>
              <a:t>Escritório</a:t>
            </a:r>
            <a:r>
              <a:rPr dirty="0"/>
              <a:t> do Alto </a:t>
            </a:r>
            <a:r>
              <a:rPr dirty="0" err="1"/>
              <a:t>Comissariado</a:t>
            </a:r>
            <a:r>
              <a:rPr dirty="0"/>
              <a:t> das </a:t>
            </a:r>
            <a:r>
              <a:rPr dirty="0" err="1"/>
              <a:t>Nações</a:t>
            </a:r>
            <a:r>
              <a:rPr dirty="0"/>
              <a:t> Unidas para </a:t>
            </a:r>
            <a:r>
              <a:rPr dirty="0" err="1"/>
              <a:t>os</a:t>
            </a:r>
            <a:r>
              <a:rPr dirty="0"/>
              <a:t> </a:t>
            </a:r>
            <a:r>
              <a:rPr dirty="0" err="1"/>
              <a:t>Direitos</a:t>
            </a:r>
            <a:r>
              <a:rPr dirty="0"/>
              <a:t> Humanos</a:t>
            </a:r>
            <a:endParaRPr lang="en-US" sz="1100" dirty="0"/>
          </a:p>
          <a:p>
            <a:pPr>
              <a:defRPr sz="1100" b="1"/>
            </a:pPr>
            <a:r>
              <a:rPr dirty="0"/>
              <a:t>O que </a:t>
            </a:r>
            <a:r>
              <a:rPr dirty="0" err="1"/>
              <a:t>é</a:t>
            </a:r>
            <a:r>
              <a:rPr dirty="0"/>
              <a:t> </a:t>
            </a:r>
            <a:r>
              <a:rPr dirty="0" err="1"/>
              <a:t>Recuperação</a:t>
            </a:r>
            <a:r>
              <a:rPr dirty="0"/>
              <a:t>?</a:t>
            </a:r>
            <a:endParaRPr lang="en-US" sz="1100" dirty="0"/>
          </a:p>
          <a:p>
            <a:pPr>
              <a:defRPr sz="1100" i="1"/>
            </a:pPr>
            <a:r>
              <a:rPr dirty="0" err="1"/>
              <a:t>Vídeo</a:t>
            </a:r>
            <a:r>
              <a:rPr dirty="0"/>
              <a:t> </a:t>
            </a:r>
            <a:r>
              <a:rPr dirty="0" err="1"/>
              <a:t>produzido</a:t>
            </a:r>
            <a:r>
              <a:rPr dirty="0"/>
              <a:t> pela Mental Health Europe (</a:t>
            </a:r>
            <a:r>
              <a:rPr dirty="0" err="1"/>
              <a:t>www.mhe-sme.org</a:t>
            </a:r>
            <a:r>
              <a:rPr dirty="0"/>
              <a:t>)</a:t>
            </a:r>
            <a:endParaRPr lang="en-US" sz="1100" dirty="0"/>
          </a:p>
          <a:p>
            <a:pPr>
              <a:defRPr sz="1100" b="1"/>
            </a:pPr>
            <a:r>
              <a:rPr dirty="0"/>
              <a:t>Qual </a:t>
            </a:r>
            <a:r>
              <a:rPr dirty="0" err="1"/>
              <a:t>é</a:t>
            </a:r>
            <a:r>
              <a:rPr dirty="0"/>
              <a:t> o </a:t>
            </a:r>
            <a:r>
              <a:rPr dirty="0" err="1"/>
              <a:t>papel</a:t>
            </a:r>
            <a:r>
              <a:rPr dirty="0"/>
              <a:t> de um </a:t>
            </a:r>
            <a:r>
              <a:rPr dirty="0" err="1"/>
              <a:t>Assistente</a:t>
            </a:r>
            <a:r>
              <a:rPr dirty="0"/>
              <a:t> </a:t>
            </a:r>
            <a:r>
              <a:rPr dirty="0" err="1"/>
              <a:t>Pessoal</a:t>
            </a:r>
            <a:r>
              <a:rPr dirty="0"/>
              <a:t>? </a:t>
            </a:r>
            <a:endParaRPr lang="en-US" sz="1100" dirty="0"/>
          </a:p>
          <a:p>
            <a:pPr>
              <a:defRPr sz="1100" i="1"/>
            </a:pPr>
            <a:r>
              <a:rPr dirty="0" err="1"/>
              <a:t>Vídeo</a:t>
            </a:r>
            <a:r>
              <a:rPr dirty="0"/>
              <a:t> </a:t>
            </a:r>
            <a:r>
              <a:rPr dirty="0" err="1"/>
              <a:t>produzido</a:t>
            </a:r>
            <a:r>
              <a:rPr dirty="0"/>
              <a:t> pela </a:t>
            </a:r>
            <a:r>
              <a:rPr dirty="0" err="1"/>
              <a:t>Ruils</a:t>
            </a:r>
            <a:r>
              <a:rPr dirty="0"/>
              <a:t> - Disability Action &amp; Advice Centre (DAAC)</a:t>
            </a:r>
            <a:endParaRPr lang="en-US" sz="1100" dirty="0"/>
          </a:p>
          <a:p>
            <a:pPr>
              <a:defRPr sz="1100" b="1"/>
            </a:pPr>
            <a:r>
              <a:rPr dirty="0"/>
              <a:t>Por que a </a:t>
            </a:r>
            <a:r>
              <a:rPr dirty="0" err="1"/>
              <a:t>autodefesa</a:t>
            </a:r>
            <a:r>
              <a:rPr dirty="0"/>
              <a:t> </a:t>
            </a:r>
            <a:r>
              <a:rPr dirty="0" err="1"/>
              <a:t>é</a:t>
            </a:r>
            <a:r>
              <a:rPr dirty="0"/>
              <a:t> </a:t>
            </a:r>
            <a:r>
              <a:rPr dirty="0" err="1"/>
              <a:t>importante</a:t>
            </a:r>
            <a:endParaRPr lang="en-US" sz="1100" dirty="0"/>
          </a:p>
          <a:p>
            <a:pPr>
              <a:defRPr sz="1100" i="1"/>
            </a:pPr>
            <a:r>
              <a:rPr dirty="0" err="1"/>
              <a:t>Vídeo</a:t>
            </a:r>
            <a:r>
              <a:rPr dirty="0"/>
              <a:t> </a:t>
            </a:r>
            <a:r>
              <a:rPr dirty="0" err="1"/>
              <a:t>produzido</a:t>
            </a:r>
            <a:r>
              <a:rPr dirty="0"/>
              <a:t> pela Inclusion International</a:t>
            </a:r>
            <a:endParaRPr lang="en-US" sz="1100" dirty="0"/>
          </a:p>
          <a:p>
            <a:pPr>
              <a:defRPr sz="1100" b="1"/>
            </a:pPr>
            <a:r>
              <a:rPr dirty="0" err="1"/>
              <a:t>Mulheres</a:t>
            </a:r>
            <a:r>
              <a:rPr dirty="0"/>
              <a:t> </a:t>
            </a:r>
            <a:r>
              <a:rPr dirty="0" err="1"/>
              <a:t>Institucionalizadas</a:t>
            </a:r>
            <a:r>
              <a:rPr dirty="0"/>
              <a:t> Contra Sua </a:t>
            </a:r>
            <a:r>
              <a:rPr dirty="0" err="1"/>
              <a:t>Vontade</a:t>
            </a:r>
            <a:r>
              <a:rPr dirty="0"/>
              <a:t> Na </a:t>
            </a:r>
            <a:r>
              <a:rPr dirty="0" err="1"/>
              <a:t>Índia</a:t>
            </a:r>
            <a:endParaRPr lang="en-US" sz="1100" dirty="0"/>
          </a:p>
          <a:p>
            <a:pPr>
              <a:defRPr sz="1100" i="1"/>
            </a:pPr>
            <a:r>
              <a:rPr dirty="0" err="1"/>
              <a:t>Vídeo</a:t>
            </a:r>
            <a:r>
              <a:rPr dirty="0"/>
              <a:t> </a:t>
            </a:r>
            <a:r>
              <a:rPr dirty="0" err="1"/>
              <a:t>produzido</a:t>
            </a:r>
            <a:r>
              <a:rPr dirty="0"/>
              <a:t> pela Human Rights Watch</a:t>
            </a:r>
            <a:endParaRPr lang="en-US" sz="1100" dirty="0"/>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193</a:t>
            </a:fld>
            <a:endParaRPr lang="en-GB"/>
          </a:p>
        </p:txBody>
      </p:sp>
    </p:spTree>
    <p:extLst>
      <p:ext uri="{BB962C8B-B14F-4D97-AF65-F5344CB8AC3E}">
        <p14:creationId xmlns:p14="http://schemas.microsoft.com/office/powerpoint/2010/main" val="171839326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57200"/>
            <a:ext cx="5897301" cy="4312024"/>
          </a:xfrm>
        </p:spPr>
        <p:txBody>
          <a:bodyPr/>
          <a:lstStyle/>
          <a:p>
            <a:pPr>
              <a:defRPr sz="1100" b="1"/>
            </a:pPr>
            <a:r>
              <a:rPr dirty="0" err="1"/>
              <a:t>Trabalhando</a:t>
            </a:r>
            <a:r>
              <a:rPr dirty="0"/>
              <a:t> </a:t>
            </a:r>
            <a:r>
              <a:rPr dirty="0" err="1"/>
              <a:t>juntos</a:t>
            </a:r>
            <a:r>
              <a:rPr dirty="0"/>
              <a:t> - Escola </a:t>
            </a:r>
            <a:r>
              <a:rPr dirty="0" err="1"/>
              <a:t>Ivymount</a:t>
            </a:r>
            <a:r>
              <a:rPr dirty="0"/>
              <a:t> e OPAS</a:t>
            </a:r>
            <a:endParaRPr lang="en-US" sz="1100" dirty="0"/>
          </a:p>
          <a:p>
            <a:pPr>
              <a:defRPr sz="1100" i="1"/>
            </a:pPr>
            <a:r>
              <a:rPr dirty="0" err="1"/>
              <a:t>Vídeo</a:t>
            </a:r>
            <a:r>
              <a:rPr dirty="0"/>
              <a:t> </a:t>
            </a:r>
            <a:r>
              <a:rPr dirty="0" err="1"/>
              <a:t>produzido</a:t>
            </a:r>
            <a:r>
              <a:rPr dirty="0"/>
              <a:t> pela </a:t>
            </a:r>
            <a:r>
              <a:rPr dirty="0" err="1"/>
              <a:t>Organização</a:t>
            </a:r>
            <a:r>
              <a:rPr dirty="0"/>
              <a:t> Pan-Americana da </a:t>
            </a:r>
            <a:r>
              <a:rPr dirty="0" err="1"/>
              <a:t>Saúde</a:t>
            </a:r>
            <a:r>
              <a:rPr dirty="0"/>
              <a:t> (OPAS)/</a:t>
            </a:r>
            <a:r>
              <a:rPr dirty="0" err="1"/>
              <a:t>Organização</a:t>
            </a:r>
            <a:r>
              <a:rPr dirty="0"/>
              <a:t> Mundial da </a:t>
            </a:r>
            <a:r>
              <a:rPr dirty="0" err="1"/>
              <a:t>Saúde</a:t>
            </a:r>
            <a:r>
              <a:rPr dirty="0"/>
              <a:t> - </a:t>
            </a:r>
            <a:r>
              <a:rPr dirty="0" err="1"/>
              <a:t>Escritório</a:t>
            </a:r>
            <a:r>
              <a:rPr dirty="0"/>
              <a:t> Regional para as </a:t>
            </a:r>
            <a:r>
              <a:rPr dirty="0" err="1"/>
              <a:t>Américas</a:t>
            </a:r>
            <a:r>
              <a:rPr dirty="0"/>
              <a:t> (AMRO)</a:t>
            </a:r>
          </a:p>
          <a:p>
            <a:pPr>
              <a:defRPr sz="1100" b="1"/>
            </a:pPr>
            <a:r>
              <a:rPr dirty="0" err="1"/>
              <a:t>Você</a:t>
            </a:r>
            <a:r>
              <a:rPr dirty="0"/>
              <a:t> </a:t>
            </a:r>
            <a:r>
              <a:rPr dirty="0" err="1"/>
              <a:t>pode</a:t>
            </a:r>
            <a:r>
              <a:rPr dirty="0"/>
              <a:t> se </a:t>
            </a:r>
            <a:r>
              <a:rPr dirty="0" err="1"/>
              <a:t>recuperar</a:t>
            </a:r>
            <a:r>
              <a:rPr dirty="0"/>
              <a:t> (Reshma Valliappan, </a:t>
            </a:r>
            <a:r>
              <a:rPr dirty="0" err="1"/>
              <a:t>Índia</a:t>
            </a:r>
            <a:r>
              <a:rPr dirty="0"/>
              <a:t>)</a:t>
            </a:r>
            <a:endParaRPr lang="en-US" sz="1100" dirty="0"/>
          </a:p>
          <a:p>
            <a:pPr>
              <a:defRPr sz="1100" i="1"/>
            </a:pPr>
            <a:r>
              <a:rPr dirty="0" err="1"/>
              <a:t>Vídeo</a:t>
            </a:r>
            <a:r>
              <a:rPr dirty="0"/>
              <a:t> </a:t>
            </a:r>
            <a:r>
              <a:rPr dirty="0" err="1"/>
              <a:t>produzido</a:t>
            </a:r>
            <a:r>
              <a:rPr dirty="0"/>
              <a:t> pela ASHA Internacional</a:t>
            </a:r>
            <a:endParaRPr lang="en-US" sz="1100" dirty="0"/>
          </a:p>
          <a:p>
            <a:pPr>
              <a:defRPr sz="1100"/>
            </a:pPr>
            <a:r>
              <a:rPr dirty="0"/>
              <a:t> </a:t>
            </a:r>
            <a:endParaRPr lang="en-US" sz="1100" dirty="0"/>
          </a:p>
          <a:p>
            <a:pPr>
              <a:defRPr sz="1100" b="1" u="sng"/>
            </a:pPr>
            <a:r>
              <a:rPr dirty="0" err="1"/>
              <a:t>Suporte</a:t>
            </a:r>
            <a:r>
              <a:rPr dirty="0"/>
              <a:t> </a:t>
            </a:r>
            <a:r>
              <a:rPr dirty="0" err="1"/>
              <a:t>financeiro</a:t>
            </a:r>
            <a:r>
              <a:rPr dirty="0"/>
              <a:t> e outros</a:t>
            </a:r>
            <a:endParaRPr lang="en-US" sz="1100" b="1" dirty="0"/>
          </a:p>
          <a:p>
            <a:pPr>
              <a:defRPr sz="1100"/>
            </a:pPr>
            <a:r>
              <a:rPr dirty="0"/>
              <a:t> </a:t>
            </a:r>
            <a:endParaRPr lang="en-US" sz="1100" dirty="0"/>
          </a:p>
          <a:p>
            <a:pPr>
              <a:defRPr sz="1100"/>
            </a:pPr>
            <a:r>
              <a:rPr dirty="0"/>
              <a:t>A OMS </a:t>
            </a:r>
            <a:r>
              <a:rPr dirty="0" err="1"/>
              <a:t>gostaria</a:t>
            </a:r>
            <a:r>
              <a:rPr dirty="0"/>
              <a:t> de </a:t>
            </a:r>
            <a:r>
              <a:rPr dirty="0" err="1"/>
              <a:t>agradecer</a:t>
            </a:r>
            <a:r>
              <a:rPr dirty="0"/>
              <a:t> à Grand Challenges Canada, </a:t>
            </a:r>
            <a:r>
              <a:rPr dirty="0" err="1"/>
              <a:t>financiada</a:t>
            </a:r>
            <a:r>
              <a:rPr dirty="0"/>
              <a:t> </a:t>
            </a:r>
            <a:r>
              <a:rPr dirty="0" err="1"/>
              <a:t>pelo</a:t>
            </a:r>
            <a:r>
              <a:rPr dirty="0"/>
              <a:t> Governo do </a:t>
            </a:r>
            <a:r>
              <a:rPr dirty="0" err="1"/>
              <a:t>Canadá</a:t>
            </a:r>
            <a:r>
              <a:rPr dirty="0"/>
              <a:t>, pela </a:t>
            </a:r>
            <a:r>
              <a:rPr dirty="0" err="1"/>
              <a:t>Comissão</a:t>
            </a:r>
            <a:r>
              <a:rPr dirty="0"/>
              <a:t> de </a:t>
            </a:r>
            <a:r>
              <a:rPr dirty="0" err="1"/>
              <a:t>Saúde</a:t>
            </a:r>
            <a:r>
              <a:rPr dirty="0"/>
              <a:t> Mental, </a:t>
            </a:r>
            <a:r>
              <a:rPr dirty="0" err="1"/>
              <a:t>pelo</a:t>
            </a:r>
            <a:r>
              <a:rPr dirty="0"/>
              <a:t> Governo da </a:t>
            </a:r>
            <a:r>
              <a:rPr dirty="0" err="1"/>
              <a:t>Austrália</a:t>
            </a:r>
            <a:r>
              <a:rPr dirty="0"/>
              <a:t> </a:t>
            </a:r>
            <a:r>
              <a:rPr dirty="0" err="1"/>
              <a:t>Ocidental</a:t>
            </a:r>
            <a:r>
              <a:rPr dirty="0"/>
              <a:t>, pela CBM International e </a:t>
            </a:r>
            <a:r>
              <a:rPr dirty="0" err="1"/>
              <a:t>pelo</a:t>
            </a:r>
            <a:r>
              <a:rPr dirty="0"/>
              <a:t> Departamento de </a:t>
            </a:r>
            <a:r>
              <a:rPr dirty="0" err="1"/>
              <a:t>Desenvolvimento</a:t>
            </a:r>
            <a:r>
              <a:rPr dirty="0"/>
              <a:t> Internacional do Reino </a:t>
            </a:r>
            <a:r>
              <a:rPr dirty="0" err="1"/>
              <a:t>Unido</a:t>
            </a:r>
            <a:r>
              <a:rPr dirty="0"/>
              <a:t> </a:t>
            </a:r>
            <a:r>
              <a:rPr dirty="0" err="1"/>
              <a:t>por</a:t>
            </a:r>
            <a:r>
              <a:rPr dirty="0"/>
              <a:t> </a:t>
            </a:r>
            <a:r>
              <a:rPr dirty="0" err="1"/>
              <a:t>seu</a:t>
            </a:r>
            <a:r>
              <a:rPr dirty="0"/>
              <a:t> </a:t>
            </a:r>
            <a:r>
              <a:rPr dirty="0" err="1"/>
              <a:t>generoso</a:t>
            </a:r>
            <a:r>
              <a:rPr dirty="0"/>
              <a:t> </a:t>
            </a:r>
            <a:r>
              <a:rPr dirty="0" err="1"/>
              <a:t>apoio</a:t>
            </a:r>
            <a:r>
              <a:rPr dirty="0"/>
              <a:t> </a:t>
            </a:r>
            <a:r>
              <a:rPr dirty="0" err="1"/>
              <a:t>financeiro</a:t>
            </a:r>
            <a:r>
              <a:rPr dirty="0"/>
              <a:t> </a:t>
            </a:r>
            <a:r>
              <a:rPr dirty="0" err="1"/>
              <a:t>ao</a:t>
            </a:r>
            <a:r>
              <a:rPr dirty="0"/>
              <a:t> </a:t>
            </a:r>
            <a:r>
              <a:rPr dirty="0" err="1"/>
              <a:t>desenvolvimento</a:t>
            </a:r>
            <a:r>
              <a:rPr dirty="0"/>
              <a:t> dos </a:t>
            </a:r>
            <a:r>
              <a:rPr dirty="0" err="1"/>
              <a:t>módulos</a:t>
            </a:r>
            <a:r>
              <a:rPr dirty="0"/>
              <a:t> de </a:t>
            </a:r>
            <a:r>
              <a:rPr dirty="0" err="1"/>
              <a:t>treinamento</a:t>
            </a:r>
            <a:r>
              <a:rPr dirty="0"/>
              <a:t> </a:t>
            </a:r>
            <a:r>
              <a:rPr dirty="0" err="1"/>
              <a:t>QualityRights</a:t>
            </a:r>
            <a:r>
              <a:rPr dirty="0"/>
              <a:t>.</a:t>
            </a:r>
            <a:endParaRPr lang="en-US" sz="1100" dirty="0"/>
          </a:p>
          <a:p>
            <a:pPr>
              <a:defRPr sz="1100"/>
            </a:pPr>
            <a:r>
              <a:rPr dirty="0"/>
              <a:t> </a:t>
            </a:r>
            <a:endParaRPr lang="en-US" sz="1100" dirty="0"/>
          </a:p>
          <a:p>
            <a:pPr>
              <a:defRPr sz="1100"/>
            </a:pPr>
            <a:r>
              <a:rPr dirty="0"/>
              <a:t>A OMS </a:t>
            </a:r>
            <a:r>
              <a:rPr dirty="0" err="1"/>
              <a:t>gostaria</a:t>
            </a:r>
            <a:r>
              <a:rPr dirty="0"/>
              <a:t> de </a:t>
            </a:r>
            <a:r>
              <a:rPr dirty="0" err="1"/>
              <a:t>agradecer</a:t>
            </a:r>
            <a:r>
              <a:rPr dirty="0"/>
              <a:t> à International Disability Alliance (IDA) </a:t>
            </a:r>
            <a:r>
              <a:rPr dirty="0" err="1"/>
              <a:t>por</a:t>
            </a:r>
            <a:r>
              <a:rPr dirty="0"/>
              <a:t> </a:t>
            </a:r>
            <a:r>
              <a:rPr dirty="0" err="1"/>
              <a:t>fornecer</a:t>
            </a:r>
            <a:r>
              <a:rPr dirty="0"/>
              <a:t> </a:t>
            </a:r>
            <a:r>
              <a:rPr dirty="0" err="1"/>
              <a:t>apoio</a:t>
            </a:r>
            <a:r>
              <a:rPr dirty="0"/>
              <a:t> </a:t>
            </a:r>
            <a:r>
              <a:rPr dirty="0" err="1"/>
              <a:t>financeiro</a:t>
            </a:r>
            <a:r>
              <a:rPr dirty="0"/>
              <a:t> a </a:t>
            </a:r>
            <a:r>
              <a:rPr dirty="0" err="1"/>
              <a:t>vários</a:t>
            </a:r>
            <a:r>
              <a:rPr dirty="0"/>
              <a:t> </a:t>
            </a:r>
            <a:r>
              <a:rPr dirty="0" err="1"/>
              <a:t>revisores</a:t>
            </a:r>
            <a:r>
              <a:rPr dirty="0"/>
              <a:t> dos </a:t>
            </a:r>
            <a:r>
              <a:rPr dirty="0" err="1"/>
              <a:t>módulos</a:t>
            </a:r>
            <a:r>
              <a:rPr dirty="0"/>
              <a:t> OMS </a:t>
            </a:r>
            <a:r>
              <a:rPr dirty="0" err="1"/>
              <a:t>QualityRights</a:t>
            </a:r>
            <a:r>
              <a:rPr dirty="0"/>
              <a:t>.</a:t>
            </a:r>
            <a:endParaRPr lang="en-US" sz="1100" dirty="0"/>
          </a:p>
          <a:p>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194</a:t>
            </a:fld>
            <a:endParaRPr lang="en-GB"/>
          </a:p>
        </p:txBody>
      </p:sp>
    </p:spTree>
    <p:extLst>
      <p:ext uri="{BB962C8B-B14F-4D97-AF65-F5344CB8AC3E}">
        <p14:creationId xmlns:p14="http://schemas.microsoft.com/office/powerpoint/2010/main" val="97388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215900"/>
            <a:ext cx="3228975" cy="1816100"/>
          </a:xfrm>
        </p:spPr>
      </p:sp>
      <p:sp>
        <p:nvSpPr>
          <p:cNvPr id="3" name="Notes Placeholder 2"/>
          <p:cNvSpPr>
            <a:spLocks noGrp="1"/>
          </p:cNvSpPr>
          <p:nvPr>
            <p:ph type="body" idx="1"/>
          </p:nvPr>
        </p:nvSpPr>
        <p:spPr>
          <a:xfrm>
            <a:off x="405306" y="2068706"/>
            <a:ext cx="5982968" cy="691245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A </a:t>
            </a:r>
            <a:r>
              <a:rPr kumimoji="0" lang="pt-BR" sz="1200" b="1" i="1" u="none" strike="noStrike" kern="1200" cap="none" spc="0" normalizeH="0" baseline="0" noProof="0" dirty="0" err="1">
                <a:ln>
                  <a:noFill/>
                </a:ln>
                <a:solidFill>
                  <a:prstClr val="black"/>
                </a:solidFill>
                <a:effectLst/>
                <a:uLnTx/>
                <a:uFillTx/>
                <a:latin typeface="Calibri Light"/>
                <a:ea typeface="Arial Unicode MS"/>
                <a:cs typeface="Arial Unicode MS"/>
              </a:rPr>
              <a:t>QualityRights</a:t>
            </a: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 da OMS é uma iniciativa que visa melhorar a qualidade dos cuidados e apoio nos serviços de saúde mental e serviços sociais e promover os direitos humanos das pessoas com deficiências psicossociais, intelectuais ou cognitivas em todo o mundo. A </a:t>
            </a:r>
            <a:r>
              <a:rPr kumimoji="0" lang="pt-BR" sz="1200" b="1" i="1" u="none" strike="noStrike" kern="1200" cap="none" spc="0" normalizeH="0" baseline="0" noProof="0" dirty="0" err="1">
                <a:ln>
                  <a:noFill/>
                </a:ln>
                <a:solidFill>
                  <a:prstClr val="black"/>
                </a:solidFill>
                <a:effectLst/>
                <a:uLnTx/>
                <a:uFillTx/>
                <a:latin typeface="Calibri Light"/>
                <a:ea typeface="Arial Unicode MS"/>
                <a:cs typeface="Arial Unicode MS"/>
              </a:rPr>
              <a:t>QualityRights</a:t>
            </a: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 usa uma abordagem participativa para atingir os seguintes objetivos: </a:t>
            </a:r>
            <a:endParaRPr kumimoji="0" lang="pt-BR" sz="12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A iniciativa tem cinco objetivos principais:</a:t>
            </a:r>
            <a:endParaRPr kumimoji="0" lang="pt-BR" sz="12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O primeiro é desenvolver a capacidade de compreender e promover os direitos das pessoas com deficiências psicossociais, intelectuais e cognitivas (entre pessoas com deficiência, famílias, profissionais, ONGs, etc.). Somente através do desenvolvimento de conhecimentos e habilidades sobre direitos humanos seremos capazes de mudar atitudes e práticas de forma sustentável.</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As pessoas precisam entender quais são seus direitos para que possam reivindicá-los.</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Os familiares e cuidadores também precisam entender esses direitos para que também possam respeitá-los e apoiar seus parentes no acesso a esses direitos.  </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Os profissionais de saúde, assistentes sociais e outros profissionais precisam estar cientes dos direitos das pessoas com deficiências psicossociais, intelectuais e cognitivas para mudar suas atitudes e práticas.</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A </a:t>
            </a:r>
            <a:r>
              <a:rPr kumimoji="0" lang="pt-BR" sz="1200" b="1" i="0" u="none" strike="noStrike" kern="1200" cap="none" spc="0" normalizeH="0" baseline="0" noProof="0" dirty="0" err="1">
                <a:ln>
                  <a:noFill/>
                </a:ln>
                <a:solidFill>
                  <a:prstClr val="black"/>
                </a:solidFill>
                <a:effectLst/>
                <a:uLnTx/>
                <a:uFillTx/>
                <a:latin typeface="Calibri Light"/>
                <a:ea typeface="Arial Unicode MS"/>
                <a:cs typeface="Arial Unicode MS"/>
              </a:rPr>
              <a:t>QualityRights</a:t>
            </a: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 também trabalha com os países para melhorar a qualidade e as condições dos direitos humanos na saúde mental e serviços relacionados.  </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A </a:t>
            </a:r>
            <a:r>
              <a:rPr kumimoji="0" lang="pt-BR" sz="1200" b="0" i="1" u="none" strike="noStrike" kern="1200" cap="none" spc="0" normalizeH="0" baseline="0" noProof="0" dirty="0" err="1">
                <a:ln>
                  <a:noFill/>
                </a:ln>
                <a:solidFill>
                  <a:prstClr val="black"/>
                </a:solidFill>
                <a:effectLst/>
                <a:uLnTx/>
                <a:uFillTx/>
                <a:latin typeface="Calibri Light"/>
                <a:ea typeface="Arial Unicode MS"/>
                <a:cs typeface="Arial Unicode MS"/>
              </a:rPr>
              <a:t>QualityRights</a:t>
            </a: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 apoia os países na avaliação de seus serviços de saúde mental e assistência social para determinar em que medida estes defendem os direitos dos usuários dos serviços.  </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A </a:t>
            </a:r>
            <a:r>
              <a:rPr kumimoji="0" lang="pt-BR" sz="1200" b="0" i="1" u="none" strike="noStrike" kern="1200" cap="none" spc="0" normalizeH="0" baseline="0" noProof="0" dirty="0" err="1">
                <a:ln>
                  <a:noFill/>
                </a:ln>
                <a:solidFill>
                  <a:prstClr val="black"/>
                </a:solidFill>
                <a:effectLst/>
                <a:uLnTx/>
                <a:uFillTx/>
                <a:latin typeface="Calibri Light"/>
                <a:ea typeface="Arial Unicode MS"/>
                <a:cs typeface="Arial Unicode MS"/>
              </a:rPr>
              <a:t>QualityRights</a:t>
            </a: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 também apoia os países na implementação de planos para ajudar a transformar os serviços, de modo que promovam os direitos humanos e a recuperação.</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Outra área é a criação de serviços e apoios baseados na comunidade que respeitem e promovam os direitos humanos.  </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Para acabar com a institucionalização e promover a inclusão na comunidade, é essencial que os países implementem uma gama completa de serviços que atendam às necessidades e exigências das pessoas.  No entanto, muitos dos serviços prestados nos países estão desatualizados e não atendem às exigências das pessoas.  </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A </a:t>
            </a:r>
            <a:r>
              <a:rPr kumimoji="0" lang="pt-BR" sz="1200" b="0" i="1" u="none" strike="noStrike" kern="1200" cap="none" spc="0" normalizeH="0" baseline="0" noProof="0" dirty="0" err="1">
                <a:ln>
                  <a:noFill/>
                </a:ln>
                <a:solidFill>
                  <a:prstClr val="black"/>
                </a:solidFill>
                <a:effectLst/>
                <a:uLnTx/>
                <a:uFillTx/>
                <a:latin typeface="Calibri Light"/>
                <a:ea typeface="Arial Unicode MS"/>
                <a:cs typeface="Arial Unicode MS"/>
              </a:rPr>
              <a:t>QualityRights</a:t>
            </a: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 está fornecendo orientação aos países sobre serviços e apoios baseados na comunidade que são centrados nas pessoas, operam sem coerção, respondem às necessidades das pessoas e apoiam a recuperação.</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Uma quarta área importante de trabalho é apoiar o desenvolvimento de movimentos da sociedade civil nos países para realizar </a:t>
            </a:r>
            <a:r>
              <a:rPr kumimoji="0" lang="pt-BR" sz="1200" b="1" i="0" u="none" strike="noStrike" kern="1200" cap="none" spc="0" normalizeH="0" baseline="0" noProof="0" dirty="0" err="1">
                <a:ln>
                  <a:noFill/>
                </a:ln>
                <a:solidFill>
                  <a:prstClr val="black"/>
                </a:solidFill>
                <a:effectLst/>
                <a:uLnTx/>
                <a:uFillTx/>
                <a:latin typeface="Calibri Light"/>
                <a:ea typeface="Arial Unicode MS"/>
                <a:cs typeface="Arial Unicode MS"/>
              </a:rPr>
              <a:t>advocacy</a:t>
            </a: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 e influenciar a formulação de políticas.  </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Trata-se de apoiar as pessoas com deficiências psicossociais, intelectuais e cognitivas e suas organizações para que tenham um papel central e uma voz forte em todos os processos de tomada de decisão que as afetam.</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E, finalmente, a </a:t>
            </a:r>
            <a:r>
              <a:rPr kumimoji="0" lang="pt-BR" sz="1200" b="1" i="1" u="none" strike="noStrike" kern="1200" cap="none" spc="0" normalizeH="0" baseline="0" noProof="0" dirty="0" err="1">
                <a:ln>
                  <a:noFill/>
                </a:ln>
                <a:solidFill>
                  <a:prstClr val="black"/>
                </a:solidFill>
                <a:effectLst/>
                <a:uLnTx/>
                <a:uFillTx/>
                <a:latin typeface="Calibri Light"/>
                <a:ea typeface="Arial Unicode MS"/>
                <a:cs typeface="Arial Unicode MS"/>
              </a:rPr>
              <a:t>QualityRights</a:t>
            </a: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 trabalha com os países para reformar políticas e leis de acordo com os padrões internacionais de direitos humanos. </a:t>
            </a:r>
          </a:p>
          <a:p>
            <a:pPr marL="228600" marR="0" lvl="1" indent="0" algn="l" defTabSz="457200" rtl="0" eaLnBrk="1" fontAlgn="base"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Light"/>
                <a:ea typeface="Arial Unicode MS"/>
                <a:cs typeface="Arial Unicode MS"/>
              </a:rPr>
              <a:t>Isso proporciona um mecanismo importante nos países para impedir violações, promover o acesso a serviços comunitários de saúde mental, moradia, educação e emprego, e toda a gama de direitos a que as pessoas têm direito.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Todas essas ações são baseadas no quadro internacional de direitos humanos e, em particular, na Convenção das Nações Unidas sobre os Direitos das Pessoas com Deficiência. </a:t>
            </a:r>
            <a:endParaRPr kumimoji="0" lang="pt-BR" sz="12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Além disso, a </a:t>
            </a:r>
            <a:r>
              <a:rPr kumimoji="0" lang="pt-BR" sz="1200" b="1" i="1" u="none" strike="noStrike" kern="1200" cap="none" spc="0" normalizeH="0" baseline="0" noProof="0" dirty="0" err="1">
                <a:ln>
                  <a:noFill/>
                </a:ln>
                <a:solidFill>
                  <a:prstClr val="black"/>
                </a:solidFill>
                <a:effectLst/>
                <a:uLnTx/>
                <a:uFillTx/>
                <a:latin typeface="Calibri Light"/>
                <a:ea typeface="Arial Unicode MS"/>
                <a:cs typeface="Arial Unicode MS"/>
              </a:rPr>
              <a:t>QualityRights</a:t>
            </a:r>
            <a:r>
              <a:rPr kumimoji="0" lang="pt-BR" sz="1200" b="1" i="0" u="none" strike="noStrike" kern="1200" cap="none" spc="0" normalizeH="0" baseline="0" noProof="0" dirty="0">
                <a:ln>
                  <a:noFill/>
                </a:ln>
                <a:solidFill>
                  <a:prstClr val="black"/>
                </a:solidFill>
                <a:effectLst/>
                <a:uLnTx/>
                <a:uFillTx/>
                <a:latin typeface="Calibri Light"/>
                <a:ea typeface="Arial Unicode MS"/>
                <a:cs typeface="Arial Unicode MS"/>
              </a:rPr>
              <a:t> utiliza uma abordagem participativa que envolve todas as partes interessadas, a fim de cumprir cada um dos seus objetivos. </a:t>
            </a:r>
            <a:endParaRPr kumimoji="0" lang="pt-BR" sz="12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1217547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1243013"/>
            <a:ext cx="4637087" cy="2609850"/>
          </a:xfrm>
        </p:spPr>
      </p:sp>
      <p:sp>
        <p:nvSpPr>
          <p:cNvPr id="3" name="Notes Placeholder 2"/>
          <p:cNvSpPr>
            <a:spLocks noGrp="1"/>
          </p:cNvSpPr>
          <p:nvPr>
            <p:ph type="body" idx="1"/>
          </p:nvPr>
        </p:nvSpPr>
        <p:spPr>
          <a:xfrm>
            <a:off x="680879" y="3976370"/>
            <a:ext cx="5447030" cy="4982889"/>
          </a:xfrm>
        </p:spPr>
        <p:txBody>
          <a:bodyPr/>
          <a:lstStyle/>
          <a:p>
            <a:pPr algn="just">
              <a:lnSpc>
                <a:spcPct val="105000"/>
              </a:lnSpc>
              <a:spcAft>
                <a:spcPts val="600"/>
              </a:spcAft>
              <a:defRPr>
                <a:latin typeface="Calibri" panose="020F0502020204030204" pitchFamily="34" charset="0"/>
                <a:ea typeface="SimSun" panose="02010600030101010101" pitchFamily="2" charset="-122"/>
                <a:cs typeface="Calibri" panose="020F0502020204030204" pitchFamily="34" charset="0"/>
              </a:defRPr>
            </a:pPr>
            <a:r>
              <a:rPr b="1" dirty="0" err="1"/>
              <a:t>Exemplo</a:t>
            </a:r>
            <a:r>
              <a:rPr dirty="0"/>
              <a:t>: </a:t>
            </a:r>
            <a:r>
              <a:rPr lang="pt-BR" dirty="0"/>
              <a:t>Fernando é um homem que ouve vozes desde a adolescência. Na maioria das vezes, essas vozes descrevem suas ações. No entanto, quando Fernando está particularmente estressado, as vozes podem se tornar ameaçadoras e ordenar que ele aja de certas maneiras (por exemplo, dizendo que outras pessoas querem atacá-lo e que ele deve atacá-las primeiro para se proteger). A família de Fernando achava que por causa disso ele não poderia ter uma vida normal e que precisaria de um tutor. No entanto, depois de anos ouvindo vozes, Fernando conseguiu viver com elas. Ele sabe que às vezes elas estão comunicando algo muito importante sobre suas emoções (por exemplo, que ele está estressado, preocupado ou cansado) e sempre que elas sugerem que ele deve agir, ele fala sobre isso com pessoas importantes em sua vida antes de tomar qualquer decisão ou agir de forma que lhe cause angústia ou que ele acredite ser potencialmente prejudicial. Ele atualmente leva uma vida plena e este ano se formou em sua universidade. </a:t>
            </a:r>
          </a:p>
          <a:p>
            <a:pPr algn="just">
              <a:lnSpc>
                <a:spcPct val="105000"/>
              </a:lnSpc>
              <a:spcAft>
                <a:spcPts val="600"/>
              </a:spcAft>
              <a:defRPr>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buFont typeface="Arial" panose="020B0604020202020204" pitchFamily="34" charset="0"/>
              <a:buChar char="•"/>
            </a:pPr>
            <a:r>
              <a:rPr dirty="0"/>
              <a:t>A </a:t>
            </a:r>
            <a:r>
              <a:rPr dirty="0" err="1"/>
              <a:t>capacidade</a:t>
            </a:r>
            <a:r>
              <a:rPr dirty="0"/>
              <a:t> de</a:t>
            </a:r>
            <a:r>
              <a:rPr lang="pt-BR" dirty="0"/>
              <a:t> </a:t>
            </a:r>
            <a:r>
              <a:rPr lang="pt-BR" sz="1200" kern="1200" dirty="0">
                <a:solidFill>
                  <a:schemeClr val="tx1"/>
                </a:solidFill>
                <a:effectLst/>
                <a:latin typeface="+mn-lt"/>
                <a:ea typeface="+mn-ea"/>
                <a:cs typeface="+mn-cs"/>
              </a:rPr>
              <a:t>Fernando de tomar decisões não é afetada pelo fato de ele ouvir vozes.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Sempre que ocorre uma situação estressante e ele reconhece que precisa de ajuda para tomar decisões, ele discute abertamente sua situação e pensamentos com pessoas de confiança que o apoiam.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21</a:t>
            </a:fld>
            <a:endParaRPr lang="en-CH"/>
          </a:p>
        </p:txBody>
      </p:sp>
    </p:spTree>
    <p:extLst>
      <p:ext uri="{BB962C8B-B14F-4D97-AF65-F5344CB8AC3E}">
        <p14:creationId xmlns:p14="http://schemas.microsoft.com/office/powerpoint/2010/main" val="115975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SimSun" panose="02010600030101010101" pitchFamily="2" charset="-122"/>
              <a:cs typeface="Arial" panose="020B0604020202020204" pitchFamily="34" charset="0"/>
            </a:endParaRPr>
          </a:p>
          <a:p>
            <a:pP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Neste </a:t>
            </a:r>
            <a:r>
              <a:rPr dirty="0" err="1"/>
              <a:t>ponto</a:t>
            </a:r>
            <a:r>
              <a:rPr dirty="0"/>
              <a:t>, </a:t>
            </a:r>
            <a:r>
              <a:rPr dirty="0" err="1"/>
              <a:t>mostre</a:t>
            </a:r>
            <a:r>
              <a:rPr dirty="0"/>
              <a:t> o </a:t>
            </a:r>
            <a:r>
              <a:rPr dirty="0" err="1"/>
              <a:t>seguinte</a:t>
            </a:r>
            <a:r>
              <a:rPr dirty="0"/>
              <a:t> </a:t>
            </a:r>
            <a:r>
              <a:rPr dirty="0" err="1"/>
              <a:t>vídeo</a:t>
            </a:r>
            <a:r>
              <a:rPr dirty="0"/>
              <a:t> de Eleanor Longden: As </a:t>
            </a:r>
            <a:r>
              <a:rPr dirty="0" err="1"/>
              <a:t>vozes</a:t>
            </a:r>
            <a:r>
              <a:rPr dirty="0"/>
              <a:t> </a:t>
            </a:r>
            <a:r>
              <a:rPr dirty="0" err="1"/>
              <a:t>na</a:t>
            </a:r>
            <a:r>
              <a:rPr dirty="0"/>
              <a:t> </a:t>
            </a:r>
            <a:r>
              <a:rPr dirty="0" err="1"/>
              <a:t>minha</a:t>
            </a:r>
            <a:r>
              <a:rPr dirty="0"/>
              <a:t> </a:t>
            </a:r>
            <a:r>
              <a:rPr dirty="0" err="1"/>
              <a:t>cabeça</a:t>
            </a:r>
            <a:r>
              <a:rPr dirty="0"/>
              <a:t>, </a:t>
            </a:r>
          </a:p>
          <a:p>
            <a:r>
              <a:rPr dirty="0">
                <a:solidFill>
                  <a:srgbClr val="4F81BD"/>
                </a:solidFill>
                <a:latin typeface="Calibri" panose="020F0502020204030204" pitchFamily="34" charset="0"/>
                <a:ea typeface="SimSun" panose="02010600030101010101" pitchFamily="2" charset="-122"/>
                <a:cs typeface="Calibri" panose="020F0502020204030204" pitchFamily="34" charset="0"/>
              </a:rPr>
              <a:t>Eleanor Longden, TED Talks </a:t>
            </a:r>
            <a:r>
              <a:rPr u="sng" dirty="0">
                <a:hlinkClick r:id="rId3"/>
              </a:rPr>
              <a:t>https://www.youtube.com/watch?v=syjEN3peCJw</a:t>
            </a:r>
            <a:r>
              <a:rPr dirty="0"/>
              <a:t> (</a:t>
            </a:r>
            <a:r>
              <a:rPr dirty="0">
                <a:solidFill>
                  <a:srgbClr val="4F81BD"/>
                </a:solidFill>
                <a:latin typeface="Calibri" panose="020F0502020204030204" pitchFamily="34" charset="0"/>
                <a:ea typeface="SimSun" panose="02010600030101010101" pitchFamily="2" charset="-122"/>
                <a:cs typeface="Calibri" panose="020F0502020204030204" pitchFamily="34" charset="0"/>
              </a:rPr>
              <a:t>14:17) </a:t>
            </a:r>
            <a:r>
              <a:rPr lang="pt-BR" dirty="0">
                <a:solidFill>
                  <a:srgbClr val="4F81BD"/>
                </a:solidFill>
                <a:latin typeface="Calibri" panose="020F0502020204030204" pitchFamily="34" charset="0"/>
                <a:ea typeface="SimSun" panose="02010600030101010101" pitchFamily="2" charset="-122"/>
                <a:cs typeface="Calibri" panose="020F0502020204030204" pitchFamily="34" charset="0"/>
              </a:rPr>
              <a:t>(Acesso em 9 de abril de 2019) Eleanor, que ouve vozes, fala sobre sua experiência e as coisas que conquistou em sua vida.</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22</a:t>
            </a:fld>
            <a:endParaRPr lang="en-CH"/>
          </a:p>
        </p:txBody>
      </p:sp>
    </p:spTree>
    <p:extLst>
      <p:ext uri="{BB962C8B-B14F-4D97-AF65-F5344CB8AC3E}">
        <p14:creationId xmlns:p14="http://schemas.microsoft.com/office/powerpoint/2010/main" val="308941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defRPr b="1">
                <a:latin typeface="Calibri" panose="020F0502020204030204" pitchFamily="34" charset="0"/>
                <a:ea typeface="SimSun" panose="02010600030101010101" pitchFamily="2" charset="-122"/>
                <a:cs typeface="Arial" panose="020B0604020202020204" pitchFamily="34" charset="0"/>
              </a:defRPr>
            </a:pPr>
            <a:r>
              <a:t>Pessoas com deficiências psicossociais, intelectuais ou cognitivas não devem decidir sobre seu tratamento.</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t>Quando as pessoas recusam um tipo específico de tratamento ou preferem diferentes opções de apoio, geralmente têm boas razões para isso. </a:t>
            </a:r>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t>Deve-se reconhecer que pessoas com deficiências psicossociais, intelectuais ou cognitivas são, como outras pessoas, especialistas em seus próprios corpos, mentes e vidas.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t>O que é aceitável, preferido e eficaz difere de pessoa para pessoa e as decisões das pessoas com deficiência são tão válidas quanto as decisões dos outros.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23</a:t>
            </a:fld>
            <a:endParaRPr lang="en-CH"/>
          </a:p>
        </p:txBody>
      </p:sp>
    </p:spTree>
    <p:extLst>
      <p:ext uri="{BB962C8B-B14F-4D97-AF65-F5344CB8AC3E}">
        <p14:creationId xmlns:p14="http://schemas.microsoft.com/office/powerpoint/2010/main" val="2203383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041400"/>
            <a:ext cx="3824288" cy="2152650"/>
          </a:xfrm>
        </p:spPr>
      </p:sp>
      <p:sp>
        <p:nvSpPr>
          <p:cNvPr id="3" name="Notes Placeholder 2"/>
          <p:cNvSpPr>
            <a:spLocks noGrp="1"/>
          </p:cNvSpPr>
          <p:nvPr>
            <p:ph type="body" idx="1"/>
          </p:nvPr>
        </p:nvSpPr>
        <p:spPr>
          <a:xfrm>
            <a:off x="680879" y="3404767"/>
            <a:ext cx="5447030" cy="5293543"/>
          </a:xfrm>
        </p:spPr>
        <p:txBody>
          <a:bodyPr/>
          <a:lstStyle/>
          <a:p>
            <a:r>
              <a:rPr b="1" dirty="0" err="1"/>
              <a:t>Exemplo</a:t>
            </a:r>
            <a:r>
              <a:rPr b="1" dirty="0"/>
              <a:t>:</a:t>
            </a:r>
            <a:r>
              <a:rPr dirty="0"/>
              <a:t> </a:t>
            </a:r>
            <a:r>
              <a:rPr lang="pt-BR" sz="1200" kern="1200" dirty="0">
                <a:solidFill>
                  <a:schemeClr val="tx1"/>
                </a:solidFill>
                <a:effectLst/>
                <a:latin typeface="+mn-lt"/>
                <a:ea typeface="+mn-ea"/>
                <a:cs typeface="+mn-cs"/>
              </a:rPr>
              <a:t>Amália recebeu o diagnóstico de transtorno bipolar e toma medicamentos há vários meses. Depois de muito refletir, ela decide parar de tomar a medicação. Todos ao seu redor acham que é uma péssima ideia, porque nas vezes anteriores em que ela parou de tomar seus remédios, ela foi internada no hospital. No entanto, Amália tem estabilidade em sua vida agora e está confiante de que pode administrar sua vida sem esse tipo de tratamento. Seu médico a aconselha a não interromper a medicação e explica quais são os riscos de fazê-lo. No entanto, o médico também fornece recursos a Amália sobre a retirada da medicação. Depois de ouvir o médico, Amália ainda mantém sua decisão, e o médico respeita isso. Eles decidem juntos que, se Amália tiver dificuldades com a abstinência, ela poderá entrar em contato com o médico para discutir melhor a situação. O médico promete a Amália que não vai tratá-la contra sua vontade e que não irá pressioná-la para tomar remédios em nenhum momento. Tanto Amália quanto seu médico investigarão abordagens que não envolvam medicamentos e onde estão disponíveis na área local (como alívio da crise), para que Amália tenha opções significativas para escolher se tiver dificuldade com a retirada dos medicamentos ou em qualquer outro momento.</a:t>
            </a:r>
            <a:endParaRPr dirty="0"/>
          </a:p>
          <a:p>
            <a:pPr algn="just"/>
            <a:endParaRPr lang="en-CH" dirty="0">
              <a:highlight>
                <a:srgbClr val="00FFFF"/>
              </a:highlight>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médico</a:t>
            </a:r>
            <a:r>
              <a:rPr dirty="0"/>
              <a:t> </a:t>
            </a:r>
            <a:r>
              <a:rPr dirty="0" err="1"/>
              <a:t>respeita</a:t>
            </a:r>
            <a:r>
              <a:rPr dirty="0"/>
              <a:t> o </a:t>
            </a:r>
            <a:r>
              <a:rPr dirty="0" err="1"/>
              <a:t>direito</a:t>
            </a:r>
            <a:r>
              <a:rPr dirty="0"/>
              <a:t> de </a:t>
            </a:r>
            <a:r>
              <a:rPr lang="pt-BR" dirty="0"/>
              <a:t>Amália</a:t>
            </a:r>
            <a:r>
              <a:rPr dirty="0"/>
              <a:t> de </a:t>
            </a:r>
            <a:r>
              <a:rPr dirty="0" err="1"/>
              <a:t>tomar</a:t>
            </a:r>
            <a:r>
              <a:rPr dirty="0"/>
              <a:t> </a:t>
            </a:r>
            <a:r>
              <a:rPr dirty="0" err="1"/>
              <a:t>decisões</a:t>
            </a:r>
            <a:r>
              <a:rPr dirty="0"/>
              <a:t> </a:t>
            </a:r>
            <a:r>
              <a:rPr dirty="0" err="1"/>
              <a:t>sobre</a:t>
            </a:r>
            <a:r>
              <a:rPr dirty="0"/>
              <a:t> </a:t>
            </a:r>
            <a:r>
              <a:rPr dirty="0" err="1"/>
              <a:t>seu</a:t>
            </a:r>
            <a:r>
              <a:rPr dirty="0"/>
              <a:t> </a:t>
            </a:r>
            <a:r>
              <a:rPr dirty="0" err="1"/>
              <a:t>tratamento</a:t>
            </a:r>
            <a:r>
              <a:rPr dirty="0"/>
              <a:t>. </a:t>
            </a:r>
          </a:p>
          <a:p>
            <a:pPr marL="171450" indent="-171450" algn="jus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decisão</a:t>
            </a:r>
            <a:r>
              <a:rPr dirty="0"/>
              <a:t> </a:t>
            </a:r>
            <a:r>
              <a:rPr dirty="0" err="1"/>
              <a:t>pode</a:t>
            </a:r>
            <a:r>
              <a:rPr dirty="0"/>
              <a:t> ser boa </a:t>
            </a:r>
            <a:r>
              <a:rPr dirty="0" err="1"/>
              <a:t>ou</a:t>
            </a:r>
            <a:r>
              <a:rPr dirty="0"/>
              <a:t> </a:t>
            </a:r>
            <a:r>
              <a:rPr dirty="0" err="1"/>
              <a:t>não</a:t>
            </a:r>
            <a:r>
              <a:rPr dirty="0"/>
              <a:t>, mas o </a:t>
            </a:r>
            <a:r>
              <a:rPr dirty="0" err="1"/>
              <a:t>importante</a:t>
            </a:r>
            <a:r>
              <a:rPr dirty="0"/>
              <a:t> </a:t>
            </a:r>
            <a:r>
              <a:rPr dirty="0" err="1"/>
              <a:t>é</a:t>
            </a:r>
            <a:r>
              <a:rPr dirty="0"/>
              <a:t> que a </a:t>
            </a:r>
            <a:r>
              <a:rPr dirty="0" err="1"/>
              <a:t>vontade</a:t>
            </a:r>
            <a:r>
              <a:rPr dirty="0"/>
              <a:t> e as </a:t>
            </a:r>
            <a:r>
              <a:rPr dirty="0" err="1"/>
              <a:t>preferências</a:t>
            </a:r>
            <a:r>
              <a:rPr dirty="0"/>
              <a:t> de </a:t>
            </a:r>
            <a:r>
              <a:rPr lang="pt-BR" dirty="0"/>
              <a:t>Amália</a:t>
            </a:r>
            <a:r>
              <a:rPr dirty="0"/>
              <a:t> </a:t>
            </a:r>
            <a:r>
              <a:rPr dirty="0" err="1"/>
              <a:t>sejam</a:t>
            </a:r>
            <a:r>
              <a:rPr dirty="0"/>
              <a:t> </a:t>
            </a:r>
            <a:r>
              <a:rPr dirty="0" err="1"/>
              <a:t>respeitadas</a:t>
            </a:r>
            <a:r>
              <a:rPr dirty="0"/>
              <a:t>, o que </a:t>
            </a:r>
            <a:r>
              <a:rPr dirty="0" err="1"/>
              <a:t>capacita</a:t>
            </a:r>
            <a:r>
              <a:rPr dirty="0"/>
              <a:t> </a:t>
            </a:r>
            <a:r>
              <a:rPr lang="pt-BR" dirty="0"/>
              <a:t>Amália</a:t>
            </a:r>
            <a:r>
              <a:rPr dirty="0"/>
              <a:t> a </a:t>
            </a:r>
            <a:r>
              <a:rPr dirty="0" err="1"/>
              <a:t>ter</a:t>
            </a:r>
            <a:r>
              <a:rPr dirty="0"/>
              <a:t> </a:t>
            </a:r>
            <a:r>
              <a:rPr dirty="0" err="1"/>
              <a:t>controle</a:t>
            </a:r>
            <a:r>
              <a:rPr dirty="0"/>
              <a:t> </a:t>
            </a:r>
            <a:r>
              <a:rPr dirty="0" err="1"/>
              <a:t>sobre</a:t>
            </a:r>
            <a:r>
              <a:rPr dirty="0"/>
              <a:t> </a:t>
            </a:r>
            <a:r>
              <a:rPr dirty="0" err="1"/>
              <a:t>sua</a:t>
            </a:r>
            <a:r>
              <a:rPr dirty="0"/>
              <a:t> </a:t>
            </a:r>
            <a:r>
              <a:rPr dirty="0" err="1"/>
              <a:t>vida</a:t>
            </a:r>
            <a:r>
              <a:rPr dirty="0"/>
              <a:t>. </a:t>
            </a:r>
          </a:p>
          <a:p>
            <a:pPr marL="171450" indent="-171450" algn="jus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a:t>
            </a:r>
            <a:r>
              <a:rPr lang="pt-BR" dirty="0"/>
              <a:t>observar</a:t>
            </a:r>
            <a:r>
              <a:rPr dirty="0"/>
              <a:t> que </a:t>
            </a:r>
            <a:r>
              <a:rPr dirty="0" err="1"/>
              <a:t>seu</a:t>
            </a:r>
            <a:r>
              <a:rPr dirty="0"/>
              <a:t> </a:t>
            </a:r>
            <a:r>
              <a:rPr dirty="0" err="1"/>
              <a:t>médico</a:t>
            </a:r>
            <a:r>
              <a:rPr dirty="0"/>
              <a:t> continua a </a:t>
            </a:r>
            <a:r>
              <a:rPr dirty="0" err="1"/>
              <a:t>apoiar</a:t>
            </a:r>
            <a:r>
              <a:rPr dirty="0"/>
              <a:t> </a:t>
            </a:r>
            <a:r>
              <a:rPr lang="pt-BR" dirty="0"/>
              <a:t>Amália</a:t>
            </a:r>
            <a:r>
              <a:rPr dirty="0"/>
              <a:t>, </a:t>
            </a:r>
            <a:r>
              <a:rPr dirty="0" err="1"/>
              <a:t>independentemente</a:t>
            </a:r>
            <a:r>
              <a:rPr dirty="0"/>
              <a:t> de </a:t>
            </a:r>
            <a:r>
              <a:rPr dirty="0" err="1"/>
              <a:t>discordar</a:t>
            </a:r>
            <a:r>
              <a:rPr dirty="0"/>
              <a:t> de </a:t>
            </a:r>
            <a:r>
              <a:rPr dirty="0" err="1"/>
              <a:t>sua</a:t>
            </a:r>
            <a:r>
              <a:rPr dirty="0"/>
              <a:t> </a:t>
            </a:r>
            <a:r>
              <a:rPr dirty="0" err="1"/>
              <a:t>decisão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24</a:t>
            </a:fld>
            <a:endParaRPr lang="en-CH"/>
          </a:p>
        </p:txBody>
      </p:sp>
    </p:spTree>
    <p:extLst>
      <p:ext uri="{BB962C8B-B14F-4D97-AF65-F5344CB8AC3E}">
        <p14:creationId xmlns:p14="http://schemas.microsoft.com/office/powerpoint/2010/main" val="1378689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15000"/>
              </a:lnSpc>
              <a:defRPr b="1">
                <a:latin typeface="Calibri" panose="020F0502020204030204" pitchFamily="34" charset="0"/>
                <a:ea typeface="SimSun" panose="02010600030101010101" pitchFamily="2" charset="-122"/>
                <a:cs typeface="Arial" panose="020B0604020202020204" pitchFamily="34" charset="0"/>
              </a:defRPr>
            </a:pP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não</a:t>
            </a:r>
            <a:r>
              <a:rPr dirty="0"/>
              <a:t> </a:t>
            </a:r>
            <a:r>
              <a:rPr dirty="0" err="1"/>
              <a:t>sabem</a:t>
            </a:r>
            <a:r>
              <a:rPr dirty="0"/>
              <a:t> o que </a:t>
            </a:r>
            <a:r>
              <a:rPr dirty="0" err="1"/>
              <a:t>é</a:t>
            </a:r>
            <a:r>
              <a:rPr dirty="0"/>
              <a:t> </a:t>
            </a:r>
            <a:r>
              <a:rPr dirty="0" err="1"/>
              <a:t>melhor</a:t>
            </a:r>
            <a:r>
              <a:rPr dirty="0"/>
              <a:t> para </a:t>
            </a:r>
            <a:r>
              <a:rPr dirty="0" err="1"/>
              <a:t>elas</a:t>
            </a:r>
            <a:r>
              <a:rPr dirty="0"/>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defRPr>
                <a:latin typeface="Calibri" panose="020F0502020204030204" pitchFamily="34" charset="0"/>
                <a:ea typeface="SimSun" panose="02010600030101010101" pitchFamily="2" charset="-122"/>
                <a:cs typeface="Arial" panose="020B0604020202020204" pitchFamily="34" charset="0"/>
              </a:defRPr>
            </a:pPr>
            <a:r>
              <a:rPr dirty="0"/>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Todos </a:t>
            </a:r>
            <a:r>
              <a:rPr dirty="0" err="1"/>
              <a:t>nós</a:t>
            </a:r>
            <a:r>
              <a:rPr dirty="0"/>
              <a:t> </a:t>
            </a:r>
            <a:r>
              <a:rPr dirty="0" err="1"/>
              <a:t>sabemos</a:t>
            </a:r>
            <a:r>
              <a:rPr dirty="0"/>
              <a:t> do que </a:t>
            </a:r>
            <a:r>
              <a:rPr dirty="0" err="1"/>
              <a:t>gostamos</a:t>
            </a:r>
            <a:r>
              <a:rPr dirty="0"/>
              <a:t>, do que </a:t>
            </a:r>
            <a:r>
              <a:rPr dirty="0" err="1"/>
              <a:t>não</a:t>
            </a:r>
            <a:r>
              <a:rPr dirty="0"/>
              <a:t> </a:t>
            </a:r>
            <a:r>
              <a:rPr dirty="0" err="1"/>
              <a:t>gostamos</a:t>
            </a:r>
            <a:r>
              <a:rPr dirty="0"/>
              <a:t> e do que </a:t>
            </a:r>
            <a:r>
              <a:rPr dirty="0" err="1"/>
              <a:t>funciona</a:t>
            </a:r>
            <a:r>
              <a:rPr dirty="0"/>
              <a:t> e do que </a:t>
            </a:r>
            <a:r>
              <a:rPr dirty="0" err="1"/>
              <a:t>não</a:t>
            </a:r>
            <a:r>
              <a:rPr dirty="0"/>
              <a:t> </a:t>
            </a:r>
            <a:r>
              <a:rPr dirty="0" err="1"/>
              <a:t>funciona</a:t>
            </a:r>
            <a:r>
              <a:rPr dirty="0"/>
              <a:t> </a:t>
            </a:r>
            <a:r>
              <a:rPr dirty="0" err="1"/>
              <a:t>bem</a:t>
            </a:r>
            <a:r>
              <a:rPr dirty="0"/>
              <a:t> para </a:t>
            </a:r>
            <a:r>
              <a:rPr dirty="0" err="1"/>
              <a:t>nós</a:t>
            </a:r>
            <a:r>
              <a:rPr dirty="0"/>
              <a:t> - </a:t>
            </a:r>
            <a:r>
              <a:rPr dirty="0" err="1"/>
              <a:t>isso</a:t>
            </a:r>
            <a:r>
              <a:rPr dirty="0"/>
              <a:t> </a:t>
            </a:r>
            <a:r>
              <a:rPr dirty="0" err="1"/>
              <a:t>também</a:t>
            </a:r>
            <a:r>
              <a:rPr dirty="0"/>
              <a:t> </a:t>
            </a:r>
            <a:r>
              <a:rPr dirty="0" err="1"/>
              <a:t>é</a:t>
            </a:r>
            <a:r>
              <a:rPr dirty="0"/>
              <a:t> </a:t>
            </a:r>
            <a:r>
              <a:rPr dirty="0" err="1"/>
              <a:t>verdade</a:t>
            </a:r>
            <a:r>
              <a:rPr dirty="0"/>
              <a:t> para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Por </a:t>
            </a:r>
            <a:r>
              <a:rPr dirty="0" err="1"/>
              <a:t>exemplo</a:t>
            </a:r>
            <a:r>
              <a:rPr dirty="0"/>
              <a:t>, </a:t>
            </a:r>
            <a:r>
              <a:rPr dirty="0" err="1"/>
              <a:t>uma</a:t>
            </a:r>
            <a:r>
              <a:rPr dirty="0"/>
              <a:t> </a:t>
            </a:r>
            <a:r>
              <a:rPr dirty="0" err="1"/>
              <a:t>pessoa</a:t>
            </a:r>
            <a:r>
              <a:rPr dirty="0"/>
              <a:t> </a:t>
            </a:r>
            <a:r>
              <a:rPr dirty="0" err="1"/>
              <a:t>pode</a:t>
            </a:r>
            <a:r>
              <a:rPr dirty="0"/>
              <a:t> saber com </a:t>
            </a:r>
            <a:r>
              <a:rPr dirty="0" err="1"/>
              <a:t>certeza</a:t>
            </a:r>
            <a:r>
              <a:rPr dirty="0"/>
              <a:t> que um </a:t>
            </a:r>
            <a:r>
              <a:rPr dirty="0" err="1"/>
              <a:t>determinado</a:t>
            </a:r>
            <a:r>
              <a:rPr dirty="0"/>
              <a:t> </a:t>
            </a:r>
            <a:r>
              <a:rPr dirty="0" err="1"/>
              <a:t>medicamento</a:t>
            </a:r>
            <a:r>
              <a:rPr dirty="0"/>
              <a:t> a </a:t>
            </a:r>
            <a:r>
              <a:rPr dirty="0" err="1"/>
              <a:t>faz</a:t>
            </a:r>
            <a:r>
              <a:rPr dirty="0"/>
              <a:t> se </a:t>
            </a:r>
            <a:r>
              <a:rPr dirty="0" err="1"/>
              <a:t>sentir</a:t>
            </a:r>
            <a:r>
              <a:rPr dirty="0"/>
              <a:t> </a:t>
            </a:r>
            <a:r>
              <a:rPr dirty="0" err="1"/>
              <a:t>péssima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Além</a:t>
            </a:r>
            <a:r>
              <a:rPr dirty="0"/>
              <a:t> </a:t>
            </a:r>
            <a:r>
              <a:rPr dirty="0" err="1"/>
              <a:t>disso</a:t>
            </a:r>
            <a:r>
              <a:rPr dirty="0"/>
              <a:t>, </a:t>
            </a:r>
            <a:r>
              <a:rPr dirty="0" err="1"/>
              <a:t>todos</a:t>
            </a:r>
            <a:r>
              <a:rPr dirty="0"/>
              <a:t> </a:t>
            </a:r>
            <a:r>
              <a:rPr dirty="0" err="1"/>
              <a:t>têm</a:t>
            </a:r>
            <a:r>
              <a:rPr dirty="0"/>
              <a:t> o </a:t>
            </a:r>
            <a:r>
              <a:rPr dirty="0" err="1"/>
              <a:t>direito</a:t>
            </a:r>
            <a:r>
              <a:rPr dirty="0"/>
              <a:t> de </a:t>
            </a:r>
            <a:r>
              <a:rPr dirty="0" err="1"/>
              <a:t>cometer</a:t>
            </a:r>
            <a:r>
              <a:rPr dirty="0"/>
              <a:t> </a:t>
            </a:r>
            <a:r>
              <a:rPr dirty="0" err="1"/>
              <a:t>erros</a:t>
            </a:r>
            <a:r>
              <a:rPr dirty="0"/>
              <a:t>. </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As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bem</a:t>
            </a:r>
            <a:r>
              <a:rPr dirty="0"/>
              <a:t> </a:t>
            </a:r>
            <a:r>
              <a:rPr dirty="0" err="1"/>
              <a:t>como</a:t>
            </a:r>
            <a:r>
              <a:rPr dirty="0"/>
              <a:t> </a:t>
            </a:r>
            <a:r>
              <a:rPr dirty="0" err="1"/>
              <a:t>todos</a:t>
            </a:r>
            <a:r>
              <a:rPr dirty="0"/>
              <a:t> </a:t>
            </a:r>
            <a:r>
              <a:rPr dirty="0" err="1"/>
              <a:t>os</a:t>
            </a:r>
            <a:r>
              <a:rPr dirty="0"/>
              <a:t> outros, </a:t>
            </a:r>
            <a:r>
              <a:rPr dirty="0" err="1"/>
              <a:t>precisam</a:t>
            </a:r>
            <a:r>
              <a:rPr dirty="0"/>
              <a:t> </a:t>
            </a:r>
            <a:r>
              <a:rPr dirty="0" err="1"/>
              <a:t>aprender</a:t>
            </a:r>
            <a:r>
              <a:rPr dirty="0"/>
              <a:t> </a:t>
            </a:r>
            <a:r>
              <a:rPr dirty="0" err="1"/>
              <a:t>através</a:t>
            </a:r>
            <a:r>
              <a:rPr dirty="0"/>
              <a:t> da </a:t>
            </a:r>
            <a:r>
              <a:rPr dirty="0" err="1"/>
              <a:t>experiência</a:t>
            </a:r>
            <a:r>
              <a:rPr dirty="0"/>
              <a:t> o que </a:t>
            </a:r>
            <a:r>
              <a:rPr dirty="0" err="1"/>
              <a:t>funciona</a:t>
            </a:r>
            <a:r>
              <a:rPr dirty="0"/>
              <a:t> </a:t>
            </a:r>
            <a:r>
              <a:rPr dirty="0" err="1"/>
              <a:t>bem</a:t>
            </a:r>
            <a:r>
              <a:rPr dirty="0"/>
              <a:t> </a:t>
            </a:r>
            <a:r>
              <a:rPr dirty="0" err="1"/>
              <a:t>ou</a:t>
            </a:r>
            <a:r>
              <a:rPr dirty="0"/>
              <a:t> </a:t>
            </a:r>
            <a:r>
              <a:rPr dirty="0" err="1"/>
              <a:t>não</a:t>
            </a:r>
            <a:r>
              <a:rPr dirty="0"/>
              <a:t> </a:t>
            </a:r>
            <a:r>
              <a:rPr dirty="0" err="1"/>
              <a:t>funciona</a:t>
            </a:r>
            <a:r>
              <a:rPr dirty="0"/>
              <a:t> para </a:t>
            </a:r>
            <a:r>
              <a:rPr dirty="0" err="1"/>
              <a:t>elas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25</a:t>
            </a:fld>
            <a:endParaRPr lang="en-CH"/>
          </a:p>
        </p:txBody>
      </p:sp>
    </p:spTree>
    <p:extLst>
      <p:ext uri="{BB962C8B-B14F-4D97-AF65-F5344CB8AC3E}">
        <p14:creationId xmlns:p14="http://schemas.microsoft.com/office/powerpoint/2010/main" val="412196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defRPr>
                <a:latin typeface="Calibri" panose="020F0502020204030204" pitchFamily="34" charset="0"/>
                <a:ea typeface="SimSun" panose="02010600030101010101" pitchFamily="2" charset="-122"/>
                <a:cs typeface="Calibri" panose="020F0502020204030204" pitchFamily="34" charset="0"/>
              </a:defRPr>
            </a:pPr>
            <a:r>
              <a:rPr b="1" dirty="0" err="1"/>
              <a:t>Exemplo</a:t>
            </a:r>
            <a:r>
              <a:rPr b="1" dirty="0"/>
              <a:t>:</a:t>
            </a:r>
            <a:r>
              <a:rPr dirty="0"/>
              <a:t> </a:t>
            </a:r>
            <a:r>
              <a:rPr lang="pt-BR" dirty="0"/>
              <a:t>Anna, a irmã de Lucas, vai com Lucas a um centro comunitário de saúde mental porque ele está passando por um período de profunda tristeza que o impede de sair da cama e ir trabalhar na maioria dos dias. Ele vive essas fases há um bom tempo e já tentou vários tratamentos. Ele sabe por experiência anterior que a maior parte dos antidepressivos o deixa irritado e leva à insônia. Ele já teve bons resultados com terapia de grupo interpessoal antes, então ele diz que gostaria de receber esse tipo de apoio e explica seus motivos aos funcionários do centro comunitário de saúde mental.</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Embora</a:t>
            </a:r>
            <a:r>
              <a:rPr dirty="0"/>
              <a:t> Lucas </a:t>
            </a:r>
            <a:r>
              <a:rPr dirty="0" err="1"/>
              <a:t>enfrente</a:t>
            </a:r>
            <a:r>
              <a:rPr dirty="0"/>
              <a:t> um </a:t>
            </a:r>
            <a:r>
              <a:rPr dirty="0" err="1"/>
              <a:t>período</a:t>
            </a:r>
            <a:r>
              <a:rPr dirty="0"/>
              <a:t> </a:t>
            </a:r>
            <a:r>
              <a:rPr dirty="0" err="1"/>
              <a:t>realmente</a:t>
            </a:r>
            <a:r>
              <a:rPr dirty="0"/>
              <a:t> </a:t>
            </a:r>
            <a:r>
              <a:rPr dirty="0" err="1"/>
              <a:t>difícil</a:t>
            </a:r>
            <a:r>
              <a:rPr dirty="0"/>
              <a:t> </a:t>
            </a:r>
            <a:r>
              <a:rPr dirty="0" err="1"/>
              <a:t>em</a:t>
            </a:r>
            <a:r>
              <a:rPr dirty="0"/>
              <a:t> </a:t>
            </a:r>
            <a:r>
              <a:rPr dirty="0" err="1"/>
              <a:t>sua</a:t>
            </a:r>
            <a:r>
              <a:rPr dirty="0"/>
              <a:t> </a:t>
            </a:r>
            <a:r>
              <a:rPr dirty="0" err="1"/>
              <a:t>vida</a:t>
            </a:r>
            <a:r>
              <a:rPr dirty="0"/>
              <a:t>, </a:t>
            </a:r>
            <a:r>
              <a:rPr dirty="0" err="1"/>
              <a:t>ele</a:t>
            </a:r>
            <a:r>
              <a:rPr dirty="0"/>
              <a:t> </a:t>
            </a:r>
            <a:r>
              <a:rPr dirty="0" err="1"/>
              <a:t>está</a:t>
            </a:r>
            <a:r>
              <a:rPr dirty="0"/>
              <a:t> </a:t>
            </a:r>
            <a:r>
              <a:rPr dirty="0" err="1"/>
              <a:t>plenamente</a:t>
            </a:r>
            <a:r>
              <a:rPr dirty="0"/>
              <a:t> </a:t>
            </a:r>
            <a:r>
              <a:rPr dirty="0" err="1"/>
              <a:t>ciente</a:t>
            </a:r>
            <a:r>
              <a:rPr dirty="0"/>
              <a:t> das </a:t>
            </a:r>
            <a:r>
              <a:rPr dirty="0" err="1"/>
              <a:t>consequências</a:t>
            </a:r>
            <a:r>
              <a:rPr dirty="0"/>
              <a:t> de </a:t>
            </a:r>
            <a:r>
              <a:rPr dirty="0" err="1"/>
              <a:t>diferentes</a:t>
            </a:r>
            <a:r>
              <a:rPr dirty="0"/>
              <a:t> </a:t>
            </a:r>
            <a:r>
              <a:rPr dirty="0" err="1"/>
              <a:t>tratamentos</a:t>
            </a:r>
            <a:r>
              <a:rPr dirty="0"/>
              <a:t> e </a:t>
            </a:r>
            <a:r>
              <a:rPr dirty="0" err="1"/>
              <a:t>opções</a:t>
            </a:r>
            <a:r>
              <a:rPr dirty="0"/>
              <a:t> de </a:t>
            </a:r>
            <a:r>
              <a:rPr dirty="0" err="1"/>
              <a:t>apoio</a:t>
            </a:r>
            <a:r>
              <a:rPr dirty="0"/>
              <a:t> para </a:t>
            </a:r>
            <a:r>
              <a:rPr dirty="0" err="1"/>
              <a:t>ele</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Ele sabe </a:t>
            </a:r>
            <a:r>
              <a:rPr dirty="0" err="1"/>
              <a:t>melhor</a:t>
            </a:r>
            <a:r>
              <a:rPr dirty="0"/>
              <a:t> do que </a:t>
            </a:r>
            <a:r>
              <a:rPr dirty="0" err="1"/>
              <a:t>ninguém</a:t>
            </a:r>
            <a:r>
              <a:rPr dirty="0"/>
              <a:t>, </a:t>
            </a:r>
            <a:r>
              <a:rPr dirty="0" err="1"/>
              <a:t>incluindo</a:t>
            </a:r>
            <a:r>
              <a:rPr dirty="0"/>
              <a:t> a equipe do </a:t>
            </a:r>
            <a:r>
              <a:rPr dirty="0" err="1"/>
              <a:t>serviço</a:t>
            </a:r>
            <a:r>
              <a:rPr dirty="0"/>
              <a:t>, o que </a:t>
            </a:r>
            <a:r>
              <a:rPr dirty="0" err="1"/>
              <a:t>funciona</a:t>
            </a:r>
            <a:r>
              <a:rPr dirty="0"/>
              <a:t> </a:t>
            </a:r>
            <a:r>
              <a:rPr dirty="0" err="1"/>
              <a:t>melhor</a:t>
            </a:r>
            <a:r>
              <a:rPr dirty="0"/>
              <a:t> para </a:t>
            </a:r>
            <a:r>
              <a:rPr dirty="0" err="1"/>
              <a:t>ele</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Sua </a:t>
            </a:r>
            <a:r>
              <a:rPr dirty="0" err="1"/>
              <a:t>experiência</a:t>
            </a:r>
            <a:r>
              <a:rPr dirty="0"/>
              <a:t> </a:t>
            </a:r>
            <a:r>
              <a:rPr dirty="0" err="1"/>
              <a:t>pessoal</a:t>
            </a:r>
            <a:r>
              <a:rPr dirty="0"/>
              <a:t> e </a:t>
            </a:r>
            <a:r>
              <a:rPr dirty="0" err="1"/>
              <a:t>conhecimento</a:t>
            </a:r>
            <a:r>
              <a:rPr dirty="0"/>
              <a:t> </a:t>
            </a:r>
            <a:r>
              <a:rPr dirty="0" err="1"/>
              <a:t>devem</a:t>
            </a:r>
            <a:r>
              <a:rPr dirty="0"/>
              <a:t> ser </a:t>
            </a:r>
            <a:r>
              <a:rPr dirty="0" err="1"/>
              <a:t>valorizados</a:t>
            </a:r>
            <a:r>
              <a:rPr dirty="0"/>
              <a:t> e </a:t>
            </a:r>
            <a:r>
              <a:rPr lang="pt-BR" dirty="0"/>
              <a:t>respeitados,</a:t>
            </a:r>
            <a:r>
              <a:rPr dirty="0"/>
              <a:t> e </a:t>
            </a:r>
            <a:r>
              <a:rPr dirty="0" err="1"/>
              <a:t>suas</a:t>
            </a:r>
            <a:r>
              <a:rPr dirty="0"/>
              <a:t> </a:t>
            </a:r>
            <a:r>
              <a:rPr dirty="0" err="1"/>
              <a:t>solicitações</a:t>
            </a:r>
            <a:r>
              <a:rPr dirty="0"/>
              <a:t> de </a:t>
            </a:r>
            <a:r>
              <a:rPr dirty="0" err="1"/>
              <a:t>suporte</a:t>
            </a:r>
            <a:r>
              <a:rPr dirty="0"/>
              <a:t> </a:t>
            </a:r>
            <a:r>
              <a:rPr dirty="0" err="1"/>
              <a:t>devem</a:t>
            </a:r>
            <a:r>
              <a:rPr dirty="0"/>
              <a:t> ser </a:t>
            </a:r>
            <a:r>
              <a:rPr dirty="0" err="1"/>
              <a:t>facilitadas</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Ele </a:t>
            </a:r>
            <a:r>
              <a:rPr dirty="0" err="1"/>
              <a:t>não</a:t>
            </a:r>
            <a:r>
              <a:rPr dirty="0"/>
              <a:t> </a:t>
            </a:r>
            <a:r>
              <a:rPr dirty="0" err="1"/>
              <a:t>deve</a:t>
            </a:r>
            <a:r>
              <a:rPr dirty="0"/>
              <a:t> ser </a:t>
            </a:r>
            <a:r>
              <a:rPr dirty="0" err="1"/>
              <a:t>forçado</a:t>
            </a:r>
            <a:r>
              <a:rPr dirty="0"/>
              <a:t> </a:t>
            </a:r>
            <a:r>
              <a:rPr dirty="0" err="1"/>
              <a:t>ou</a:t>
            </a:r>
            <a:r>
              <a:rPr dirty="0"/>
              <a:t> </a:t>
            </a:r>
            <a:r>
              <a:rPr dirty="0" err="1"/>
              <a:t>pressionado</a:t>
            </a:r>
            <a:r>
              <a:rPr dirty="0"/>
              <a:t> a </a:t>
            </a:r>
            <a:r>
              <a:rPr dirty="0" err="1"/>
              <a:t>tomar</a:t>
            </a:r>
            <a:r>
              <a:rPr dirty="0"/>
              <a:t> </a:t>
            </a:r>
            <a:r>
              <a:rPr dirty="0" err="1"/>
              <a:t>medicação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26</a:t>
            </a:fld>
            <a:endParaRPr lang="en-CH"/>
          </a:p>
        </p:txBody>
      </p:sp>
    </p:spTree>
    <p:extLst>
      <p:ext uri="{BB962C8B-B14F-4D97-AF65-F5344CB8AC3E}">
        <p14:creationId xmlns:p14="http://schemas.microsoft.com/office/powerpoint/2010/main" val="732092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0"/>
              </a:spcAft>
              <a:defRPr b="1">
                <a:latin typeface="Calibri" panose="020F0502020204030204" pitchFamily="34" charset="0"/>
                <a:ea typeface="SimSun" panose="02010600030101010101" pitchFamily="2" charset="-122"/>
                <a:cs typeface="Arial" panose="020B0604020202020204" pitchFamily="34" charset="0"/>
              </a:defRPr>
            </a:pPr>
            <a:r>
              <a:rPr lang="pt-BR" dirty="0"/>
              <a:t>Famílias e cuidadores sabem mais sobre o que é bom para pessoas com deficiências psicossociais, intelectuais ou cognitivas </a:t>
            </a:r>
          </a:p>
          <a:p>
            <a:pPr algn="just">
              <a:lnSpc>
                <a:spcPct val="115000"/>
              </a:lnSpc>
              <a:defRPr b="1">
                <a:latin typeface="Calibri" panose="020F0502020204030204" pitchFamily="34" charset="0"/>
                <a:ea typeface="SimSun" panose="02010600030101010101" pitchFamily="2" charset="-122"/>
                <a:cs typeface="Arial" panose="020B0604020202020204" pitchFamily="34" charset="0"/>
              </a:defRPr>
            </a:pPr>
            <a:r>
              <a:rPr dirty="0"/>
              <a:t> </a:t>
            </a:r>
            <a:br>
              <a:rPr lang="pt-BR" dirty="0"/>
            </a:br>
            <a:endParaRPr lang="pt-BR" dirty="0"/>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Embora as famílias e os parceiros de cuidado possam fornecer um apoio inestimável, às vezes eles podem agir considerando o que pensam ser o melhor para a pessoa em questão e excluí-la das decisões que tomam. </a:t>
            </a:r>
          </a:p>
          <a:p>
            <a:pPr marL="342900" marR="0" lvl="0" indent="-342900">
              <a:spcBef>
                <a:spcPts val="0"/>
              </a:spcBef>
              <a:spcAft>
                <a:spcPts val="60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Isso pode ser porque eles não veem a pessoa como alguém capaz de fazer escolhas ou porque querem protegê-la.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27</a:t>
            </a:fld>
            <a:endParaRPr lang="en-CH"/>
          </a:p>
        </p:txBody>
      </p:sp>
    </p:spTree>
    <p:extLst>
      <p:ext uri="{BB962C8B-B14F-4D97-AF65-F5344CB8AC3E}">
        <p14:creationId xmlns:p14="http://schemas.microsoft.com/office/powerpoint/2010/main" val="3125988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r>
              <a:rPr b="1" dirty="0" err="1"/>
              <a:t>Exemplo</a:t>
            </a:r>
            <a:r>
              <a:rPr b="1" dirty="0"/>
              <a:t>: </a:t>
            </a:r>
            <a:r>
              <a:rPr lang="pt-BR" dirty="0"/>
              <a:t>Anna ouve vozes e às vezes responde a elas em voz alta. Ela gosta muito de tecnologia e gostaria de fazer estudos formais em engenharia. Seus pais discordam e dizem que as aulas são muito caras. A verdadeira razão é que eles têm medo de que as pessoas zombem de Anna e que ela fique isolada durante os estudos, especialmente por haver tão poucas mulheres nessa área.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Aqui </a:t>
            </a:r>
            <a:r>
              <a:rPr dirty="0" err="1"/>
              <a:t>está</a:t>
            </a:r>
            <a:r>
              <a:rPr dirty="0"/>
              <a:t> um </a:t>
            </a:r>
            <a:r>
              <a:rPr dirty="0" err="1"/>
              <a:t>exemplo</a:t>
            </a:r>
            <a:r>
              <a:rPr dirty="0"/>
              <a:t> de </a:t>
            </a:r>
            <a:r>
              <a:rPr dirty="0" err="1"/>
              <a:t>pais</a:t>
            </a:r>
            <a:r>
              <a:rPr dirty="0"/>
              <a:t> </a:t>
            </a:r>
            <a:r>
              <a:rPr dirty="0" err="1"/>
              <a:t>tentando</a:t>
            </a:r>
            <a:r>
              <a:rPr dirty="0"/>
              <a:t> </a:t>
            </a:r>
            <a:r>
              <a:rPr dirty="0" err="1"/>
              <a:t>proteger</a:t>
            </a:r>
            <a:r>
              <a:rPr dirty="0"/>
              <a:t> </a:t>
            </a:r>
            <a:r>
              <a:rPr dirty="0" err="1"/>
              <a:t>sua</a:t>
            </a:r>
            <a:r>
              <a:rPr dirty="0"/>
              <a:t> </a:t>
            </a:r>
            <a:r>
              <a:rPr dirty="0" err="1"/>
              <a:t>filha</a:t>
            </a:r>
            <a:r>
              <a:rPr dirty="0"/>
              <a:t> de </a:t>
            </a:r>
            <a:r>
              <a:rPr dirty="0" err="1"/>
              <a:t>possíveis</a:t>
            </a:r>
            <a:r>
              <a:rPr dirty="0"/>
              <a:t> </a:t>
            </a:r>
            <a:r>
              <a:rPr dirty="0" err="1"/>
              <a:t>danos</a:t>
            </a:r>
            <a:r>
              <a:rPr dirty="0"/>
              <a:t> </a:t>
            </a:r>
            <a:r>
              <a:rPr dirty="0" err="1"/>
              <a:t>porque</a:t>
            </a:r>
            <a:r>
              <a:rPr dirty="0"/>
              <a:t> </a:t>
            </a:r>
            <a:r>
              <a:rPr dirty="0" err="1"/>
              <a:t>acham</a:t>
            </a:r>
            <a:r>
              <a:rPr dirty="0"/>
              <a:t> que Anna </a:t>
            </a:r>
            <a:r>
              <a:rPr dirty="0" err="1"/>
              <a:t>não</a:t>
            </a:r>
            <a:r>
              <a:rPr dirty="0"/>
              <a:t> </a:t>
            </a:r>
            <a:r>
              <a:rPr dirty="0" err="1"/>
              <a:t>será</a:t>
            </a:r>
            <a:r>
              <a:rPr dirty="0"/>
              <a:t> </a:t>
            </a:r>
            <a:r>
              <a:rPr dirty="0" err="1"/>
              <a:t>aceita</a:t>
            </a:r>
            <a:r>
              <a:rPr dirty="0"/>
              <a:t> </a:t>
            </a:r>
            <a:r>
              <a:rPr dirty="0" err="1"/>
              <a:t>pelos</a:t>
            </a:r>
            <a:r>
              <a:rPr dirty="0"/>
              <a:t> outros.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curso</a:t>
            </a:r>
            <a:r>
              <a:rPr dirty="0"/>
              <a:t> de </a:t>
            </a:r>
            <a:r>
              <a:rPr dirty="0" err="1"/>
              <a:t>engenharia</a:t>
            </a:r>
            <a:r>
              <a:rPr dirty="0"/>
              <a:t> </a:t>
            </a:r>
            <a:r>
              <a:rPr dirty="0" err="1"/>
              <a:t>pode</a:t>
            </a:r>
            <a:r>
              <a:rPr dirty="0"/>
              <a:t> ser </a:t>
            </a:r>
            <a:r>
              <a:rPr dirty="0" err="1"/>
              <a:t>muito</a:t>
            </a:r>
            <a:r>
              <a:rPr dirty="0"/>
              <a:t> </a:t>
            </a:r>
            <a:r>
              <a:rPr dirty="0" err="1"/>
              <a:t>benéfico</a:t>
            </a:r>
            <a:r>
              <a:rPr dirty="0"/>
              <a:t> para Anna, pois </a:t>
            </a:r>
            <a:r>
              <a:rPr dirty="0" err="1"/>
              <a:t>é</a:t>
            </a:r>
            <a:r>
              <a:rPr dirty="0"/>
              <a:t> </a:t>
            </a:r>
            <a:r>
              <a:rPr dirty="0" err="1"/>
              <a:t>provável</a:t>
            </a:r>
            <a:r>
              <a:rPr dirty="0"/>
              <a:t> que </a:t>
            </a:r>
            <a:r>
              <a:rPr dirty="0" err="1"/>
              <a:t>lhe</a:t>
            </a:r>
            <a:r>
              <a:rPr dirty="0"/>
              <a:t> </a:t>
            </a:r>
            <a:r>
              <a:rPr dirty="0" err="1"/>
              <a:t>ensine</a:t>
            </a:r>
            <a:r>
              <a:rPr dirty="0"/>
              <a:t> </a:t>
            </a:r>
            <a:r>
              <a:rPr dirty="0" err="1"/>
              <a:t>novas</a:t>
            </a:r>
            <a:r>
              <a:rPr dirty="0"/>
              <a:t> </a:t>
            </a:r>
            <a:r>
              <a:rPr dirty="0" err="1"/>
              <a:t>habilidades</a:t>
            </a:r>
            <a:r>
              <a:rPr dirty="0"/>
              <a:t> e </a:t>
            </a:r>
            <a:r>
              <a:rPr dirty="0" err="1"/>
              <a:t>permita</a:t>
            </a:r>
            <a:r>
              <a:rPr dirty="0"/>
              <a:t> que </a:t>
            </a:r>
            <a:r>
              <a:rPr dirty="0" err="1"/>
              <a:t>ela</a:t>
            </a:r>
            <a:r>
              <a:rPr dirty="0"/>
              <a:t> </a:t>
            </a:r>
            <a:r>
              <a:rPr dirty="0" err="1"/>
              <a:t>conheça</a:t>
            </a:r>
            <a:r>
              <a:rPr dirty="0"/>
              <a:t> </a:t>
            </a:r>
            <a:r>
              <a:rPr dirty="0" err="1"/>
              <a:t>pessoas</a:t>
            </a:r>
            <a:r>
              <a:rPr dirty="0"/>
              <a:t> </a:t>
            </a:r>
            <a:r>
              <a:rPr dirty="0" err="1"/>
              <a:t>diferentes</a:t>
            </a:r>
            <a:r>
              <a:rPr dirty="0"/>
              <a:t>, </a:t>
            </a:r>
            <a:r>
              <a:rPr dirty="0" err="1"/>
              <a:t>além</a:t>
            </a:r>
            <a:r>
              <a:rPr dirty="0"/>
              <a:t> de </a:t>
            </a:r>
            <a:r>
              <a:rPr dirty="0" err="1"/>
              <a:t>aumentar</a:t>
            </a:r>
            <a:r>
              <a:rPr dirty="0"/>
              <a:t> as </a:t>
            </a:r>
            <a:r>
              <a:rPr dirty="0" err="1"/>
              <a:t>oportunidades</a:t>
            </a:r>
            <a:r>
              <a:rPr dirty="0"/>
              <a:t> de </a:t>
            </a:r>
            <a:r>
              <a:rPr dirty="0" err="1"/>
              <a:t>emprego</a:t>
            </a:r>
            <a:r>
              <a:rPr dirty="0"/>
              <a:t> </a:t>
            </a:r>
            <a:r>
              <a:rPr dirty="0" err="1"/>
              <a:t>em</a:t>
            </a:r>
            <a:r>
              <a:rPr dirty="0"/>
              <a:t> </a:t>
            </a:r>
            <a:r>
              <a:rPr dirty="0" err="1"/>
              <a:t>uma</a:t>
            </a:r>
            <a:r>
              <a:rPr dirty="0"/>
              <a:t> </a:t>
            </a:r>
            <a:r>
              <a:rPr dirty="0" err="1"/>
              <a:t>área</a:t>
            </a:r>
            <a:r>
              <a:rPr dirty="0"/>
              <a:t> que </a:t>
            </a:r>
            <a:r>
              <a:rPr dirty="0" err="1"/>
              <a:t>ela</a:t>
            </a:r>
            <a:r>
              <a:rPr dirty="0"/>
              <a:t> </a:t>
            </a:r>
            <a:r>
              <a:rPr dirty="0" err="1"/>
              <a:t>valoriza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Muitas</a:t>
            </a:r>
            <a:r>
              <a:rPr dirty="0"/>
              <a:t> </a:t>
            </a:r>
            <a:r>
              <a:rPr dirty="0" err="1"/>
              <a:t>vezes</a:t>
            </a:r>
            <a:r>
              <a:rPr dirty="0"/>
              <a:t>, </a:t>
            </a:r>
            <a:r>
              <a:rPr dirty="0" err="1"/>
              <a:t>quando</a:t>
            </a:r>
            <a:r>
              <a:rPr dirty="0"/>
              <a:t> </a:t>
            </a:r>
            <a:r>
              <a:rPr dirty="0" err="1"/>
              <a:t>uma</a:t>
            </a:r>
            <a:r>
              <a:rPr dirty="0"/>
              <a:t> </a:t>
            </a:r>
            <a:r>
              <a:rPr dirty="0" err="1"/>
              <a:t>família</a:t>
            </a:r>
            <a:r>
              <a:rPr dirty="0"/>
              <a:t> </a:t>
            </a:r>
            <a:r>
              <a:rPr dirty="0" err="1"/>
              <a:t>superprotege</a:t>
            </a:r>
            <a:r>
              <a:rPr dirty="0"/>
              <a:t> </a:t>
            </a:r>
            <a:r>
              <a:rPr dirty="0" err="1"/>
              <a:t>seu</a:t>
            </a:r>
            <a:r>
              <a:rPr dirty="0"/>
              <a:t> </a:t>
            </a:r>
            <a:r>
              <a:rPr dirty="0" err="1"/>
              <a:t>parente</a:t>
            </a:r>
            <a:r>
              <a:rPr dirty="0"/>
              <a:t>, a </a:t>
            </a:r>
            <a:r>
              <a:rPr dirty="0" err="1"/>
              <a:t>família</a:t>
            </a:r>
            <a:r>
              <a:rPr dirty="0"/>
              <a:t> o impede de </a:t>
            </a:r>
            <a:r>
              <a:rPr dirty="0" err="1"/>
              <a:t>adquirir</a:t>
            </a:r>
            <a:r>
              <a:rPr dirty="0"/>
              <a:t> </a:t>
            </a:r>
            <a:r>
              <a:rPr dirty="0" err="1"/>
              <a:t>habilidades</a:t>
            </a:r>
            <a:r>
              <a:rPr dirty="0"/>
              <a:t> que </a:t>
            </a:r>
            <a:r>
              <a:rPr dirty="0" err="1"/>
              <a:t>possam</a:t>
            </a:r>
            <a:r>
              <a:rPr dirty="0"/>
              <a:t> </a:t>
            </a:r>
            <a:r>
              <a:rPr dirty="0" err="1"/>
              <a:t>beneficiar</a:t>
            </a:r>
            <a:r>
              <a:rPr dirty="0"/>
              <a:t> e </a:t>
            </a:r>
            <a:r>
              <a:rPr dirty="0" err="1"/>
              <a:t>capacitar</a:t>
            </a:r>
            <a:r>
              <a:rPr dirty="0"/>
              <a:t> a </a:t>
            </a:r>
            <a:r>
              <a:rPr dirty="0" err="1"/>
              <a:t>pessoa</a:t>
            </a:r>
            <a:r>
              <a:rPr dirty="0"/>
              <a:t> e </a:t>
            </a:r>
            <a:r>
              <a:rPr dirty="0" err="1"/>
              <a:t>torná</a:t>
            </a:r>
            <a:r>
              <a:rPr dirty="0"/>
              <a:t>-la </a:t>
            </a:r>
            <a:r>
              <a:rPr dirty="0" err="1"/>
              <a:t>mais</a:t>
            </a:r>
            <a:r>
              <a:rPr dirty="0"/>
              <a:t> </a:t>
            </a:r>
            <a:r>
              <a:rPr dirty="0" err="1"/>
              <a:t>assertiva</a:t>
            </a:r>
            <a:r>
              <a:rPr dirty="0"/>
              <a:t> e </a:t>
            </a:r>
            <a:r>
              <a:rPr dirty="0" err="1"/>
              <a:t>menos</a:t>
            </a:r>
            <a:r>
              <a:rPr dirty="0"/>
              <a:t> </a:t>
            </a:r>
            <a:r>
              <a:rPr dirty="0" err="1"/>
              <a:t>vulnerável</a:t>
            </a:r>
            <a:r>
              <a:rPr dirty="0"/>
              <a:t> a </a:t>
            </a:r>
            <a:r>
              <a:rPr dirty="0" err="1"/>
              <a:t>abusos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28</a:t>
            </a:fld>
            <a:endParaRPr lang="en-CH"/>
          </a:p>
        </p:txBody>
      </p:sp>
    </p:spTree>
    <p:extLst>
      <p:ext uri="{BB962C8B-B14F-4D97-AF65-F5344CB8AC3E}">
        <p14:creationId xmlns:p14="http://schemas.microsoft.com/office/powerpoint/2010/main" val="2731044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b="1">
                <a:latin typeface="Calibri" panose="020F0502020204030204" pitchFamily="34" charset="0"/>
                <a:ea typeface="SimSun" panose="02010600030101010101" pitchFamily="2" charset="-122"/>
                <a:cs typeface="Arial" panose="020B0604020202020204" pitchFamily="34" charset="0"/>
              </a:defRPr>
            </a:pPr>
            <a:r>
              <a:rPr dirty="0" err="1"/>
              <a:t>Equívoco</a:t>
            </a:r>
            <a:r>
              <a:rPr dirty="0"/>
              <a:t> 6: </a:t>
            </a:r>
            <a:r>
              <a:rPr lang="pt-BR" sz="1200" b="1" kern="1200" dirty="0">
                <a:solidFill>
                  <a:schemeClr val="tx1"/>
                </a:solidFill>
                <a:effectLst/>
                <a:latin typeface="+mn-lt"/>
                <a:ea typeface="+mn-ea"/>
                <a:cs typeface="+mn-cs"/>
              </a:rPr>
              <a:t>Os profissionais de saúde mental e outros profissionais sabem mais sobre o que é bom para pessoas com deficiências psicossociais, intelectuais ou cognitivas </a:t>
            </a:r>
          </a:p>
          <a:p>
            <a:pPr algn="just">
              <a:lnSpc>
                <a:spcPct val="115000"/>
              </a:lnSpc>
              <a:defRPr b="1">
                <a:latin typeface="Calibri" panose="020F0502020204030204" pitchFamily="34" charset="0"/>
                <a:ea typeface="SimSun" panose="02010600030101010101" pitchFamily="2" charset="-122"/>
                <a:cs typeface="Arial" panose="020B0604020202020204" pitchFamily="34" charset="0"/>
              </a:defRPr>
            </a:pPr>
            <a:endParaRPr lang="pt-BR" dirty="0"/>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Os profissionais também podem fornecer um apoio muito importante para as pessoas. </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No entanto, muitas vezes eles podem tomar decisões pelas pessoas porque acham que “sabem melhor”. </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Pessoas com deficiências psicossociais, intelectuais ou cognitivas, como outras pessoas, têm o direito de tomar decisões sobre seu próprio corpo e são capazes de fazê-lo, mesmo em circunstâncias difíceis.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29</a:t>
            </a:fld>
            <a:endParaRPr lang="en-CH"/>
          </a:p>
        </p:txBody>
      </p:sp>
    </p:spTree>
    <p:extLst>
      <p:ext uri="{BB962C8B-B14F-4D97-AF65-F5344CB8AC3E}">
        <p14:creationId xmlns:p14="http://schemas.microsoft.com/office/powerpoint/2010/main" val="2896784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1243013"/>
            <a:ext cx="3600450" cy="2025650"/>
          </a:xfrm>
        </p:spPr>
      </p:sp>
      <p:sp>
        <p:nvSpPr>
          <p:cNvPr id="3" name="Notes Placeholder 2"/>
          <p:cNvSpPr>
            <a:spLocks noGrp="1"/>
          </p:cNvSpPr>
          <p:nvPr>
            <p:ph type="body" idx="1"/>
          </p:nvPr>
        </p:nvSpPr>
        <p:spPr>
          <a:xfrm>
            <a:off x="680879" y="3516602"/>
            <a:ext cx="5719382" cy="5765737"/>
          </a:xfrm>
        </p:spPr>
        <p:txBody>
          <a:bodyPr/>
          <a:lstStyle/>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r>
              <a:rPr b="1" dirty="0" err="1"/>
              <a:t>Exemplo</a:t>
            </a:r>
            <a:r>
              <a:rPr dirty="0"/>
              <a:t>: </a:t>
            </a:r>
            <a:r>
              <a:rPr lang="pt-BR" dirty="0"/>
              <a:t>Eunice é uma mulher diagnosticada com depressão severa. Durante a gravidez, ela passou por um período em que não conseguia se levantar e ir trabalhar. Ela também chorava a maior parte do dia. Decidiu, então, ir a um serviço de saúde mental com seu companheiro. Durante a consulta, o médico a ignorou e falou diretamente com seu companheiro, dizendo que recomendaria um aborto, pois Eunice provavelmente pioraria com a pressão adicional de cuidar de uma criança. </a:t>
            </a:r>
          </a:p>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r>
              <a:rPr lang="pt-BR" dirty="0"/>
              <a:t>Porém, mesmo se sentindo mal, Eunice não permitiu que os médicos fizessem o aborto. </a:t>
            </a:r>
          </a:p>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r>
              <a:rPr lang="pt-BR" dirty="0"/>
              <a:t>Agora, Eunice e seu companheiro têm uma filha de 5 anos cheia de energia e estão felizes. O fato de Eunice ter podido decidir por si mesma sobre seu próprio corpo, mesmo enquanto enfrentava uma crise, foi fundamental para sua recuperação.</a:t>
            </a:r>
          </a:p>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Eunice </a:t>
            </a:r>
            <a:r>
              <a:rPr dirty="0" err="1"/>
              <a:t>é</a:t>
            </a:r>
            <a:r>
              <a:rPr dirty="0"/>
              <a:t> </a:t>
            </a:r>
            <a:r>
              <a:rPr dirty="0" err="1"/>
              <a:t>capaz</a:t>
            </a:r>
            <a:r>
              <a:rPr dirty="0"/>
              <a:t> de </a:t>
            </a:r>
            <a:r>
              <a:rPr dirty="0" err="1"/>
              <a:t>tomar</a:t>
            </a:r>
            <a:r>
              <a:rPr dirty="0"/>
              <a:t> </a:t>
            </a:r>
            <a:r>
              <a:rPr dirty="0" err="1"/>
              <a:t>uma</a:t>
            </a:r>
            <a:r>
              <a:rPr dirty="0"/>
              <a:t> </a:t>
            </a:r>
            <a:r>
              <a:rPr dirty="0" err="1"/>
              <a:t>decisão</a:t>
            </a:r>
            <a:r>
              <a:rPr dirty="0"/>
              <a:t> </a:t>
            </a:r>
            <a:r>
              <a:rPr dirty="0" err="1"/>
              <a:t>importante</a:t>
            </a:r>
            <a:r>
              <a:rPr dirty="0"/>
              <a:t> </a:t>
            </a:r>
            <a:r>
              <a:rPr dirty="0" err="1"/>
              <a:t>mesmo</a:t>
            </a:r>
            <a:r>
              <a:rPr dirty="0"/>
              <a:t> </a:t>
            </a:r>
            <a:r>
              <a:rPr dirty="0" err="1"/>
              <a:t>durante</a:t>
            </a:r>
            <a:r>
              <a:rPr dirty="0"/>
              <a:t> </a:t>
            </a:r>
            <a:r>
              <a:rPr dirty="0" err="1"/>
              <a:t>uma</a:t>
            </a:r>
            <a:r>
              <a:rPr dirty="0"/>
              <a:t> crise.</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 Sem </a:t>
            </a:r>
            <a:r>
              <a:rPr dirty="0" err="1"/>
              <a:t>dúvida</a:t>
            </a:r>
            <a:r>
              <a:rPr dirty="0"/>
              <a:t>, a </a:t>
            </a:r>
            <a:r>
              <a:rPr dirty="0" err="1"/>
              <a:t>vida</a:t>
            </a:r>
            <a:r>
              <a:rPr dirty="0"/>
              <a:t> de Eunice </a:t>
            </a:r>
            <a:r>
              <a:rPr dirty="0" err="1"/>
              <a:t>teria</a:t>
            </a:r>
            <a:r>
              <a:rPr dirty="0"/>
              <a:t> </a:t>
            </a:r>
            <a:r>
              <a:rPr dirty="0" err="1"/>
              <a:t>sido</a:t>
            </a:r>
            <a:r>
              <a:rPr dirty="0"/>
              <a:t> </a:t>
            </a:r>
            <a:r>
              <a:rPr dirty="0" err="1"/>
              <a:t>afetada</a:t>
            </a:r>
            <a:r>
              <a:rPr dirty="0"/>
              <a:t> </a:t>
            </a:r>
            <a:r>
              <a:rPr dirty="0" err="1"/>
              <a:t>negativamente</a:t>
            </a:r>
            <a:r>
              <a:rPr dirty="0"/>
              <a:t> se outros </a:t>
            </a:r>
            <a:r>
              <a:rPr dirty="0" err="1"/>
              <a:t>tivessem</a:t>
            </a:r>
            <a:r>
              <a:rPr dirty="0"/>
              <a:t> </a:t>
            </a:r>
            <a:r>
              <a:rPr dirty="0" err="1"/>
              <a:t>tomado</a:t>
            </a:r>
            <a:r>
              <a:rPr dirty="0"/>
              <a:t> a </a:t>
            </a:r>
            <a:r>
              <a:rPr dirty="0" err="1"/>
              <a:t>decisão</a:t>
            </a:r>
            <a:r>
              <a:rPr dirty="0"/>
              <a:t> </a:t>
            </a:r>
            <a:r>
              <a:rPr dirty="0" err="1"/>
              <a:t>por</a:t>
            </a:r>
            <a:r>
              <a:rPr dirty="0"/>
              <a:t> </a:t>
            </a:r>
            <a:r>
              <a:rPr dirty="0" err="1"/>
              <a:t>ela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Muitas</a:t>
            </a:r>
            <a:r>
              <a:rPr dirty="0"/>
              <a:t> </a:t>
            </a:r>
            <a:r>
              <a:rPr dirty="0" err="1"/>
              <a:t>mulheres</a:t>
            </a:r>
            <a:r>
              <a:rPr dirty="0"/>
              <a:t> com </a:t>
            </a:r>
            <a:r>
              <a:rPr dirty="0" err="1"/>
              <a:t>deficiência</a:t>
            </a:r>
            <a:r>
              <a:rPr dirty="0"/>
              <a:t> </a:t>
            </a:r>
            <a:r>
              <a:rPr dirty="0" err="1"/>
              <a:t>são</a:t>
            </a:r>
            <a:r>
              <a:rPr dirty="0"/>
              <a:t> </a:t>
            </a:r>
            <a:r>
              <a:rPr dirty="0" err="1"/>
              <a:t>submetidas</a:t>
            </a:r>
            <a:r>
              <a:rPr dirty="0"/>
              <a:t> </a:t>
            </a:r>
            <a:r>
              <a:rPr dirty="0" err="1"/>
              <a:t>ao</a:t>
            </a:r>
            <a:r>
              <a:rPr dirty="0"/>
              <a:t> </a:t>
            </a:r>
            <a:r>
              <a:rPr dirty="0" err="1"/>
              <a:t>aborto</a:t>
            </a:r>
            <a:r>
              <a:rPr dirty="0"/>
              <a:t> </a:t>
            </a:r>
            <a:r>
              <a:rPr dirty="0" err="1"/>
              <a:t>forçado</a:t>
            </a:r>
            <a:r>
              <a:rPr dirty="0"/>
              <a:t> </a:t>
            </a:r>
            <a:r>
              <a:rPr dirty="0" err="1"/>
              <a:t>sem</a:t>
            </a:r>
            <a:r>
              <a:rPr dirty="0"/>
              <a:t> </a:t>
            </a:r>
            <a:r>
              <a:rPr dirty="0" err="1"/>
              <a:t>respeito</a:t>
            </a:r>
            <a:r>
              <a:rPr dirty="0"/>
              <a:t> </a:t>
            </a:r>
            <a:r>
              <a:rPr dirty="0" err="1"/>
              <a:t>por</a:t>
            </a:r>
            <a:r>
              <a:rPr dirty="0"/>
              <a:t> </a:t>
            </a:r>
            <a:r>
              <a:rPr dirty="0" err="1"/>
              <a:t>suas</a:t>
            </a:r>
            <a:r>
              <a:rPr dirty="0"/>
              <a:t> </a:t>
            </a:r>
            <a:r>
              <a:rPr dirty="0" err="1"/>
              <a:t>decisões</a:t>
            </a:r>
            <a:r>
              <a:rPr dirty="0"/>
              <a:t> e </a:t>
            </a:r>
            <a:r>
              <a:rPr dirty="0" err="1"/>
              <a:t>escolhas</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O </a:t>
            </a:r>
            <a:r>
              <a:rPr dirty="0" err="1"/>
              <a:t>facilitador</a:t>
            </a:r>
            <a:r>
              <a:rPr dirty="0"/>
              <a:t> </a:t>
            </a:r>
            <a:r>
              <a:rPr dirty="0" err="1"/>
              <a:t>deve</a:t>
            </a:r>
            <a:r>
              <a:rPr dirty="0"/>
              <a:t> </a:t>
            </a:r>
            <a:r>
              <a:rPr dirty="0" err="1"/>
              <a:t>enfatizar</a:t>
            </a:r>
            <a:r>
              <a:rPr dirty="0"/>
              <a:t> que </a:t>
            </a:r>
            <a:r>
              <a:rPr dirty="0" err="1"/>
              <a:t>os</a:t>
            </a:r>
            <a:r>
              <a:rPr dirty="0"/>
              <a:t> </a:t>
            </a:r>
            <a:r>
              <a:rPr dirty="0" err="1"/>
              <a:t>profissionais</a:t>
            </a:r>
            <a:r>
              <a:rPr dirty="0"/>
              <a:t> </a:t>
            </a:r>
            <a:r>
              <a:rPr dirty="0" err="1"/>
              <a:t>possuem</a:t>
            </a:r>
            <a:r>
              <a:rPr dirty="0"/>
              <a:t> um </a:t>
            </a:r>
            <a:r>
              <a:rPr dirty="0" err="1"/>
              <a:t>conhecimento</a:t>
            </a:r>
            <a:r>
              <a:rPr dirty="0"/>
              <a:t> </a:t>
            </a:r>
            <a:r>
              <a:rPr dirty="0" err="1"/>
              <a:t>técnico</a:t>
            </a:r>
            <a:r>
              <a:rPr dirty="0"/>
              <a:t> </a:t>
            </a:r>
            <a:r>
              <a:rPr dirty="0" err="1"/>
              <a:t>inegável</a:t>
            </a:r>
            <a:r>
              <a:rPr dirty="0"/>
              <a:t>. No </a:t>
            </a:r>
            <a:r>
              <a:rPr dirty="0" err="1"/>
              <a:t>entanto</a:t>
            </a:r>
            <a:r>
              <a:rPr dirty="0"/>
              <a:t>, </a:t>
            </a:r>
            <a:r>
              <a:rPr dirty="0" err="1"/>
              <a:t>esse</a:t>
            </a:r>
            <a:r>
              <a:rPr dirty="0"/>
              <a:t> </a:t>
            </a:r>
            <a:r>
              <a:rPr dirty="0" err="1"/>
              <a:t>conhecimento</a:t>
            </a:r>
            <a:r>
              <a:rPr dirty="0"/>
              <a:t> </a:t>
            </a:r>
            <a:r>
              <a:rPr dirty="0" err="1"/>
              <a:t>precisa</a:t>
            </a:r>
            <a:r>
              <a:rPr dirty="0"/>
              <a:t> ser </a:t>
            </a:r>
            <a:r>
              <a:rPr dirty="0" err="1"/>
              <a:t>usado</a:t>
            </a:r>
            <a:r>
              <a:rPr dirty="0"/>
              <a:t> de forma a </a:t>
            </a:r>
            <a:r>
              <a:rPr dirty="0" err="1"/>
              <a:t>apoiar</a:t>
            </a:r>
            <a:r>
              <a:rPr dirty="0"/>
              <a:t> </a:t>
            </a:r>
            <a:r>
              <a:rPr dirty="0" err="1"/>
              <a:t>os</a:t>
            </a:r>
            <a:r>
              <a:rPr dirty="0"/>
              <a:t> </a:t>
            </a:r>
            <a:r>
              <a:rPr dirty="0" err="1"/>
              <a:t>direitos</a:t>
            </a:r>
            <a:r>
              <a:rPr dirty="0"/>
              <a:t>, a </a:t>
            </a:r>
            <a:r>
              <a:rPr dirty="0" err="1"/>
              <a:t>vontade</a:t>
            </a:r>
            <a:r>
              <a:rPr dirty="0"/>
              <a:t> e as </a:t>
            </a:r>
            <a:r>
              <a:rPr dirty="0" err="1"/>
              <a:t>preferências</a:t>
            </a:r>
            <a:r>
              <a:rPr dirty="0"/>
              <a:t> das </a:t>
            </a:r>
            <a:r>
              <a:rPr dirty="0" err="1"/>
              <a:t>pessoas</a:t>
            </a:r>
            <a:r>
              <a:rPr dirty="0"/>
              <a:t> que </a:t>
            </a:r>
            <a:r>
              <a:rPr dirty="0" err="1"/>
              <a:t>usam</a:t>
            </a:r>
            <a:r>
              <a:rPr dirty="0"/>
              <a:t> </a:t>
            </a:r>
            <a:r>
              <a:rPr dirty="0" err="1"/>
              <a:t>os</a:t>
            </a:r>
            <a:r>
              <a:rPr dirty="0"/>
              <a:t> </a:t>
            </a:r>
            <a:r>
              <a:rPr dirty="0" err="1"/>
              <a:t>serviços</a:t>
            </a:r>
            <a:r>
              <a:rPr dirty="0"/>
              <a:t>. </a:t>
            </a:r>
            <a:r>
              <a:rPr dirty="0" err="1"/>
              <a:t>Às</a:t>
            </a:r>
            <a:r>
              <a:rPr dirty="0"/>
              <a:t> </a:t>
            </a:r>
            <a:r>
              <a:rPr dirty="0" err="1"/>
              <a:t>vezes</a:t>
            </a:r>
            <a:r>
              <a:rPr dirty="0"/>
              <a:t>, </a:t>
            </a:r>
            <a:r>
              <a:rPr dirty="0" err="1"/>
              <a:t>os</a:t>
            </a:r>
            <a:r>
              <a:rPr dirty="0"/>
              <a:t> </a:t>
            </a:r>
            <a:r>
              <a:rPr dirty="0" err="1"/>
              <a:t>conhecimentos</a:t>
            </a:r>
            <a:r>
              <a:rPr dirty="0"/>
              <a:t> e </a:t>
            </a:r>
            <a:r>
              <a:rPr dirty="0" err="1"/>
              <a:t>práticas</a:t>
            </a:r>
            <a:r>
              <a:rPr dirty="0"/>
              <a:t> </a:t>
            </a:r>
            <a:r>
              <a:rPr dirty="0" err="1"/>
              <a:t>profissionais</a:t>
            </a:r>
            <a:r>
              <a:rPr dirty="0"/>
              <a:t> </a:t>
            </a:r>
            <a:r>
              <a:rPr dirty="0" err="1"/>
              <a:t>são</a:t>
            </a:r>
            <a:r>
              <a:rPr dirty="0"/>
              <a:t> </a:t>
            </a:r>
            <a:r>
              <a:rPr dirty="0" err="1"/>
              <a:t>baseados</a:t>
            </a:r>
            <a:r>
              <a:rPr dirty="0"/>
              <a:t> </a:t>
            </a:r>
            <a:r>
              <a:rPr dirty="0" err="1"/>
              <a:t>em</a:t>
            </a:r>
            <a:r>
              <a:rPr dirty="0"/>
              <a:t> </a:t>
            </a:r>
            <a:r>
              <a:rPr dirty="0" err="1"/>
              <a:t>estereótipos</a:t>
            </a:r>
            <a:r>
              <a:rPr dirty="0"/>
              <a:t> e </a:t>
            </a:r>
            <a:r>
              <a:rPr dirty="0" err="1"/>
              <a:t>podem</a:t>
            </a:r>
            <a:r>
              <a:rPr dirty="0"/>
              <a:t> </a:t>
            </a:r>
            <a:r>
              <a:rPr dirty="0" err="1"/>
              <a:t>reforçar</a:t>
            </a:r>
            <a:r>
              <a:rPr dirty="0"/>
              <a:t> a </a:t>
            </a:r>
            <a:r>
              <a:rPr dirty="0" err="1"/>
              <a:t>discriminação</a:t>
            </a:r>
            <a:r>
              <a:rPr dirty="0"/>
              <a:t>. </a:t>
            </a:r>
            <a:r>
              <a:rPr dirty="0" err="1"/>
              <a:t>Portanto</a:t>
            </a:r>
            <a:r>
              <a:rPr dirty="0"/>
              <a:t>, </a:t>
            </a:r>
            <a:r>
              <a:rPr dirty="0" err="1"/>
              <a:t>é</a:t>
            </a:r>
            <a:r>
              <a:rPr dirty="0"/>
              <a:t> </a:t>
            </a:r>
            <a:r>
              <a:rPr dirty="0" err="1"/>
              <a:t>necessário</a:t>
            </a:r>
            <a:r>
              <a:rPr dirty="0"/>
              <a:t> que a </a:t>
            </a:r>
            <a:r>
              <a:rPr dirty="0" err="1"/>
              <a:t>saúde</a:t>
            </a:r>
            <a:r>
              <a:rPr dirty="0"/>
              <a:t> mental e outros </a:t>
            </a:r>
            <a:r>
              <a:rPr dirty="0" err="1"/>
              <a:t>profissionais</a:t>
            </a:r>
            <a:r>
              <a:rPr dirty="0"/>
              <a:t> </a:t>
            </a:r>
            <a:r>
              <a:rPr dirty="0" err="1"/>
              <a:t>levem</a:t>
            </a:r>
            <a:r>
              <a:rPr dirty="0"/>
              <a:t> </a:t>
            </a:r>
            <a:r>
              <a:rPr dirty="0" err="1"/>
              <a:t>em</a:t>
            </a:r>
            <a:r>
              <a:rPr dirty="0"/>
              <a:t> </a:t>
            </a:r>
            <a:r>
              <a:rPr dirty="0" err="1"/>
              <a:t>consideração</a:t>
            </a:r>
            <a:r>
              <a:rPr dirty="0"/>
              <a:t> o </a:t>
            </a:r>
            <a:r>
              <a:rPr dirty="0" err="1"/>
              <a:t>conhecimento</a:t>
            </a:r>
            <a:r>
              <a:rPr dirty="0"/>
              <a:t> </a:t>
            </a:r>
            <a:r>
              <a:rPr dirty="0" err="1"/>
              <a:t>experiencial</a:t>
            </a:r>
            <a:r>
              <a:rPr dirty="0"/>
              <a:t> de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30</a:t>
            </a:fld>
            <a:endParaRPr lang="en-CH"/>
          </a:p>
        </p:txBody>
      </p:sp>
    </p:spTree>
    <p:extLst>
      <p:ext uri="{BB962C8B-B14F-4D97-AF65-F5344CB8AC3E}">
        <p14:creationId xmlns:p14="http://schemas.microsoft.com/office/powerpoint/2010/main" val="218314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252413"/>
            <a:ext cx="3917950" cy="2205037"/>
          </a:xfrm>
        </p:spPr>
      </p:sp>
      <p:sp>
        <p:nvSpPr>
          <p:cNvPr id="3" name="Notes Placeholder 2"/>
          <p:cNvSpPr>
            <a:spLocks noGrp="1"/>
          </p:cNvSpPr>
          <p:nvPr>
            <p:ph type="body" idx="1"/>
          </p:nvPr>
        </p:nvSpPr>
        <p:spPr>
          <a:xfrm>
            <a:off x="568144" y="2617068"/>
            <a:ext cx="5732447" cy="5725266"/>
          </a:xfrm>
        </p:spPr>
        <p:txBody>
          <a:bodyPr/>
          <a:lstStyle/>
          <a:p>
            <a:pPr rtl="0"/>
            <a:r>
              <a:rPr lang="pt-BR" sz="1200" b="1" i="0" u="none" strike="noStrike" kern="1200" dirty="0">
                <a:solidFill>
                  <a:schemeClr val="tx1"/>
                </a:solidFill>
                <a:effectLst/>
                <a:latin typeface="+mn-lt"/>
                <a:ea typeface="+mn-ea"/>
                <a:cs typeface="+mn-cs"/>
              </a:rPr>
              <a:t>Nota preliminar sobre a linguagem</a:t>
            </a:r>
            <a:endParaRPr lang="pt-BR" b="1" dirty="0">
              <a:effectLst/>
            </a:endParaRPr>
          </a:p>
          <a:p>
            <a:pPr rtl="0" fontAlgn="base"/>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Reconhecemos que a linguagem e a terminologia refletem a evolução da conceituação de deficiência, e que diferentes termos serão usados por diferentes pessoas em diferentes contextos ao longo do tempo.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As pessoas devem ser capazes de decidir sobre o vocabulário, expressões idiomáticas e descrições de sua experiência, situação ou angústia.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Por exemplo, em relação ao campo da saúde mental, algumas pessoas usam termos como “pessoas com diagnóstico psiquiátrico”, “pessoas com transtornos mentais” ou “doenças mentais”, “pessoas com problemas de saúde mental”, “consumidores”, “usuários de serviços” ou “sobreviventes psiquiátricos”.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Outros acham alguns ou todos esses termos estigmatizantes ou usam expressões diferentes para se referir às suas emoções, experiências ou angústias.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Da mesma forma, a deficiência intelectual é referida usando termos diferentes em diferentes contextos, incluindo, por exemplo, “dificuldades de aprendizagem” ou “distúrbios do desenvolvimento intelectual” ou “dificuldades de aprendizagem”.</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termo “deficiência psicossocial” foi adotado para incluir pessoas que receberam um diagnóstico relacionado à saúde mental ou que se identificam com esse termo. </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Os termos “deficiência cognitiva” e “deficiência intelectual” são projetados para abranger pessoas que receberam um diagnóstico especificamente relacionado à sua função cognitiva ou intelectual, incluindo, mas não se limitando a, demência e autismo.</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uso do termo “deficiência” é importante neste contexto porque destaca as barreiras significativas que impedem a participação plena e efetiva na sociedade de pessoas com deficiências </a:t>
            </a:r>
            <a:r>
              <a:rPr lang="pt-BR" sz="1200" b="0" i="1" u="none" strike="noStrike" kern="1200" dirty="0">
                <a:solidFill>
                  <a:schemeClr val="tx1"/>
                </a:solidFill>
                <a:effectLst/>
                <a:latin typeface="+mn-lt"/>
                <a:ea typeface="+mn-ea"/>
                <a:cs typeface="+mn-cs"/>
              </a:rPr>
              <a:t>reais</a:t>
            </a:r>
            <a:r>
              <a:rPr lang="pt-BR" sz="1200" b="0" i="0" u="none" strike="noStrike" kern="1200" dirty="0">
                <a:solidFill>
                  <a:schemeClr val="tx1"/>
                </a:solidFill>
                <a:effectLst/>
                <a:latin typeface="+mn-lt"/>
                <a:ea typeface="+mn-ea"/>
                <a:cs typeface="+mn-cs"/>
              </a:rPr>
              <a:t> ou </a:t>
            </a:r>
            <a:r>
              <a:rPr lang="pt-BR" sz="1200" b="0" i="1" u="none" strike="noStrike" kern="1200" dirty="0">
                <a:solidFill>
                  <a:schemeClr val="tx1"/>
                </a:solidFill>
                <a:effectLst/>
                <a:latin typeface="+mn-lt"/>
                <a:ea typeface="+mn-ea"/>
                <a:cs typeface="+mn-cs"/>
              </a:rPr>
              <a:t>percebidas</a:t>
            </a:r>
            <a:r>
              <a:rPr lang="pt-BR" sz="1200" b="0" i="0" u="none" strike="noStrike" kern="1200" dirty="0">
                <a:solidFill>
                  <a:schemeClr val="tx1"/>
                </a:solidFill>
                <a:effectLst/>
                <a:latin typeface="+mn-lt"/>
                <a:ea typeface="+mn-ea"/>
                <a:cs typeface="+mn-cs"/>
              </a:rPr>
              <a:t> e o fato de estarem protegidas pela CDPD.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uso de “deficiência” neste contexto não implica que as pessoas tenham uma deficiência ou um distúrbio. </a:t>
            </a:r>
            <a:br>
              <a:rPr lang="pt-BR" b="0" dirty="0">
                <a:effectLst/>
              </a:rPr>
            </a:br>
            <a:endParaRPr lang="en-US" b="0"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2388039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dirty="0" err="1"/>
              <a:t>Equívoco</a:t>
            </a:r>
            <a:r>
              <a:rPr dirty="0"/>
              <a:t> 7: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não</a:t>
            </a:r>
            <a:r>
              <a:rPr dirty="0"/>
              <a:t> </a:t>
            </a:r>
            <a:r>
              <a:rPr dirty="0" err="1"/>
              <a:t>têm</a:t>
            </a:r>
            <a:r>
              <a:rPr dirty="0"/>
              <a:t> </a:t>
            </a:r>
            <a:r>
              <a:rPr dirty="0" err="1"/>
              <a:t>capacidade</a:t>
            </a:r>
            <a:r>
              <a:rPr dirty="0"/>
              <a:t> de </a:t>
            </a:r>
            <a:r>
              <a:rPr dirty="0" err="1"/>
              <a:t>tomar</a:t>
            </a:r>
            <a:r>
              <a:rPr dirty="0"/>
              <a:t> </a:t>
            </a:r>
            <a:r>
              <a:rPr dirty="0" err="1"/>
              <a:t>decisões</a:t>
            </a:r>
            <a:r>
              <a:rPr dirty="0"/>
              <a:t>. </a:t>
            </a:r>
          </a:p>
          <a:p>
            <a:pPr>
              <a:spcAft>
                <a:spcPts val="600"/>
              </a:spcAft>
            </a:pPr>
            <a:endParaRPr lang="en-US" dirty="0"/>
          </a:p>
          <a:p>
            <a:pPr marL="171450" indent="-171450">
              <a:spcAft>
                <a:spcPts val="600"/>
              </a:spcAft>
              <a:buFont typeface="Arial" panose="020B0604020202020204" pitchFamily="34" charset="0"/>
              <a:buChar char="•"/>
            </a:pPr>
            <a:r>
              <a:rPr dirty="0"/>
              <a:t>A </a:t>
            </a:r>
            <a:r>
              <a:rPr dirty="0" err="1"/>
              <a:t>capacidade</a:t>
            </a:r>
            <a:r>
              <a:rPr dirty="0"/>
              <a:t> de </a:t>
            </a:r>
            <a:r>
              <a:rPr dirty="0" err="1"/>
              <a:t>tomar</a:t>
            </a:r>
            <a:r>
              <a:rPr dirty="0"/>
              <a:t> </a:t>
            </a:r>
            <a:r>
              <a:rPr dirty="0" err="1"/>
              <a:t>decisões</a:t>
            </a:r>
            <a:r>
              <a:rPr dirty="0"/>
              <a:t> </a:t>
            </a:r>
            <a:r>
              <a:rPr dirty="0" err="1"/>
              <a:t>sobre</a:t>
            </a:r>
            <a:r>
              <a:rPr dirty="0"/>
              <a:t> </a:t>
            </a:r>
            <a:r>
              <a:rPr dirty="0" err="1"/>
              <a:t>todas</a:t>
            </a:r>
            <a:r>
              <a:rPr dirty="0"/>
              <a:t> as </a:t>
            </a:r>
            <a:r>
              <a:rPr dirty="0" err="1"/>
              <a:t>áreas</a:t>
            </a:r>
            <a:r>
              <a:rPr dirty="0"/>
              <a:t> da </a:t>
            </a:r>
            <a:r>
              <a:rPr dirty="0" err="1"/>
              <a:t>vida</a:t>
            </a:r>
            <a:r>
              <a:rPr dirty="0"/>
              <a:t> </a:t>
            </a:r>
            <a:r>
              <a:rPr dirty="0" err="1"/>
              <a:t>não</a:t>
            </a:r>
            <a:r>
              <a:rPr dirty="0"/>
              <a:t> </a:t>
            </a:r>
            <a:r>
              <a:rPr dirty="0" err="1"/>
              <a:t>é</a:t>
            </a:r>
            <a:r>
              <a:rPr dirty="0"/>
              <a:t> algo que </a:t>
            </a:r>
            <a:r>
              <a:rPr dirty="0" err="1"/>
              <a:t>uma</a:t>
            </a:r>
            <a:r>
              <a:rPr dirty="0"/>
              <a:t> </a:t>
            </a:r>
            <a:r>
              <a:rPr dirty="0" err="1"/>
              <a:t>pessoa</a:t>
            </a:r>
            <a:r>
              <a:rPr dirty="0"/>
              <a:t> </a:t>
            </a:r>
            <a:r>
              <a:rPr dirty="0" err="1"/>
              <a:t>tenha</a:t>
            </a:r>
            <a:r>
              <a:rPr dirty="0"/>
              <a:t> </a:t>
            </a:r>
            <a:r>
              <a:rPr dirty="0" err="1"/>
              <a:t>ou</a:t>
            </a:r>
            <a:r>
              <a:rPr dirty="0"/>
              <a:t> </a:t>
            </a:r>
            <a:r>
              <a:rPr dirty="0" err="1"/>
              <a:t>não</a:t>
            </a:r>
            <a:r>
              <a:rPr dirty="0"/>
              <a:t> </a:t>
            </a:r>
            <a:r>
              <a:rPr dirty="0" err="1"/>
              <a:t>tenha</a:t>
            </a:r>
            <a:r>
              <a:rPr dirty="0"/>
              <a:t>. </a:t>
            </a:r>
            <a:endParaRPr lang="pt-BR" dirty="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BR" dirty="0"/>
              <a:t>De fato, a capacidade de decisão de cada um varia em diferentes momentos da vida, ao longo da nossa vida, e depende da decisão a tomar e do contexto.</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dirty="0"/>
              <a:t> Pode haver </a:t>
            </a:r>
            <a:r>
              <a:rPr dirty="0" err="1"/>
              <a:t>momentos</a:t>
            </a:r>
            <a:r>
              <a:rPr dirty="0"/>
              <a:t> </a:t>
            </a:r>
            <a:r>
              <a:rPr dirty="0" err="1"/>
              <a:t>em</a:t>
            </a:r>
            <a:r>
              <a:rPr dirty="0"/>
              <a:t> que as </a:t>
            </a:r>
            <a:r>
              <a:rPr dirty="0" err="1"/>
              <a:t>pessoas</a:t>
            </a:r>
            <a:r>
              <a:rPr dirty="0"/>
              <a:t> </a:t>
            </a:r>
            <a:r>
              <a:rPr dirty="0" err="1"/>
              <a:t>acham</a:t>
            </a:r>
            <a:r>
              <a:rPr dirty="0"/>
              <a:t> </a:t>
            </a:r>
            <a:r>
              <a:rPr dirty="0" err="1"/>
              <a:t>fácil</a:t>
            </a:r>
            <a:r>
              <a:rPr dirty="0"/>
              <a:t> </a:t>
            </a:r>
            <a:r>
              <a:rPr dirty="0" err="1"/>
              <a:t>tomar</a:t>
            </a:r>
            <a:r>
              <a:rPr dirty="0"/>
              <a:t> </a:t>
            </a:r>
            <a:r>
              <a:rPr dirty="0" err="1"/>
              <a:t>decisões</a:t>
            </a:r>
            <a:r>
              <a:rPr dirty="0"/>
              <a:t> e </a:t>
            </a:r>
            <a:r>
              <a:rPr dirty="0" err="1"/>
              <a:t>outras</a:t>
            </a:r>
            <a:r>
              <a:rPr dirty="0"/>
              <a:t> </a:t>
            </a:r>
            <a:r>
              <a:rPr dirty="0" err="1"/>
              <a:t>vezes</a:t>
            </a:r>
            <a:r>
              <a:rPr dirty="0"/>
              <a:t> </a:t>
            </a:r>
            <a:r>
              <a:rPr dirty="0" err="1"/>
              <a:t>quando</a:t>
            </a:r>
            <a:r>
              <a:rPr dirty="0"/>
              <a:t> </a:t>
            </a:r>
            <a:r>
              <a:rPr dirty="0" err="1"/>
              <a:t>acham</a:t>
            </a:r>
            <a:r>
              <a:rPr dirty="0"/>
              <a:t> </a:t>
            </a:r>
            <a:r>
              <a:rPr dirty="0" err="1"/>
              <a:t>desafiador</a:t>
            </a:r>
            <a:r>
              <a:rPr dirty="0"/>
              <a:t>. </a:t>
            </a:r>
          </a:p>
          <a:p>
            <a:pPr marL="171450" indent="-171450">
              <a:buFont typeface="Arial" panose="020B0604020202020204" pitchFamily="34" charset="0"/>
              <a:buChar char="•"/>
            </a:pPr>
            <a:r>
              <a:rPr dirty="0"/>
              <a:t>Da </a:t>
            </a:r>
            <a:r>
              <a:rPr dirty="0" err="1"/>
              <a:t>mesma</a:t>
            </a:r>
            <a:r>
              <a:rPr dirty="0"/>
              <a:t> forma, o </a:t>
            </a:r>
            <a:r>
              <a:rPr dirty="0" err="1"/>
              <a:t>fato</a:t>
            </a:r>
            <a:r>
              <a:rPr dirty="0"/>
              <a:t> de que as </a:t>
            </a:r>
            <a:r>
              <a:rPr dirty="0" err="1"/>
              <a:t>pessoas</a:t>
            </a:r>
            <a:r>
              <a:rPr dirty="0"/>
              <a:t> </a:t>
            </a:r>
            <a:r>
              <a:rPr dirty="0" err="1"/>
              <a:t>podem</a:t>
            </a:r>
            <a:r>
              <a:rPr dirty="0"/>
              <a:t> </a:t>
            </a:r>
            <a:r>
              <a:rPr dirty="0" err="1"/>
              <a:t>precisar</a:t>
            </a:r>
            <a:r>
              <a:rPr dirty="0"/>
              <a:t> de </a:t>
            </a:r>
            <a:r>
              <a:rPr dirty="0" err="1"/>
              <a:t>apoio</a:t>
            </a:r>
            <a:r>
              <a:rPr dirty="0"/>
              <a:t> para </a:t>
            </a:r>
            <a:r>
              <a:rPr dirty="0" err="1"/>
              <a:t>tomar</a:t>
            </a:r>
            <a:r>
              <a:rPr dirty="0"/>
              <a:t> </a:t>
            </a:r>
            <a:r>
              <a:rPr dirty="0" err="1"/>
              <a:t>decisões</a:t>
            </a:r>
            <a:r>
              <a:rPr dirty="0"/>
              <a:t> </a:t>
            </a:r>
            <a:r>
              <a:rPr dirty="0" err="1"/>
              <a:t>em</a:t>
            </a:r>
            <a:r>
              <a:rPr dirty="0"/>
              <a:t> </a:t>
            </a:r>
            <a:r>
              <a:rPr dirty="0" err="1"/>
              <a:t>alguns</a:t>
            </a:r>
            <a:r>
              <a:rPr dirty="0"/>
              <a:t> </a:t>
            </a:r>
            <a:r>
              <a:rPr dirty="0" err="1"/>
              <a:t>momentos</a:t>
            </a:r>
            <a:r>
              <a:rPr dirty="0"/>
              <a:t> de </a:t>
            </a:r>
            <a:r>
              <a:rPr dirty="0" err="1"/>
              <a:t>suas</a:t>
            </a:r>
            <a:r>
              <a:rPr dirty="0"/>
              <a:t> </a:t>
            </a:r>
            <a:r>
              <a:rPr dirty="0" err="1"/>
              <a:t>vidas</a:t>
            </a:r>
            <a:r>
              <a:rPr dirty="0"/>
              <a:t>, </a:t>
            </a:r>
            <a:r>
              <a:rPr dirty="0" err="1"/>
              <a:t>ou</a:t>
            </a:r>
            <a:r>
              <a:rPr dirty="0"/>
              <a:t> </a:t>
            </a:r>
            <a:r>
              <a:rPr dirty="0" err="1"/>
              <a:t>sobre</a:t>
            </a:r>
            <a:r>
              <a:rPr dirty="0"/>
              <a:t> </a:t>
            </a:r>
            <a:r>
              <a:rPr dirty="0" err="1"/>
              <a:t>alguns</a:t>
            </a:r>
            <a:r>
              <a:rPr dirty="0"/>
              <a:t> </a:t>
            </a:r>
            <a:r>
              <a:rPr dirty="0" err="1"/>
              <a:t>problemas</a:t>
            </a:r>
            <a:r>
              <a:rPr dirty="0"/>
              <a:t>, </a:t>
            </a:r>
            <a:r>
              <a:rPr dirty="0" err="1"/>
              <a:t>não</a:t>
            </a:r>
            <a:r>
              <a:rPr dirty="0"/>
              <a:t> </a:t>
            </a:r>
            <a:r>
              <a:rPr dirty="0" err="1"/>
              <a:t>significa</a:t>
            </a:r>
            <a:r>
              <a:rPr dirty="0"/>
              <a:t> que </a:t>
            </a:r>
            <a:r>
              <a:rPr dirty="0" err="1"/>
              <a:t>elas</a:t>
            </a:r>
            <a:r>
              <a:rPr dirty="0"/>
              <a:t> </a:t>
            </a:r>
            <a:r>
              <a:rPr dirty="0" err="1"/>
              <a:t>não</a:t>
            </a:r>
            <a:r>
              <a:rPr dirty="0"/>
              <a:t> </a:t>
            </a:r>
            <a:r>
              <a:rPr dirty="0" err="1"/>
              <a:t>sejam</a:t>
            </a:r>
            <a:r>
              <a:rPr dirty="0"/>
              <a:t> </a:t>
            </a:r>
            <a:r>
              <a:rPr dirty="0" err="1"/>
              <a:t>capazes</a:t>
            </a:r>
            <a:r>
              <a:rPr dirty="0"/>
              <a:t> de </a:t>
            </a:r>
            <a:r>
              <a:rPr dirty="0" err="1"/>
              <a:t>tomar</a:t>
            </a:r>
            <a:r>
              <a:rPr dirty="0"/>
              <a:t> </a:t>
            </a:r>
            <a:r>
              <a:rPr dirty="0" err="1"/>
              <a:t>decisões</a:t>
            </a:r>
            <a:r>
              <a:rPr dirty="0"/>
              <a:t> </a:t>
            </a:r>
            <a:r>
              <a:rPr dirty="0" err="1"/>
              <a:t>em</a:t>
            </a:r>
            <a:r>
              <a:rPr dirty="0"/>
              <a:t> </a:t>
            </a:r>
            <a:r>
              <a:rPr dirty="0" err="1"/>
              <a:t>geral</a:t>
            </a:r>
            <a:r>
              <a:rPr dirty="0"/>
              <a:t>.</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31</a:t>
            </a:fld>
            <a:endParaRPr lang="en-CH"/>
          </a:p>
        </p:txBody>
      </p:sp>
    </p:spTree>
    <p:extLst>
      <p:ext uri="{BB962C8B-B14F-4D97-AF65-F5344CB8AC3E}">
        <p14:creationId xmlns:p14="http://schemas.microsoft.com/office/powerpoint/2010/main" val="1632005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914239"/>
          </a:xfrm>
        </p:spPr>
        <p:txBody>
          <a:bodyPr/>
          <a:lstStyle/>
          <a:p>
            <a:pPr algn="just">
              <a:spcAft>
                <a:spcPts val="1000"/>
              </a:spcAft>
              <a:defRPr>
                <a:latin typeface="Calibri" panose="020F0502020204030204" pitchFamily="34" charset="0"/>
                <a:ea typeface="SimSun" panose="02010600030101010101" pitchFamily="2" charset="-122"/>
                <a:cs typeface="Calibri" panose="020F0502020204030204" pitchFamily="34" charset="0"/>
              </a:defRPr>
            </a:pPr>
            <a:r>
              <a:rPr b="1" dirty="0" err="1"/>
              <a:t>Exemplo</a:t>
            </a:r>
            <a:r>
              <a:rPr b="1" dirty="0"/>
              <a:t>:</a:t>
            </a:r>
            <a:r>
              <a:rPr dirty="0"/>
              <a:t> </a:t>
            </a:r>
            <a:r>
              <a:rPr lang="pt-BR" dirty="0"/>
              <a:t>Tarcísio</a:t>
            </a:r>
            <a:r>
              <a:rPr b="1" dirty="0"/>
              <a:t> </a:t>
            </a:r>
            <a:r>
              <a:rPr dirty="0" err="1"/>
              <a:t>é</a:t>
            </a:r>
            <a:r>
              <a:rPr dirty="0"/>
              <a:t> um </a:t>
            </a:r>
            <a:r>
              <a:rPr dirty="0" err="1"/>
              <a:t>jovem</a:t>
            </a:r>
            <a:r>
              <a:rPr dirty="0"/>
              <a:t> com </a:t>
            </a:r>
            <a:r>
              <a:rPr dirty="0" err="1"/>
              <a:t>deficiência</a:t>
            </a:r>
            <a:r>
              <a:rPr dirty="0"/>
              <a:t> </a:t>
            </a:r>
            <a:r>
              <a:rPr dirty="0" err="1"/>
              <a:t>intelectual</a:t>
            </a:r>
            <a:r>
              <a:rPr dirty="0"/>
              <a:t>. </a:t>
            </a:r>
            <a:r>
              <a:rPr dirty="0" err="1"/>
              <a:t>Três</a:t>
            </a:r>
            <a:r>
              <a:rPr dirty="0"/>
              <a:t> </a:t>
            </a:r>
            <a:r>
              <a:rPr dirty="0" err="1"/>
              <a:t>dias</a:t>
            </a:r>
            <a:r>
              <a:rPr dirty="0"/>
              <a:t> </a:t>
            </a:r>
            <a:r>
              <a:rPr dirty="0" err="1"/>
              <a:t>por</a:t>
            </a:r>
            <a:r>
              <a:rPr dirty="0"/>
              <a:t> </a:t>
            </a:r>
            <a:r>
              <a:rPr dirty="0" err="1"/>
              <a:t>semana</a:t>
            </a:r>
            <a:r>
              <a:rPr dirty="0"/>
              <a:t> </a:t>
            </a:r>
            <a:r>
              <a:rPr dirty="0" err="1"/>
              <a:t>ele</a:t>
            </a:r>
            <a:r>
              <a:rPr dirty="0"/>
              <a:t> </a:t>
            </a:r>
            <a:r>
              <a:rPr dirty="0" err="1"/>
              <a:t>trabalha</a:t>
            </a:r>
            <a:r>
              <a:rPr dirty="0"/>
              <a:t> </a:t>
            </a:r>
            <a:r>
              <a:rPr dirty="0" err="1"/>
              <a:t>em</a:t>
            </a:r>
            <a:r>
              <a:rPr dirty="0"/>
              <a:t> </a:t>
            </a:r>
            <a:r>
              <a:rPr dirty="0" err="1"/>
              <a:t>uma</a:t>
            </a:r>
            <a:r>
              <a:rPr dirty="0"/>
              <a:t> </a:t>
            </a:r>
            <a:r>
              <a:rPr dirty="0" err="1"/>
              <a:t>mercearia</a:t>
            </a:r>
            <a:r>
              <a:rPr dirty="0"/>
              <a:t>. </a:t>
            </a:r>
            <a:r>
              <a:rPr dirty="0" err="1"/>
              <a:t>Isso</a:t>
            </a:r>
            <a:r>
              <a:rPr dirty="0"/>
              <a:t> </a:t>
            </a:r>
            <a:r>
              <a:rPr dirty="0" err="1"/>
              <a:t>significa</a:t>
            </a:r>
            <a:r>
              <a:rPr dirty="0"/>
              <a:t> que, </a:t>
            </a:r>
            <a:r>
              <a:rPr dirty="0" err="1"/>
              <a:t>nos</a:t>
            </a:r>
            <a:r>
              <a:rPr dirty="0"/>
              <a:t> </a:t>
            </a:r>
            <a:r>
              <a:rPr dirty="0" err="1"/>
              <a:t>dias</a:t>
            </a:r>
            <a:r>
              <a:rPr dirty="0"/>
              <a:t> </a:t>
            </a:r>
            <a:r>
              <a:rPr dirty="0" err="1"/>
              <a:t>restantes</a:t>
            </a:r>
            <a:r>
              <a:rPr dirty="0"/>
              <a:t> da </a:t>
            </a:r>
            <a:r>
              <a:rPr dirty="0" err="1"/>
              <a:t>semana</a:t>
            </a:r>
            <a:r>
              <a:rPr dirty="0"/>
              <a:t>, </a:t>
            </a:r>
            <a:r>
              <a:rPr dirty="0" err="1"/>
              <a:t>ele</a:t>
            </a:r>
            <a:r>
              <a:rPr dirty="0"/>
              <a:t> </a:t>
            </a:r>
            <a:r>
              <a:rPr dirty="0" err="1"/>
              <a:t>não</a:t>
            </a:r>
            <a:r>
              <a:rPr dirty="0"/>
              <a:t> </a:t>
            </a:r>
            <a:r>
              <a:rPr dirty="0" err="1"/>
              <a:t>tem</a:t>
            </a:r>
            <a:r>
              <a:rPr dirty="0"/>
              <a:t> </a:t>
            </a:r>
            <a:r>
              <a:rPr dirty="0" err="1"/>
              <a:t>nenhuma</a:t>
            </a:r>
            <a:r>
              <a:rPr dirty="0"/>
              <a:t> </a:t>
            </a:r>
            <a:r>
              <a:rPr dirty="0" err="1"/>
              <a:t>estrutura</a:t>
            </a:r>
            <a:r>
              <a:rPr dirty="0"/>
              <a:t> para o </a:t>
            </a:r>
            <a:r>
              <a:rPr dirty="0" err="1"/>
              <a:t>dia</a:t>
            </a:r>
            <a:r>
              <a:rPr dirty="0"/>
              <a:t>, o que o </a:t>
            </a:r>
            <a:r>
              <a:rPr dirty="0" err="1"/>
              <a:t>faz</a:t>
            </a:r>
            <a:r>
              <a:rPr dirty="0"/>
              <a:t> se </a:t>
            </a:r>
            <a:r>
              <a:rPr dirty="0" err="1"/>
              <a:t>sentir</a:t>
            </a:r>
            <a:r>
              <a:rPr dirty="0"/>
              <a:t> </a:t>
            </a:r>
            <a:r>
              <a:rPr dirty="0" err="1"/>
              <a:t>frustrado</a:t>
            </a:r>
            <a:r>
              <a:rPr dirty="0"/>
              <a:t> e </a:t>
            </a:r>
            <a:r>
              <a:rPr dirty="0" err="1"/>
              <a:t>inseguro</a:t>
            </a:r>
            <a:r>
              <a:rPr dirty="0"/>
              <a:t>. </a:t>
            </a:r>
          </a:p>
          <a:p>
            <a:pPr algn="just">
              <a:spcAft>
                <a:spcPts val="1000"/>
              </a:spcAft>
              <a:defRPr>
                <a:latin typeface="Calibri" panose="020F0502020204030204" pitchFamily="34" charset="0"/>
                <a:ea typeface="SimSun" panose="02010600030101010101" pitchFamily="2" charset="-122"/>
                <a:cs typeface="Calibri" panose="020F0502020204030204" pitchFamily="34" charset="0"/>
              </a:defRPr>
            </a:pPr>
            <a:r>
              <a:rPr dirty="0" err="1"/>
              <a:t>Felizmente</a:t>
            </a:r>
            <a:r>
              <a:rPr dirty="0"/>
              <a:t>, </a:t>
            </a:r>
            <a:r>
              <a:rPr lang="pt-BR" dirty="0"/>
              <a:t>Tarcísio</a:t>
            </a:r>
            <a:r>
              <a:rPr dirty="0"/>
              <a:t> </a:t>
            </a:r>
            <a:r>
              <a:rPr dirty="0" err="1"/>
              <a:t>conseguiu</a:t>
            </a:r>
            <a:r>
              <a:rPr dirty="0"/>
              <a:t> o </a:t>
            </a:r>
            <a:r>
              <a:rPr dirty="0" err="1"/>
              <a:t>apoio</a:t>
            </a:r>
            <a:r>
              <a:rPr dirty="0"/>
              <a:t> de um </a:t>
            </a:r>
            <a:r>
              <a:rPr dirty="0" err="1"/>
              <a:t>assistente</a:t>
            </a:r>
            <a:r>
              <a:rPr dirty="0"/>
              <a:t> </a:t>
            </a:r>
            <a:r>
              <a:rPr dirty="0" err="1"/>
              <a:t>pessoal</a:t>
            </a:r>
            <a:r>
              <a:rPr dirty="0"/>
              <a:t> que </a:t>
            </a:r>
            <a:r>
              <a:rPr dirty="0" err="1"/>
              <a:t>pode</a:t>
            </a:r>
            <a:r>
              <a:rPr dirty="0"/>
              <a:t> </a:t>
            </a:r>
            <a:r>
              <a:rPr dirty="0" err="1"/>
              <a:t>ajudá</a:t>
            </a:r>
            <a:r>
              <a:rPr dirty="0"/>
              <a:t>-lo a </a:t>
            </a:r>
            <a:r>
              <a:rPr dirty="0" err="1"/>
              <a:t>estruturar</a:t>
            </a:r>
            <a:r>
              <a:rPr dirty="0"/>
              <a:t> </a:t>
            </a:r>
            <a:r>
              <a:rPr dirty="0" err="1"/>
              <a:t>seus</a:t>
            </a:r>
            <a:r>
              <a:rPr dirty="0"/>
              <a:t> </a:t>
            </a:r>
            <a:r>
              <a:rPr dirty="0" err="1"/>
              <a:t>dias</a:t>
            </a:r>
            <a:r>
              <a:rPr dirty="0"/>
              <a:t> livres </a:t>
            </a:r>
            <a:r>
              <a:rPr dirty="0" err="1"/>
              <a:t>semanalmente</a:t>
            </a:r>
            <a:r>
              <a:rPr dirty="0"/>
              <a:t>. Na </a:t>
            </a:r>
            <a:r>
              <a:rPr dirty="0" err="1"/>
              <a:t>maioria</a:t>
            </a:r>
            <a:r>
              <a:rPr dirty="0"/>
              <a:t> dos </a:t>
            </a:r>
            <a:r>
              <a:rPr dirty="0" err="1"/>
              <a:t>dias</a:t>
            </a:r>
            <a:r>
              <a:rPr dirty="0"/>
              <a:t>, </a:t>
            </a:r>
            <a:r>
              <a:rPr lang="pt-BR" dirty="0"/>
              <a:t>Tarcísio</a:t>
            </a:r>
            <a:r>
              <a:rPr dirty="0"/>
              <a:t> </a:t>
            </a:r>
            <a:r>
              <a:rPr dirty="0" err="1"/>
              <a:t>tem</a:t>
            </a:r>
            <a:r>
              <a:rPr dirty="0"/>
              <a:t> </a:t>
            </a:r>
            <a:r>
              <a:rPr dirty="0" err="1"/>
              <a:t>várias</a:t>
            </a:r>
            <a:r>
              <a:rPr dirty="0"/>
              <a:t> </a:t>
            </a:r>
            <a:r>
              <a:rPr dirty="0" err="1"/>
              <a:t>ideias</a:t>
            </a:r>
            <a:r>
              <a:rPr dirty="0"/>
              <a:t> </a:t>
            </a:r>
            <a:r>
              <a:rPr dirty="0" err="1"/>
              <a:t>sobre</a:t>
            </a:r>
            <a:r>
              <a:rPr dirty="0"/>
              <a:t> o que </a:t>
            </a:r>
            <a:r>
              <a:rPr dirty="0" err="1"/>
              <a:t>gostaria</a:t>
            </a:r>
            <a:r>
              <a:rPr dirty="0"/>
              <a:t> de </a:t>
            </a:r>
            <a:r>
              <a:rPr dirty="0" err="1"/>
              <a:t>fazer</a:t>
            </a:r>
            <a:r>
              <a:rPr dirty="0"/>
              <a:t> e </a:t>
            </a:r>
            <a:r>
              <a:rPr dirty="0" err="1"/>
              <a:t>faz</a:t>
            </a:r>
            <a:r>
              <a:rPr dirty="0"/>
              <a:t> </a:t>
            </a:r>
            <a:r>
              <a:rPr dirty="0" err="1"/>
              <a:t>planos</a:t>
            </a:r>
            <a:r>
              <a:rPr dirty="0"/>
              <a:t> </a:t>
            </a:r>
            <a:r>
              <a:rPr dirty="0" err="1"/>
              <a:t>por</a:t>
            </a:r>
            <a:r>
              <a:rPr dirty="0"/>
              <a:t> </a:t>
            </a:r>
            <a:r>
              <a:rPr dirty="0" err="1"/>
              <a:t>conta</a:t>
            </a:r>
            <a:r>
              <a:rPr dirty="0"/>
              <a:t> </a:t>
            </a:r>
            <a:r>
              <a:rPr dirty="0" err="1"/>
              <a:t>própria</a:t>
            </a:r>
            <a:r>
              <a:rPr dirty="0"/>
              <a:t> – </a:t>
            </a:r>
            <a:r>
              <a:rPr dirty="0" err="1"/>
              <a:t>como</a:t>
            </a:r>
            <a:r>
              <a:rPr dirty="0"/>
              <a:t> </a:t>
            </a:r>
            <a:r>
              <a:rPr dirty="0" err="1"/>
              <a:t>visitar</a:t>
            </a:r>
            <a:r>
              <a:rPr dirty="0"/>
              <a:t> um </a:t>
            </a:r>
            <a:r>
              <a:rPr dirty="0" err="1"/>
              <a:t>vizinho</a:t>
            </a:r>
            <a:r>
              <a:rPr dirty="0"/>
              <a:t>, </a:t>
            </a:r>
            <a:r>
              <a:rPr dirty="0" err="1"/>
              <a:t>fazer</a:t>
            </a:r>
            <a:r>
              <a:rPr dirty="0"/>
              <a:t> o </a:t>
            </a:r>
            <a:r>
              <a:rPr dirty="0" err="1"/>
              <a:t>almoço</a:t>
            </a:r>
            <a:r>
              <a:rPr dirty="0"/>
              <a:t> e </a:t>
            </a:r>
            <a:r>
              <a:rPr dirty="0" err="1"/>
              <a:t>andar</a:t>
            </a:r>
            <a:r>
              <a:rPr dirty="0"/>
              <a:t> de </a:t>
            </a:r>
            <a:r>
              <a:rPr dirty="0" err="1"/>
              <a:t>bicicleta</a:t>
            </a:r>
            <a:r>
              <a:rPr dirty="0"/>
              <a:t> </a:t>
            </a:r>
            <a:r>
              <a:rPr dirty="0" err="1"/>
              <a:t>até</a:t>
            </a:r>
            <a:r>
              <a:rPr dirty="0"/>
              <a:t> o </a:t>
            </a:r>
            <a:r>
              <a:rPr dirty="0" err="1"/>
              <a:t>centro</a:t>
            </a:r>
            <a:r>
              <a:rPr dirty="0"/>
              <a:t> da </a:t>
            </a:r>
            <a:r>
              <a:rPr dirty="0" err="1"/>
              <a:t>cidade</a:t>
            </a:r>
            <a:r>
              <a:rPr dirty="0"/>
              <a:t> para </a:t>
            </a:r>
            <a:r>
              <a:rPr dirty="0" err="1"/>
              <a:t>encontrar</a:t>
            </a:r>
            <a:r>
              <a:rPr dirty="0"/>
              <a:t> um amigo. Em outros </a:t>
            </a:r>
            <a:r>
              <a:rPr dirty="0" err="1"/>
              <a:t>dias</a:t>
            </a:r>
            <a:r>
              <a:rPr dirty="0"/>
              <a:t>, </a:t>
            </a:r>
            <a:r>
              <a:rPr dirty="0" err="1"/>
              <a:t>ele</a:t>
            </a:r>
            <a:r>
              <a:rPr dirty="0"/>
              <a:t> </a:t>
            </a:r>
            <a:r>
              <a:rPr dirty="0" err="1"/>
              <a:t>tem</a:t>
            </a:r>
            <a:r>
              <a:rPr dirty="0"/>
              <a:t> </a:t>
            </a:r>
            <a:r>
              <a:rPr dirty="0" err="1"/>
              <a:t>mais</a:t>
            </a:r>
            <a:r>
              <a:rPr dirty="0"/>
              <a:t> </a:t>
            </a:r>
            <a:r>
              <a:rPr dirty="0" err="1"/>
              <a:t>dificuldade</a:t>
            </a:r>
            <a:r>
              <a:rPr dirty="0"/>
              <a:t> </a:t>
            </a:r>
            <a:r>
              <a:rPr dirty="0" err="1"/>
              <a:t>em</a:t>
            </a:r>
            <a:r>
              <a:rPr dirty="0"/>
              <a:t> </a:t>
            </a:r>
            <a:r>
              <a:rPr dirty="0" err="1"/>
              <a:t>decidir</a:t>
            </a:r>
            <a:r>
              <a:rPr dirty="0"/>
              <a:t> o que </a:t>
            </a:r>
            <a:r>
              <a:rPr dirty="0" err="1"/>
              <a:t>quer</a:t>
            </a:r>
            <a:r>
              <a:rPr dirty="0"/>
              <a:t> </a:t>
            </a:r>
            <a:r>
              <a:rPr dirty="0" err="1"/>
              <a:t>fazer</a:t>
            </a:r>
            <a:r>
              <a:rPr dirty="0"/>
              <a:t> e, nesses </a:t>
            </a:r>
            <a:r>
              <a:rPr dirty="0" err="1"/>
              <a:t>dias</a:t>
            </a:r>
            <a:r>
              <a:rPr dirty="0"/>
              <a:t>, </a:t>
            </a:r>
            <a:r>
              <a:rPr dirty="0" err="1"/>
              <a:t>seu</a:t>
            </a:r>
            <a:r>
              <a:rPr dirty="0"/>
              <a:t> </a:t>
            </a:r>
            <a:r>
              <a:rPr dirty="0" err="1"/>
              <a:t>assistente</a:t>
            </a:r>
            <a:r>
              <a:rPr dirty="0"/>
              <a:t> </a:t>
            </a:r>
            <a:r>
              <a:rPr dirty="0" err="1"/>
              <a:t>pessoal</a:t>
            </a:r>
            <a:r>
              <a:rPr dirty="0"/>
              <a:t> </a:t>
            </a:r>
            <a:r>
              <a:rPr dirty="0" err="1"/>
              <a:t>é</a:t>
            </a:r>
            <a:r>
              <a:rPr dirty="0"/>
              <a:t> </a:t>
            </a:r>
            <a:r>
              <a:rPr dirty="0" err="1"/>
              <a:t>realmente</a:t>
            </a:r>
            <a:r>
              <a:rPr dirty="0"/>
              <a:t> </a:t>
            </a:r>
            <a:r>
              <a:rPr dirty="0" err="1"/>
              <a:t>útil</a:t>
            </a:r>
            <a:r>
              <a:rPr dirty="0"/>
              <a:t> para </a:t>
            </a:r>
            <a:r>
              <a:rPr dirty="0" err="1"/>
              <a:t>propor</a:t>
            </a:r>
            <a:r>
              <a:rPr dirty="0"/>
              <a:t> </a:t>
            </a:r>
            <a:r>
              <a:rPr dirty="0" err="1"/>
              <a:t>opções</a:t>
            </a:r>
            <a:r>
              <a:rPr dirty="0"/>
              <a:t> de </a:t>
            </a:r>
            <a:r>
              <a:rPr dirty="0" err="1"/>
              <a:t>coisas</a:t>
            </a:r>
            <a:r>
              <a:rPr dirty="0"/>
              <a:t> que </a:t>
            </a:r>
            <a:r>
              <a:rPr lang="pt-BR" dirty="0"/>
              <a:t>Tarcísio</a:t>
            </a:r>
            <a:r>
              <a:rPr dirty="0"/>
              <a:t> </a:t>
            </a:r>
            <a:r>
              <a:rPr dirty="0" err="1"/>
              <a:t>pode</a:t>
            </a:r>
            <a:r>
              <a:rPr dirty="0"/>
              <a:t> </a:t>
            </a:r>
            <a:r>
              <a:rPr dirty="0" err="1"/>
              <a:t>fazer</a:t>
            </a:r>
            <a:r>
              <a:rPr dirty="0"/>
              <a:t> </a:t>
            </a:r>
            <a:r>
              <a:rPr dirty="0" err="1"/>
              <a:t>durante</a:t>
            </a:r>
            <a:r>
              <a:rPr dirty="0"/>
              <a:t> o dia. </a:t>
            </a:r>
          </a:p>
          <a:p>
            <a:pPr algn="just">
              <a:spcAft>
                <a:spcPts val="1000"/>
              </a:spcAft>
              <a:defRPr>
                <a:latin typeface="Calibri" panose="020F0502020204030204" pitchFamily="34" charset="0"/>
                <a:ea typeface="SimSun" panose="02010600030101010101" pitchFamily="2" charset="-122"/>
                <a:cs typeface="Calibri" panose="020F0502020204030204" pitchFamily="34" charset="0"/>
              </a:defRPr>
            </a:pPr>
            <a:r>
              <a:rPr dirty="0" err="1"/>
              <a:t>Às</a:t>
            </a:r>
            <a:r>
              <a:rPr dirty="0"/>
              <a:t> </a:t>
            </a:r>
            <a:r>
              <a:rPr dirty="0" err="1"/>
              <a:t>vezes</a:t>
            </a:r>
            <a:r>
              <a:rPr dirty="0"/>
              <a:t>, </a:t>
            </a:r>
            <a:r>
              <a:rPr lang="pt-BR" dirty="0"/>
              <a:t>Tarcísio</a:t>
            </a:r>
            <a:r>
              <a:rPr dirty="0"/>
              <a:t> </a:t>
            </a:r>
            <a:r>
              <a:rPr dirty="0" err="1"/>
              <a:t>liga</a:t>
            </a:r>
            <a:r>
              <a:rPr dirty="0"/>
              <a:t> para </a:t>
            </a:r>
            <a:r>
              <a:rPr dirty="0" err="1"/>
              <a:t>seu</a:t>
            </a:r>
            <a:r>
              <a:rPr dirty="0"/>
              <a:t> </a:t>
            </a:r>
            <a:r>
              <a:rPr dirty="0" err="1"/>
              <a:t>assistente</a:t>
            </a:r>
            <a:r>
              <a:rPr dirty="0"/>
              <a:t> </a:t>
            </a:r>
            <a:r>
              <a:rPr dirty="0" err="1"/>
              <a:t>pessoal</a:t>
            </a:r>
            <a:r>
              <a:rPr dirty="0"/>
              <a:t> </a:t>
            </a:r>
            <a:r>
              <a:rPr dirty="0" err="1"/>
              <a:t>várias</a:t>
            </a:r>
            <a:r>
              <a:rPr dirty="0"/>
              <a:t> </a:t>
            </a:r>
            <a:r>
              <a:rPr dirty="0" err="1"/>
              <a:t>vezes</a:t>
            </a:r>
            <a:r>
              <a:rPr dirty="0"/>
              <a:t> </a:t>
            </a:r>
            <a:r>
              <a:rPr dirty="0" err="1"/>
              <a:t>durante</a:t>
            </a:r>
            <a:r>
              <a:rPr dirty="0"/>
              <a:t> o </a:t>
            </a:r>
            <a:r>
              <a:rPr dirty="0" err="1"/>
              <a:t>dia</a:t>
            </a:r>
            <a:r>
              <a:rPr dirty="0"/>
              <a:t> para </a:t>
            </a:r>
            <a:r>
              <a:rPr dirty="0" err="1"/>
              <a:t>fazer</a:t>
            </a:r>
            <a:r>
              <a:rPr dirty="0"/>
              <a:t> </a:t>
            </a:r>
            <a:r>
              <a:rPr dirty="0" err="1"/>
              <a:t>perguntas</a:t>
            </a:r>
            <a:r>
              <a:rPr dirty="0"/>
              <a:t> </a:t>
            </a:r>
            <a:r>
              <a:rPr dirty="0" err="1"/>
              <a:t>quando</a:t>
            </a:r>
            <a:r>
              <a:rPr dirty="0"/>
              <a:t> as </a:t>
            </a:r>
            <a:r>
              <a:rPr dirty="0" err="1"/>
              <a:t>coisas</a:t>
            </a:r>
            <a:r>
              <a:rPr dirty="0"/>
              <a:t> </a:t>
            </a:r>
            <a:r>
              <a:rPr dirty="0" err="1"/>
              <a:t>não</a:t>
            </a:r>
            <a:r>
              <a:rPr dirty="0"/>
              <a:t> </a:t>
            </a:r>
            <a:r>
              <a:rPr dirty="0" err="1"/>
              <a:t>saem</a:t>
            </a:r>
            <a:r>
              <a:rPr dirty="0"/>
              <a:t> </a:t>
            </a:r>
            <a:r>
              <a:rPr dirty="0" err="1"/>
              <a:t>conforme</a:t>
            </a:r>
            <a:r>
              <a:rPr dirty="0"/>
              <a:t> o </a:t>
            </a:r>
            <a:r>
              <a:rPr dirty="0" err="1"/>
              <a:t>planejado</a:t>
            </a:r>
            <a:r>
              <a:rPr dirty="0"/>
              <a:t>. O </a:t>
            </a:r>
            <a:r>
              <a:rPr dirty="0" err="1"/>
              <a:t>assistente</a:t>
            </a:r>
            <a:r>
              <a:rPr dirty="0"/>
              <a:t> o </a:t>
            </a:r>
            <a:r>
              <a:rPr dirty="0" err="1"/>
              <a:t>ouve</a:t>
            </a:r>
            <a:r>
              <a:rPr dirty="0"/>
              <a:t> e </a:t>
            </a:r>
            <a:r>
              <a:rPr dirty="0" err="1"/>
              <a:t>sugere</a:t>
            </a:r>
            <a:r>
              <a:rPr dirty="0"/>
              <a:t> </a:t>
            </a:r>
            <a:r>
              <a:rPr dirty="0" err="1"/>
              <a:t>opções</a:t>
            </a:r>
            <a:r>
              <a:rPr dirty="0"/>
              <a:t> </a:t>
            </a:r>
            <a:r>
              <a:rPr dirty="0" err="1"/>
              <a:t>quando</a:t>
            </a:r>
            <a:r>
              <a:rPr dirty="0"/>
              <a:t> </a:t>
            </a:r>
            <a:r>
              <a:rPr dirty="0" err="1"/>
              <a:t>ele</a:t>
            </a:r>
            <a:r>
              <a:rPr dirty="0"/>
              <a:t> </a:t>
            </a:r>
            <a:r>
              <a:rPr dirty="0" err="1"/>
              <a:t>pergunta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32</a:t>
            </a:fld>
            <a:endParaRPr lang="en-CH"/>
          </a:p>
        </p:txBody>
      </p:sp>
    </p:spTree>
    <p:extLst>
      <p:ext uri="{BB962C8B-B14F-4D97-AF65-F5344CB8AC3E}">
        <p14:creationId xmlns:p14="http://schemas.microsoft.com/office/powerpoint/2010/main" val="1333239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defRPr b="1">
                <a:latin typeface="Calibri" panose="020F0502020204030204" pitchFamily="34" charset="0"/>
                <a:ea typeface="SimSun" panose="02010600030101010101" pitchFamily="2" charset="-122"/>
                <a:cs typeface="Arial" panose="020B0604020202020204" pitchFamily="34" charset="0"/>
              </a:defRPr>
            </a:pP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precisam</a:t>
            </a:r>
            <a:r>
              <a:rPr dirty="0"/>
              <a:t> ser </a:t>
            </a:r>
            <a:r>
              <a:rPr dirty="0" err="1"/>
              <a:t>informadas</a:t>
            </a:r>
            <a:r>
              <a:rPr dirty="0"/>
              <a:t> </a:t>
            </a:r>
            <a:r>
              <a:rPr dirty="0" err="1"/>
              <a:t>sobre</a:t>
            </a:r>
            <a:r>
              <a:rPr dirty="0"/>
              <a:t> o que </a:t>
            </a:r>
            <a:r>
              <a:rPr dirty="0" err="1"/>
              <a:t>fazer</a:t>
            </a:r>
            <a:r>
              <a:rPr dirty="0"/>
              <a:t> e </a:t>
            </a:r>
            <a:r>
              <a:rPr dirty="0" err="1"/>
              <a:t>têm</a:t>
            </a:r>
            <a:r>
              <a:rPr dirty="0"/>
              <a:t> </a:t>
            </a:r>
            <a:r>
              <a:rPr dirty="0" err="1"/>
              <a:t>medo</a:t>
            </a:r>
            <a:r>
              <a:rPr dirty="0"/>
              <a:t> de </a:t>
            </a:r>
            <a:r>
              <a:rPr dirty="0" err="1"/>
              <a:t>tomar</a:t>
            </a:r>
            <a:r>
              <a:rPr dirty="0"/>
              <a:t> </a:t>
            </a:r>
            <a:r>
              <a:rPr dirty="0" err="1"/>
              <a:t>decisões</a:t>
            </a:r>
            <a:r>
              <a:rPr dirty="0"/>
              <a:t> </a:t>
            </a:r>
            <a:r>
              <a:rPr dirty="0" err="1"/>
              <a:t>por</a:t>
            </a:r>
            <a:r>
              <a:rPr dirty="0"/>
              <a:t> </a:t>
            </a:r>
            <a:r>
              <a:rPr dirty="0" err="1"/>
              <a:t>si</a:t>
            </a:r>
            <a:r>
              <a:rPr dirty="0"/>
              <a:t> </a:t>
            </a:r>
            <a:r>
              <a:rPr dirty="0" err="1"/>
              <a:t>mesmas</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defRPr b="1">
                <a:latin typeface="Calibri" panose="020F0502020204030204" pitchFamily="34" charset="0"/>
                <a:ea typeface="SimSun" panose="02010600030101010101" pitchFamily="2" charset="-122"/>
                <a:cs typeface="Arial" panose="020B0604020202020204" pitchFamily="34" charset="0"/>
              </a:defRPr>
            </a:pPr>
            <a:r>
              <a:rPr dirty="0"/>
              <a:t> </a:t>
            </a:r>
            <a:br>
              <a:rPr lang="pt-BR" dirty="0">
                <a:solidFill>
                  <a:srgbClr val="000000"/>
                </a:solidFill>
                <a:latin typeface="Calibri" panose="020F0502020204030204" pitchFamily="34" charset="0"/>
                <a:ea typeface="SimSun" panose="02010600030101010101" pitchFamily="2" charset="-122"/>
                <a:cs typeface="Arial" panose="020B0604020202020204" pitchFamily="34" charset="0"/>
              </a:rPr>
            </a:br>
            <a:endParaRPr lang="pt-BR"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solidFill>
                  <a:srgbClr val="000000"/>
                </a:solidFill>
                <a:latin typeface="Calibri" panose="020F0502020204030204" pitchFamily="34" charset="0"/>
                <a:ea typeface="SimSun" panose="02010600030101010101" pitchFamily="2" charset="-122"/>
                <a:cs typeface="Arial" panose="020B0604020202020204" pitchFamily="34" charset="0"/>
              </a:rPr>
              <a:t>Devido a percepções negativas e reações discriminatórias das pessoas ao seu redor, algumas pessoas perderam a confiança em suas habilidades de tomada de decisão</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solidFill>
                  <a:srgbClr val="000000"/>
                </a:solidFill>
                <a:latin typeface="Calibri" panose="020F0502020204030204" pitchFamily="34" charset="0"/>
                <a:ea typeface="SimSun" panose="02010600030101010101" pitchFamily="2" charset="-122"/>
                <a:cs typeface="Arial" panose="020B0604020202020204" pitchFamily="34" charset="0"/>
              </a:rPr>
              <a:t>...e delegam a outros a responsabilidade de tomar decisões por elas. </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solidFill>
                  <a:srgbClr val="000000"/>
                </a:solidFill>
                <a:latin typeface="Calibri" panose="020F0502020204030204" pitchFamily="34" charset="0"/>
                <a:ea typeface="SimSun" panose="02010600030101010101" pitchFamily="2" charset="-122"/>
                <a:cs typeface="Arial" panose="020B0604020202020204" pitchFamily="34" charset="0"/>
              </a:rPr>
              <a:t>Em vez de ser negada a oportunidade de tomar decisões, as pessoas devem ser apoiadas para recuperar a confiança em suas habilidades de tomada de decisão. </a:t>
            </a:r>
          </a:p>
          <a:p>
            <a:pPr marL="342900" marR="0" lvl="0" indent="-342900">
              <a:spcBef>
                <a:spcPts val="0"/>
              </a:spcBef>
              <a:spcAft>
                <a:spcPts val="0"/>
              </a:spcAft>
              <a:buClr>
                <a:srgbClr val="000000"/>
              </a:buClr>
              <a:buFont typeface="Symbol" panose="05050102010706020507" pitchFamily="18" charset="2"/>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33</a:t>
            </a:fld>
            <a:endParaRPr lang="en-CH"/>
          </a:p>
        </p:txBody>
      </p:sp>
    </p:spTree>
    <p:extLst>
      <p:ext uri="{BB962C8B-B14F-4D97-AF65-F5344CB8AC3E}">
        <p14:creationId xmlns:p14="http://schemas.microsoft.com/office/powerpoint/2010/main" val="2166239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r>
              <a:rPr b="1" dirty="0" err="1"/>
              <a:t>Exemplo</a:t>
            </a:r>
            <a:r>
              <a:rPr dirty="0"/>
              <a:t>: </a:t>
            </a:r>
            <a:r>
              <a:rPr lang="pt-BR" dirty="0"/>
              <a:t>Gabriel </a:t>
            </a:r>
            <a:r>
              <a:rPr dirty="0"/>
              <a:t> e </a:t>
            </a:r>
            <a:r>
              <a:rPr dirty="0" err="1"/>
              <a:t>seu</a:t>
            </a:r>
            <a:r>
              <a:rPr dirty="0"/>
              <a:t> </a:t>
            </a:r>
            <a:r>
              <a:rPr dirty="0" err="1"/>
              <a:t>parceiro</a:t>
            </a:r>
            <a:r>
              <a:rPr dirty="0"/>
              <a:t> </a:t>
            </a:r>
            <a:r>
              <a:rPr lang="pt-BR" dirty="0"/>
              <a:t>Michel</a:t>
            </a:r>
            <a:r>
              <a:rPr dirty="0"/>
              <a:t> </a:t>
            </a:r>
            <a:r>
              <a:rPr dirty="0" err="1"/>
              <a:t>estão</a:t>
            </a:r>
            <a:r>
              <a:rPr dirty="0"/>
              <a:t> </a:t>
            </a:r>
            <a:r>
              <a:rPr dirty="0" err="1"/>
              <a:t>trabalhando</a:t>
            </a:r>
            <a:r>
              <a:rPr dirty="0"/>
              <a:t> </a:t>
            </a:r>
            <a:r>
              <a:rPr dirty="0" err="1"/>
              <a:t>juntos</a:t>
            </a:r>
            <a:r>
              <a:rPr dirty="0"/>
              <a:t> para </a:t>
            </a:r>
            <a:r>
              <a:rPr dirty="0" err="1"/>
              <a:t>tomar</a:t>
            </a:r>
            <a:r>
              <a:rPr dirty="0"/>
              <a:t> </a:t>
            </a:r>
            <a:r>
              <a:rPr dirty="0" err="1"/>
              <a:t>decisões</a:t>
            </a:r>
            <a:r>
              <a:rPr dirty="0"/>
              <a:t> </a:t>
            </a:r>
            <a:r>
              <a:rPr dirty="0" err="1"/>
              <a:t>relacionadas</a:t>
            </a:r>
            <a:r>
              <a:rPr dirty="0"/>
              <a:t> </a:t>
            </a:r>
            <a:r>
              <a:rPr dirty="0" err="1"/>
              <a:t>às</a:t>
            </a:r>
            <a:r>
              <a:rPr dirty="0"/>
              <a:t> </a:t>
            </a:r>
            <a:r>
              <a:rPr dirty="0" err="1"/>
              <a:t>finanças</a:t>
            </a:r>
            <a:r>
              <a:rPr dirty="0"/>
              <a:t> e </a:t>
            </a:r>
            <a:r>
              <a:rPr dirty="0" err="1"/>
              <a:t>evitar</a:t>
            </a:r>
            <a:r>
              <a:rPr dirty="0"/>
              <a:t> o </a:t>
            </a:r>
            <a:r>
              <a:rPr dirty="0" err="1"/>
              <a:t>tipo</a:t>
            </a:r>
            <a:r>
              <a:rPr dirty="0"/>
              <a:t> de </a:t>
            </a:r>
            <a:r>
              <a:rPr dirty="0" err="1"/>
              <a:t>problemas</a:t>
            </a:r>
            <a:r>
              <a:rPr dirty="0"/>
              <a:t> que </a:t>
            </a:r>
            <a:r>
              <a:rPr dirty="0" err="1"/>
              <a:t>tiveram</a:t>
            </a:r>
            <a:r>
              <a:rPr dirty="0"/>
              <a:t> </a:t>
            </a:r>
            <a:r>
              <a:rPr dirty="0" err="1"/>
              <a:t>anteriormente</a:t>
            </a:r>
            <a:r>
              <a:rPr dirty="0"/>
              <a:t>, </a:t>
            </a:r>
            <a:r>
              <a:rPr dirty="0" err="1"/>
              <a:t>quando</a:t>
            </a:r>
            <a:r>
              <a:rPr dirty="0"/>
              <a:t> </a:t>
            </a:r>
            <a:r>
              <a:rPr lang="pt-BR" dirty="0"/>
              <a:t>Gabriel </a:t>
            </a:r>
            <a:r>
              <a:rPr dirty="0"/>
              <a:t> </a:t>
            </a:r>
            <a:r>
              <a:rPr dirty="0" err="1"/>
              <a:t>faria</a:t>
            </a:r>
            <a:r>
              <a:rPr dirty="0"/>
              <a:t> </a:t>
            </a:r>
            <a:r>
              <a:rPr dirty="0" err="1"/>
              <a:t>compras</a:t>
            </a:r>
            <a:r>
              <a:rPr dirty="0"/>
              <a:t> </a:t>
            </a:r>
            <a:r>
              <a:rPr dirty="0" err="1"/>
              <a:t>por</a:t>
            </a:r>
            <a:r>
              <a:rPr dirty="0"/>
              <a:t> </a:t>
            </a:r>
            <a:r>
              <a:rPr dirty="0" err="1"/>
              <a:t>impulso</a:t>
            </a:r>
            <a:r>
              <a:rPr dirty="0"/>
              <a:t>. Uma </a:t>
            </a:r>
            <a:r>
              <a:rPr dirty="0" err="1"/>
              <a:t>coisa</a:t>
            </a:r>
            <a:r>
              <a:rPr dirty="0"/>
              <a:t> que </a:t>
            </a:r>
            <a:r>
              <a:rPr lang="pt-BR" dirty="0"/>
              <a:t>Michel</a:t>
            </a:r>
            <a:r>
              <a:rPr dirty="0"/>
              <a:t> </a:t>
            </a:r>
            <a:r>
              <a:rPr dirty="0" err="1"/>
              <a:t>aprendeu</a:t>
            </a:r>
            <a:r>
              <a:rPr dirty="0"/>
              <a:t> </a:t>
            </a:r>
            <a:r>
              <a:rPr dirty="0" err="1"/>
              <a:t>rapidamente</a:t>
            </a:r>
            <a:r>
              <a:rPr dirty="0"/>
              <a:t> </a:t>
            </a:r>
            <a:r>
              <a:rPr dirty="0" err="1"/>
              <a:t>foi</a:t>
            </a:r>
            <a:r>
              <a:rPr dirty="0"/>
              <a:t> </a:t>
            </a:r>
            <a:r>
              <a:rPr dirty="0" err="1"/>
              <a:t>perguntar</a:t>
            </a:r>
            <a:r>
              <a:rPr dirty="0"/>
              <a:t> a </a:t>
            </a:r>
            <a:r>
              <a:rPr lang="pt-BR" dirty="0"/>
              <a:t>Gabriel </a:t>
            </a:r>
            <a:r>
              <a:rPr dirty="0"/>
              <a:t> o que </a:t>
            </a:r>
            <a:r>
              <a:rPr dirty="0" err="1"/>
              <a:t>ele</a:t>
            </a:r>
            <a:r>
              <a:rPr dirty="0"/>
              <a:t> </a:t>
            </a:r>
            <a:r>
              <a:rPr dirty="0" err="1"/>
              <a:t>queria</a:t>
            </a:r>
            <a:r>
              <a:rPr dirty="0"/>
              <a:t> </a:t>
            </a:r>
            <a:r>
              <a:rPr dirty="0" err="1"/>
              <a:t>comprar</a:t>
            </a:r>
            <a:r>
              <a:rPr dirty="0"/>
              <a:t> e </a:t>
            </a:r>
            <a:r>
              <a:rPr dirty="0" err="1"/>
              <a:t>por</a:t>
            </a:r>
            <a:r>
              <a:rPr dirty="0"/>
              <a:t> </a:t>
            </a:r>
            <a:r>
              <a:rPr dirty="0" err="1"/>
              <a:t>quê</a:t>
            </a:r>
            <a:r>
              <a:rPr dirty="0"/>
              <a:t>, </a:t>
            </a:r>
            <a:r>
              <a:rPr dirty="0" err="1"/>
              <a:t>em</a:t>
            </a:r>
            <a:r>
              <a:rPr dirty="0"/>
              <a:t> </a:t>
            </a:r>
            <a:r>
              <a:rPr dirty="0" err="1"/>
              <a:t>vez</a:t>
            </a:r>
            <a:r>
              <a:rPr dirty="0"/>
              <a:t> de </a:t>
            </a:r>
            <a:r>
              <a:rPr dirty="0" err="1"/>
              <a:t>dizer</a:t>
            </a:r>
            <a:r>
              <a:rPr dirty="0"/>
              <a:t> a </a:t>
            </a:r>
            <a:r>
              <a:rPr dirty="0" err="1"/>
              <a:t>ele</a:t>
            </a:r>
            <a:r>
              <a:rPr dirty="0"/>
              <a:t> o que </a:t>
            </a:r>
            <a:r>
              <a:rPr dirty="0" err="1"/>
              <a:t>deveria</a:t>
            </a:r>
            <a:r>
              <a:rPr dirty="0"/>
              <a:t> </a:t>
            </a:r>
            <a:r>
              <a:rPr dirty="0" err="1"/>
              <a:t>ou</a:t>
            </a:r>
            <a:r>
              <a:rPr dirty="0"/>
              <a:t> </a:t>
            </a:r>
            <a:r>
              <a:rPr dirty="0" err="1"/>
              <a:t>não</a:t>
            </a:r>
            <a:r>
              <a:rPr dirty="0"/>
              <a:t> </a:t>
            </a:r>
            <a:r>
              <a:rPr dirty="0" err="1"/>
              <a:t>fazer</a:t>
            </a:r>
            <a:r>
              <a:rPr dirty="0"/>
              <a:t>. </a:t>
            </a:r>
          </a:p>
          <a:p>
            <a:pPr algn="just">
              <a:spcAft>
                <a:spcPts val="600"/>
              </a:spcAft>
              <a:defRPr>
                <a:latin typeface="Calibri" panose="020F0502020204030204" pitchFamily="34" charset="0"/>
                <a:ea typeface="SimSun" panose="02010600030101010101" pitchFamily="2" charset="-122"/>
                <a:cs typeface="Calibri" panose="020F0502020204030204" pitchFamily="34" charset="0"/>
              </a:defRPr>
            </a:pPr>
            <a:r>
              <a:rPr dirty="0"/>
              <a:t>Quando </a:t>
            </a:r>
            <a:r>
              <a:rPr lang="pt-BR" dirty="0"/>
              <a:t>Michel</a:t>
            </a:r>
            <a:r>
              <a:rPr dirty="0"/>
              <a:t> fosse </a:t>
            </a:r>
            <a:r>
              <a:rPr dirty="0" err="1"/>
              <a:t>capaz</a:t>
            </a:r>
            <a:r>
              <a:rPr dirty="0"/>
              <a:t> de se </a:t>
            </a:r>
            <a:r>
              <a:rPr dirty="0" err="1"/>
              <a:t>envolver</a:t>
            </a:r>
            <a:r>
              <a:rPr dirty="0"/>
              <a:t> com </a:t>
            </a:r>
            <a:r>
              <a:rPr dirty="0" err="1"/>
              <a:t>ele</a:t>
            </a:r>
            <a:r>
              <a:rPr dirty="0"/>
              <a:t> dessa </a:t>
            </a:r>
            <a:r>
              <a:rPr dirty="0" err="1"/>
              <a:t>maneira</a:t>
            </a:r>
            <a:r>
              <a:rPr dirty="0"/>
              <a:t>, </a:t>
            </a:r>
            <a:r>
              <a:rPr dirty="0" err="1"/>
              <a:t>eles</a:t>
            </a:r>
            <a:r>
              <a:rPr dirty="0"/>
              <a:t> </a:t>
            </a:r>
            <a:r>
              <a:rPr dirty="0" err="1"/>
              <a:t>teriam</a:t>
            </a:r>
            <a:r>
              <a:rPr dirty="0"/>
              <a:t> conversas </a:t>
            </a:r>
            <a:r>
              <a:rPr dirty="0" err="1"/>
              <a:t>mais</a:t>
            </a:r>
            <a:r>
              <a:rPr dirty="0"/>
              <a:t> </a:t>
            </a:r>
            <a:r>
              <a:rPr dirty="0" err="1"/>
              <a:t>produtivas</a:t>
            </a:r>
            <a:r>
              <a:rPr dirty="0"/>
              <a:t> </a:t>
            </a:r>
            <a:r>
              <a:rPr dirty="0" err="1"/>
              <a:t>sobre</a:t>
            </a:r>
            <a:r>
              <a:rPr dirty="0"/>
              <a:t> no que </a:t>
            </a:r>
            <a:r>
              <a:rPr dirty="0" err="1"/>
              <a:t>ele</a:t>
            </a:r>
            <a:r>
              <a:rPr dirty="0"/>
              <a:t> </a:t>
            </a:r>
            <a:r>
              <a:rPr dirty="0" err="1"/>
              <a:t>queria</a:t>
            </a:r>
            <a:r>
              <a:rPr dirty="0"/>
              <a:t> </a:t>
            </a:r>
            <a:r>
              <a:rPr dirty="0" err="1"/>
              <a:t>gastar</a:t>
            </a:r>
            <a:r>
              <a:rPr dirty="0"/>
              <a:t> </a:t>
            </a:r>
            <a:r>
              <a:rPr dirty="0" err="1"/>
              <a:t>dinheiro</a:t>
            </a:r>
            <a:r>
              <a:rPr dirty="0"/>
              <a:t> e </a:t>
            </a:r>
            <a:r>
              <a:rPr dirty="0" err="1"/>
              <a:t>por</a:t>
            </a:r>
            <a:r>
              <a:rPr dirty="0"/>
              <a:t> </a:t>
            </a:r>
            <a:r>
              <a:rPr dirty="0" err="1"/>
              <a:t>quê</a:t>
            </a:r>
            <a:r>
              <a:rPr dirty="0"/>
              <a:t>, e </a:t>
            </a:r>
            <a:r>
              <a:rPr lang="pt-BR" dirty="0"/>
              <a:t>Michel</a:t>
            </a:r>
            <a:r>
              <a:rPr dirty="0"/>
              <a:t> </a:t>
            </a:r>
            <a:r>
              <a:rPr dirty="0" err="1"/>
              <a:t>poderia</a:t>
            </a:r>
            <a:r>
              <a:rPr dirty="0"/>
              <a:t> </a:t>
            </a:r>
            <a:r>
              <a:rPr dirty="0" err="1"/>
              <a:t>entender</a:t>
            </a:r>
            <a:r>
              <a:rPr dirty="0"/>
              <a:t> as </a:t>
            </a:r>
            <a:r>
              <a:rPr dirty="0" err="1"/>
              <a:t>necessidades</a:t>
            </a:r>
            <a:r>
              <a:rPr dirty="0"/>
              <a:t> </a:t>
            </a:r>
            <a:r>
              <a:rPr dirty="0" err="1"/>
              <a:t>emocionais</a:t>
            </a:r>
            <a:r>
              <a:rPr dirty="0"/>
              <a:t> que </a:t>
            </a:r>
            <a:r>
              <a:rPr dirty="0" err="1"/>
              <a:t>ele</a:t>
            </a:r>
            <a:r>
              <a:rPr dirty="0"/>
              <a:t> </a:t>
            </a:r>
            <a:r>
              <a:rPr dirty="0" err="1"/>
              <a:t>estava</a:t>
            </a:r>
            <a:r>
              <a:rPr dirty="0"/>
              <a:t> </a:t>
            </a:r>
            <a:r>
              <a:rPr dirty="0" err="1"/>
              <a:t>tentando</a:t>
            </a:r>
            <a:r>
              <a:rPr dirty="0"/>
              <a:t> </a:t>
            </a:r>
            <a:r>
              <a:rPr dirty="0" err="1"/>
              <a:t>preencher</a:t>
            </a:r>
            <a:r>
              <a:rPr dirty="0"/>
              <a:t> com </a:t>
            </a:r>
            <a:r>
              <a:rPr dirty="0" err="1"/>
              <a:t>compras</a:t>
            </a:r>
            <a:r>
              <a:rPr dirty="0"/>
              <a:t> </a:t>
            </a:r>
            <a:r>
              <a:rPr dirty="0" err="1"/>
              <a:t>em</a:t>
            </a:r>
            <a:r>
              <a:rPr dirty="0"/>
              <a:t> </a:t>
            </a:r>
            <a:r>
              <a:rPr dirty="0" err="1"/>
              <a:t>determinados</a:t>
            </a:r>
            <a:r>
              <a:rPr dirty="0"/>
              <a:t> </a:t>
            </a:r>
            <a:r>
              <a:rPr dirty="0" err="1"/>
              <a:t>momentos</a:t>
            </a:r>
            <a:r>
              <a:rPr dirty="0"/>
              <a:t> de </a:t>
            </a:r>
            <a:r>
              <a:rPr dirty="0" err="1"/>
              <a:t>sua</a:t>
            </a:r>
            <a:r>
              <a:rPr dirty="0"/>
              <a:t> </a:t>
            </a:r>
            <a:r>
              <a:rPr dirty="0" err="1"/>
              <a:t>vida</a:t>
            </a:r>
            <a:r>
              <a:rPr dirty="0"/>
              <a:t>.</a:t>
            </a:r>
          </a:p>
          <a:p>
            <a:pPr algn="just">
              <a:defRPr>
                <a:latin typeface="Calibri" panose="020F0502020204030204" pitchFamily="34" charset="0"/>
                <a:ea typeface="SimSun" panose="02010600030101010101" pitchFamily="2" charset="-122"/>
                <a:cs typeface="Calibri" panose="020F0502020204030204" pitchFamily="34" charset="0"/>
              </a:defRPr>
            </a:pPr>
            <a:r>
              <a:rPr dirty="0" err="1"/>
              <a:t>Essas</a:t>
            </a:r>
            <a:r>
              <a:rPr dirty="0"/>
              <a:t> conversas </a:t>
            </a:r>
            <a:r>
              <a:rPr dirty="0" err="1"/>
              <a:t>também</a:t>
            </a:r>
            <a:r>
              <a:rPr dirty="0"/>
              <a:t> </a:t>
            </a:r>
            <a:r>
              <a:rPr dirty="0" err="1"/>
              <a:t>permitiram</a:t>
            </a:r>
            <a:r>
              <a:rPr dirty="0"/>
              <a:t> que </a:t>
            </a:r>
            <a:r>
              <a:rPr lang="pt-BR" dirty="0"/>
              <a:t>Gabriel </a:t>
            </a:r>
            <a:r>
              <a:rPr dirty="0"/>
              <a:t> </a:t>
            </a:r>
            <a:r>
              <a:rPr dirty="0" err="1"/>
              <a:t>entendesse</a:t>
            </a:r>
            <a:r>
              <a:rPr dirty="0"/>
              <a:t> e </a:t>
            </a:r>
            <a:r>
              <a:rPr dirty="0" err="1"/>
              <a:t>considerasse</a:t>
            </a:r>
            <a:r>
              <a:rPr dirty="0"/>
              <a:t> </a:t>
            </a:r>
            <a:r>
              <a:rPr dirty="0" err="1"/>
              <a:t>outras</a:t>
            </a:r>
            <a:r>
              <a:rPr dirty="0"/>
              <a:t> </a:t>
            </a:r>
            <a:r>
              <a:rPr dirty="0" err="1"/>
              <a:t>maneiras</a:t>
            </a:r>
            <a:r>
              <a:rPr dirty="0"/>
              <a:t> </a:t>
            </a:r>
            <a:r>
              <a:rPr dirty="0" err="1"/>
              <a:t>possíveis</a:t>
            </a:r>
            <a:r>
              <a:rPr dirty="0"/>
              <a:t> de </a:t>
            </a:r>
            <a:r>
              <a:rPr dirty="0" err="1"/>
              <a:t>atender</a:t>
            </a:r>
            <a:r>
              <a:rPr dirty="0"/>
              <a:t> </a:t>
            </a:r>
            <a:r>
              <a:rPr dirty="0" err="1"/>
              <a:t>às</a:t>
            </a:r>
            <a:r>
              <a:rPr dirty="0"/>
              <a:t> </a:t>
            </a:r>
            <a:r>
              <a:rPr dirty="0" err="1"/>
              <a:t>suas</a:t>
            </a:r>
            <a:r>
              <a:rPr dirty="0"/>
              <a:t> </a:t>
            </a:r>
            <a:r>
              <a:rPr dirty="0" err="1"/>
              <a:t>necessidades</a:t>
            </a:r>
            <a:r>
              <a:rPr dirty="0"/>
              <a:t>. </a:t>
            </a:r>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34</a:t>
            </a:fld>
            <a:endParaRPr lang="en-CH"/>
          </a:p>
        </p:txBody>
      </p:sp>
    </p:spTree>
    <p:extLst>
      <p:ext uri="{BB962C8B-B14F-4D97-AF65-F5344CB8AC3E}">
        <p14:creationId xmlns:p14="http://schemas.microsoft.com/office/powerpoint/2010/main" val="3970642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a:t>O </a:t>
            </a:r>
            <a:r>
              <a:rPr dirty="0" err="1"/>
              <a:t>direito</a:t>
            </a:r>
            <a:r>
              <a:rPr dirty="0"/>
              <a:t> à </a:t>
            </a:r>
            <a:r>
              <a:rPr lang="pt-BR" dirty="0"/>
              <a:t>capacidade legal</a:t>
            </a:r>
            <a:r>
              <a:rPr dirty="0"/>
              <a:t> </a:t>
            </a:r>
            <a:r>
              <a:rPr dirty="0" err="1"/>
              <a:t>na</a:t>
            </a:r>
            <a:r>
              <a:rPr dirty="0"/>
              <a:t> CDPD</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b="1">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SOMENTE se </a:t>
            </a:r>
            <a:r>
              <a:rPr dirty="0" err="1"/>
              <a:t>necessário</a:t>
            </a:r>
            <a:r>
              <a:rPr dirty="0"/>
              <a:t>, </a:t>
            </a:r>
            <a:r>
              <a:rPr dirty="0" err="1"/>
              <a:t>recapitule</a:t>
            </a:r>
            <a:r>
              <a:rPr dirty="0"/>
              <a:t> o </a:t>
            </a:r>
            <a:r>
              <a:rPr dirty="0" err="1"/>
              <a:t>seguinte</a:t>
            </a:r>
            <a:r>
              <a:rPr dirty="0"/>
              <a:t>:</a:t>
            </a:r>
            <a:endParaRPr lang="en-CH"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Convenção</a:t>
            </a:r>
            <a:r>
              <a:rPr dirty="0"/>
              <a:t> das </a:t>
            </a:r>
            <a:r>
              <a:rPr dirty="0" err="1"/>
              <a:t>Nações</a:t>
            </a:r>
            <a:r>
              <a:rPr dirty="0"/>
              <a:t> Unidas </a:t>
            </a:r>
            <a:r>
              <a:rPr dirty="0" err="1"/>
              <a:t>sobre</a:t>
            </a:r>
            <a:r>
              <a:rPr dirty="0"/>
              <a:t> </a:t>
            </a:r>
            <a:r>
              <a:rPr dirty="0" err="1"/>
              <a:t>os</a:t>
            </a:r>
            <a:r>
              <a:rPr dirty="0"/>
              <a:t> </a:t>
            </a:r>
            <a:r>
              <a:rPr dirty="0" err="1"/>
              <a:t>Direitos</a:t>
            </a:r>
            <a:r>
              <a:rPr dirty="0"/>
              <a:t> das </a:t>
            </a:r>
            <a:r>
              <a:rPr dirty="0" err="1"/>
              <a:t>Pessoas</a:t>
            </a:r>
            <a:r>
              <a:rPr dirty="0"/>
              <a:t> com </a:t>
            </a:r>
            <a:r>
              <a:rPr dirty="0" err="1"/>
              <a:t>Deficiência</a:t>
            </a:r>
            <a:r>
              <a:rPr dirty="0"/>
              <a:t> (CDPD) </a:t>
            </a:r>
            <a:r>
              <a:rPr dirty="0" err="1"/>
              <a:t>é</a:t>
            </a:r>
            <a:r>
              <a:rPr dirty="0"/>
              <a:t> um </a:t>
            </a:r>
            <a:r>
              <a:rPr dirty="0" err="1"/>
              <a:t>tratado</a:t>
            </a:r>
            <a:r>
              <a:rPr dirty="0"/>
              <a:t> </a:t>
            </a:r>
            <a:r>
              <a:rPr dirty="0" err="1"/>
              <a:t>internacional</a:t>
            </a:r>
            <a:r>
              <a:rPr dirty="0"/>
              <a:t> </a:t>
            </a:r>
            <a:r>
              <a:rPr dirty="0" err="1"/>
              <a:t>adotado</a:t>
            </a:r>
            <a:r>
              <a:rPr dirty="0"/>
              <a:t> </a:t>
            </a:r>
            <a:r>
              <a:rPr dirty="0" err="1"/>
              <a:t>pelos</a:t>
            </a:r>
            <a:r>
              <a:rPr dirty="0"/>
              <a:t> </a:t>
            </a:r>
            <a:r>
              <a:rPr dirty="0" err="1"/>
              <a:t>países</a:t>
            </a:r>
            <a:r>
              <a:rPr dirty="0"/>
              <a:t> para </a:t>
            </a:r>
            <a:r>
              <a:rPr dirty="0" err="1"/>
              <a:t>garantir</a:t>
            </a:r>
            <a:r>
              <a:rPr dirty="0"/>
              <a:t> </a:t>
            </a:r>
            <a:r>
              <a:rPr lang="pt-BR" sz="1200" b="1" dirty="0"/>
              <a:t>que pessoas com deficiência em todo o mundo gozem de seus direitos em igualdade de condições com outras pessoas em todos os aspectos da vida</a:t>
            </a:r>
            <a:endParaRPr dirty="0"/>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CDPD </a:t>
            </a:r>
            <a:r>
              <a:rPr dirty="0" err="1"/>
              <a:t>foi</a:t>
            </a:r>
            <a:r>
              <a:rPr dirty="0"/>
              <a:t> </a:t>
            </a:r>
            <a:r>
              <a:rPr dirty="0" err="1"/>
              <a:t>elaborada</a:t>
            </a:r>
            <a:r>
              <a:rPr dirty="0"/>
              <a:t> </a:t>
            </a:r>
            <a:r>
              <a:rPr dirty="0" err="1"/>
              <a:t>em</a:t>
            </a:r>
            <a:r>
              <a:rPr dirty="0"/>
              <a:t> 2006 com o </a:t>
            </a:r>
            <a:r>
              <a:rPr dirty="0" err="1"/>
              <a:t>envolvimento</a:t>
            </a:r>
            <a:r>
              <a:rPr dirty="0"/>
              <a:t> </a:t>
            </a:r>
            <a:r>
              <a:rPr dirty="0" err="1"/>
              <a:t>substancial</a:t>
            </a:r>
            <a:r>
              <a:rPr dirty="0"/>
              <a:t> de </a:t>
            </a:r>
            <a:r>
              <a:rPr dirty="0" err="1"/>
              <a:t>pessoas</a:t>
            </a:r>
            <a:r>
              <a:rPr dirty="0"/>
              <a:t> com </a:t>
            </a:r>
            <a:r>
              <a:rPr dirty="0" err="1"/>
              <a:t>deficiências</a:t>
            </a:r>
            <a:r>
              <a:rPr dirty="0"/>
              <a:t>, </a:t>
            </a:r>
            <a:r>
              <a:rPr dirty="0" err="1"/>
              <a:t>incluindo</a:t>
            </a:r>
            <a:r>
              <a:rPr dirty="0"/>
              <a:t>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CDPD visa </a:t>
            </a:r>
            <a:r>
              <a:rPr dirty="0" err="1"/>
              <a:t>proteger</a:t>
            </a:r>
            <a:r>
              <a:rPr dirty="0"/>
              <a:t> </a:t>
            </a:r>
            <a:r>
              <a:rPr dirty="0" err="1"/>
              <a:t>os</a:t>
            </a:r>
            <a:r>
              <a:rPr dirty="0"/>
              <a:t> </a:t>
            </a:r>
            <a:r>
              <a:rPr dirty="0" err="1"/>
              <a:t>direitos</a:t>
            </a:r>
            <a:r>
              <a:rPr dirty="0"/>
              <a:t> </a:t>
            </a:r>
            <a:r>
              <a:rPr dirty="0" err="1"/>
              <a:t>humanos</a:t>
            </a:r>
            <a:r>
              <a:rPr dirty="0"/>
              <a:t> das </a:t>
            </a:r>
            <a:r>
              <a:rPr dirty="0" err="1"/>
              <a:t>pessoas</a:t>
            </a:r>
            <a:r>
              <a:rPr dirty="0"/>
              <a:t> com </a:t>
            </a:r>
            <a:r>
              <a:rPr dirty="0" err="1"/>
              <a:t>deficiência</a:t>
            </a:r>
            <a:r>
              <a:rPr dirty="0"/>
              <a:t>, combater a </a:t>
            </a:r>
            <a:r>
              <a:rPr dirty="0" err="1"/>
              <a:t>discriminação</a:t>
            </a:r>
            <a:r>
              <a:rPr dirty="0"/>
              <a:t>, o </a:t>
            </a:r>
            <a:r>
              <a:rPr dirty="0" err="1"/>
              <a:t>estigma</a:t>
            </a:r>
            <a:r>
              <a:rPr dirty="0"/>
              <a:t> e </a:t>
            </a:r>
            <a:r>
              <a:rPr dirty="0" err="1"/>
              <a:t>os</a:t>
            </a:r>
            <a:r>
              <a:rPr dirty="0"/>
              <a:t> </a:t>
            </a:r>
            <a:r>
              <a:rPr dirty="0" err="1"/>
              <a:t>estereótipos</a:t>
            </a:r>
            <a:r>
              <a:rPr dirty="0"/>
              <a:t> e </a:t>
            </a:r>
            <a:r>
              <a:rPr dirty="0" err="1"/>
              <a:t>promover</a:t>
            </a:r>
            <a:r>
              <a:rPr dirty="0"/>
              <a:t> a </a:t>
            </a:r>
            <a:r>
              <a:rPr dirty="0" err="1"/>
              <a:t>inclusão</a:t>
            </a:r>
            <a:r>
              <a:rPr dirty="0"/>
              <a:t> e a </a:t>
            </a:r>
            <a:r>
              <a:rPr dirty="0" err="1"/>
              <a:t>participação</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Reconhece</a:t>
            </a:r>
            <a:r>
              <a:rPr dirty="0"/>
              <a:t> que as </a:t>
            </a:r>
            <a:r>
              <a:rPr dirty="0" err="1"/>
              <a:t>pessoas</a:t>
            </a:r>
            <a:r>
              <a:rPr dirty="0"/>
              <a:t> com </a:t>
            </a:r>
            <a:r>
              <a:rPr dirty="0" err="1"/>
              <a:t>deficiência</a:t>
            </a:r>
            <a:r>
              <a:rPr dirty="0"/>
              <a:t> </a:t>
            </a:r>
            <a:r>
              <a:rPr dirty="0" err="1"/>
              <a:t>devem</a:t>
            </a:r>
            <a:r>
              <a:rPr dirty="0"/>
              <a:t> ser </a:t>
            </a:r>
            <a:r>
              <a:rPr dirty="0" err="1"/>
              <a:t>capazes</a:t>
            </a:r>
            <a:r>
              <a:rPr dirty="0"/>
              <a:t> de </a:t>
            </a:r>
            <a:r>
              <a:rPr dirty="0" err="1"/>
              <a:t>alcançar</a:t>
            </a:r>
            <a:r>
              <a:rPr dirty="0"/>
              <a:t> </a:t>
            </a:r>
            <a:r>
              <a:rPr dirty="0" err="1"/>
              <a:t>seu</a:t>
            </a:r>
            <a:r>
              <a:rPr dirty="0"/>
              <a:t> </a:t>
            </a:r>
            <a:r>
              <a:rPr dirty="0" err="1"/>
              <a:t>potencial</a:t>
            </a:r>
            <a:r>
              <a:rPr dirty="0"/>
              <a:t> </a:t>
            </a:r>
            <a:r>
              <a:rPr dirty="0" err="1"/>
              <a:t>em</a:t>
            </a:r>
            <a:r>
              <a:rPr dirty="0"/>
              <a:t> </a:t>
            </a:r>
            <a:r>
              <a:rPr dirty="0" err="1"/>
              <a:t>igualdade</a:t>
            </a:r>
            <a:r>
              <a:rPr dirty="0"/>
              <a:t> de </a:t>
            </a:r>
            <a:r>
              <a:rPr dirty="0" err="1"/>
              <a:t>condições</a:t>
            </a:r>
            <a:r>
              <a:rPr dirty="0"/>
              <a:t> com as </a:t>
            </a:r>
            <a:r>
              <a:rPr dirty="0" err="1"/>
              <a:t>outras</a:t>
            </a:r>
            <a:r>
              <a:rPr dirty="0"/>
              <a:t> </a:t>
            </a:r>
            <a:r>
              <a:rPr dirty="0" err="1"/>
              <a:t>pessoas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35</a:t>
            </a:fld>
            <a:endParaRPr lang="en-CH"/>
          </a:p>
        </p:txBody>
      </p:sp>
    </p:spTree>
    <p:extLst>
      <p:ext uri="{BB962C8B-B14F-4D97-AF65-F5344CB8AC3E}">
        <p14:creationId xmlns:p14="http://schemas.microsoft.com/office/powerpoint/2010/main" val="1093087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1243013"/>
            <a:ext cx="4767263" cy="2682875"/>
          </a:xfrm>
        </p:spPr>
      </p:sp>
      <p:sp>
        <p:nvSpPr>
          <p:cNvPr id="3" name="Notes Placeholder 2"/>
          <p:cNvSpPr>
            <a:spLocks noGrp="1"/>
          </p:cNvSpPr>
          <p:nvPr>
            <p:ph type="body" idx="1"/>
          </p:nvPr>
        </p:nvSpPr>
        <p:spPr>
          <a:xfrm>
            <a:off x="680879" y="4237319"/>
            <a:ext cx="5447030" cy="4572826"/>
          </a:xfrm>
        </p:spPr>
        <p:txBody>
          <a:bodyPr/>
          <a:lstStyle/>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Forneça</a:t>
            </a:r>
            <a:r>
              <a:rPr dirty="0"/>
              <a:t> </a:t>
            </a:r>
            <a:r>
              <a:rPr dirty="0" err="1"/>
              <a:t>ao</a:t>
            </a:r>
            <a:r>
              <a:rPr dirty="0"/>
              <a:t> </a:t>
            </a:r>
            <a:r>
              <a:rPr dirty="0" err="1"/>
              <a:t>grupo</a:t>
            </a:r>
            <a:r>
              <a:rPr dirty="0"/>
              <a:t> </a:t>
            </a:r>
            <a:r>
              <a:rPr dirty="0" err="1"/>
              <a:t>cópias</a:t>
            </a:r>
            <a:r>
              <a:rPr dirty="0"/>
              <a:t> do </a:t>
            </a:r>
            <a:r>
              <a:rPr dirty="0" err="1"/>
              <a:t>artigo</a:t>
            </a:r>
            <a:r>
              <a:rPr dirty="0"/>
              <a:t> 12 da CDPD e do </a:t>
            </a:r>
            <a:r>
              <a:rPr dirty="0" err="1"/>
              <a:t>Comentário</a:t>
            </a:r>
            <a:r>
              <a:rPr dirty="0"/>
              <a:t> Geral </a:t>
            </a:r>
            <a:r>
              <a:rPr dirty="0" err="1"/>
              <a:t>sobre</a:t>
            </a:r>
            <a:r>
              <a:rPr dirty="0"/>
              <a:t> </a:t>
            </a:r>
            <a:r>
              <a:rPr dirty="0" err="1"/>
              <a:t>este</a:t>
            </a:r>
            <a:r>
              <a:rPr dirty="0"/>
              <a:t> </a:t>
            </a:r>
            <a:r>
              <a:rPr dirty="0" err="1"/>
              <a:t>artigo</a:t>
            </a:r>
            <a:r>
              <a:rPr dirty="0"/>
              <a:t> (Anexo 3 e Anexo 4).</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Leia com </a:t>
            </a:r>
            <a:r>
              <a:rPr dirty="0" err="1"/>
              <a:t>os</a:t>
            </a:r>
            <a:r>
              <a:rPr dirty="0"/>
              <a:t> </a:t>
            </a:r>
            <a:r>
              <a:rPr dirty="0" err="1"/>
              <a:t>participantes</a:t>
            </a:r>
            <a:r>
              <a:rPr dirty="0"/>
              <a:t> o </a:t>
            </a:r>
            <a:r>
              <a:rPr dirty="0" err="1"/>
              <a:t>conteúdo</a:t>
            </a:r>
            <a:r>
              <a:rPr dirty="0"/>
              <a:t> do </a:t>
            </a:r>
            <a:r>
              <a:rPr dirty="0" err="1"/>
              <a:t>artigo</a:t>
            </a:r>
            <a:r>
              <a:rPr dirty="0"/>
              <a:t> 12 e </a:t>
            </a:r>
            <a:r>
              <a:rPr dirty="0" err="1"/>
              <a:t>lembre-os</a:t>
            </a:r>
            <a:r>
              <a:rPr dirty="0"/>
              <a:t> de que </a:t>
            </a:r>
            <a:r>
              <a:rPr dirty="0" err="1"/>
              <a:t>há</a:t>
            </a:r>
            <a:r>
              <a:rPr dirty="0"/>
              <a:t> um </a:t>
            </a:r>
            <a:r>
              <a:rPr dirty="0" err="1"/>
              <a:t>texto</a:t>
            </a:r>
            <a:r>
              <a:rPr dirty="0"/>
              <a:t> </a:t>
            </a:r>
            <a:r>
              <a:rPr dirty="0" err="1"/>
              <a:t>simplificado</a:t>
            </a:r>
            <a:r>
              <a:rPr dirty="0"/>
              <a:t> </a:t>
            </a:r>
            <a:r>
              <a:rPr dirty="0" err="1"/>
              <a:t>abaixo</a:t>
            </a:r>
            <a:r>
              <a:rPr dirty="0"/>
              <a:t> de </a:t>
            </a:r>
            <a:r>
              <a:rPr dirty="0" err="1"/>
              <a:t>cada</a:t>
            </a:r>
            <a:r>
              <a:rPr dirty="0"/>
              <a:t> </a:t>
            </a:r>
            <a:r>
              <a:rPr dirty="0" err="1"/>
              <a:t>parágrafo</a:t>
            </a:r>
            <a:r>
              <a:rPr dirty="0"/>
              <a:t> do </a:t>
            </a:r>
            <a:r>
              <a:rPr dirty="0" err="1"/>
              <a:t>artigo</a:t>
            </a:r>
            <a:r>
              <a:rPr dirty="0"/>
              <a:t> </a:t>
            </a:r>
            <a:r>
              <a:rPr dirty="0" err="1"/>
              <a:t>na</a:t>
            </a:r>
            <a:r>
              <a:rPr dirty="0"/>
              <a:t> </a:t>
            </a:r>
            <a:r>
              <a:rPr dirty="0" err="1"/>
              <a:t>apostila</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De </a:t>
            </a:r>
            <a:r>
              <a:rPr dirty="0" err="1"/>
              <a:t>acordo</a:t>
            </a:r>
            <a:r>
              <a:rPr dirty="0"/>
              <a:t> com o </a:t>
            </a:r>
            <a:r>
              <a:rPr dirty="0" err="1"/>
              <a:t>artigo</a:t>
            </a:r>
            <a:r>
              <a:rPr dirty="0"/>
              <a:t> 12 da CDPD, o </a:t>
            </a:r>
            <a:r>
              <a:rPr dirty="0" err="1"/>
              <a:t>direito</a:t>
            </a:r>
            <a:r>
              <a:rPr dirty="0"/>
              <a:t> à </a:t>
            </a:r>
            <a:r>
              <a:rPr lang="pt-BR" dirty="0"/>
              <a:t>capacidade legal</a:t>
            </a:r>
            <a:r>
              <a:rPr dirty="0"/>
              <a:t> </a:t>
            </a:r>
            <a:r>
              <a:rPr dirty="0" err="1"/>
              <a:t>nunca</a:t>
            </a:r>
            <a:r>
              <a:rPr dirty="0"/>
              <a:t> </a:t>
            </a:r>
            <a:r>
              <a:rPr dirty="0" err="1"/>
              <a:t>pode</a:t>
            </a:r>
            <a:r>
              <a:rPr dirty="0"/>
              <a:t> ser </a:t>
            </a:r>
            <a:r>
              <a:rPr dirty="0" err="1"/>
              <a:t>tirado</a:t>
            </a:r>
            <a:r>
              <a:rPr dirty="0"/>
              <a:t> das </a:t>
            </a:r>
            <a:r>
              <a:rPr dirty="0" err="1"/>
              <a:t>pessoas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Todos </a:t>
            </a:r>
            <a:r>
              <a:rPr dirty="0" err="1"/>
              <a:t>têm</a:t>
            </a:r>
            <a:r>
              <a:rPr dirty="0"/>
              <a:t> </a:t>
            </a:r>
            <a:r>
              <a:rPr dirty="0" err="1"/>
              <a:t>direito</a:t>
            </a:r>
            <a:r>
              <a:rPr dirty="0"/>
              <a:t> à </a:t>
            </a:r>
            <a:r>
              <a:rPr lang="pt-BR" dirty="0"/>
              <a:t>capacidade legal</a:t>
            </a:r>
            <a:r>
              <a:rPr dirty="0"/>
              <a:t>, </a:t>
            </a:r>
            <a:r>
              <a:rPr dirty="0" err="1"/>
              <a:t>independentemente</a:t>
            </a:r>
            <a:r>
              <a:rPr dirty="0"/>
              <a:t> de </a:t>
            </a:r>
            <a:r>
              <a:rPr dirty="0" err="1"/>
              <a:t>suas</a:t>
            </a:r>
            <a:r>
              <a:rPr dirty="0"/>
              <a:t> </a:t>
            </a:r>
            <a:r>
              <a:rPr dirty="0" err="1"/>
              <a:t>habilidades</a:t>
            </a:r>
            <a:r>
              <a:rPr dirty="0"/>
              <a:t> de </a:t>
            </a:r>
            <a:r>
              <a:rPr dirty="0" err="1"/>
              <a:t>tomada</a:t>
            </a:r>
            <a:r>
              <a:rPr dirty="0"/>
              <a:t> de </a:t>
            </a:r>
            <a:r>
              <a:rPr dirty="0" err="1"/>
              <a:t>decisão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Uma </a:t>
            </a:r>
            <a:r>
              <a:rPr dirty="0" err="1"/>
              <a:t>deficiência</a:t>
            </a:r>
            <a:r>
              <a:rPr dirty="0"/>
              <a:t> </a:t>
            </a:r>
            <a:r>
              <a:rPr dirty="0" err="1"/>
              <a:t>psicossocial</a:t>
            </a:r>
            <a:r>
              <a:rPr dirty="0"/>
              <a:t>, </a:t>
            </a:r>
            <a:r>
              <a:rPr dirty="0" err="1"/>
              <a:t>intelectual</a:t>
            </a:r>
            <a:r>
              <a:rPr dirty="0"/>
              <a:t> </a:t>
            </a:r>
            <a:r>
              <a:rPr dirty="0" err="1"/>
              <a:t>ou</a:t>
            </a:r>
            <a:r>
              <a:rPr dirty="0"/>
              <a:t> </a:t>
            </a:r>
            <a:r>
              <a:rPr dirty="0" err="1"/>
              <a:t>cognitiva</a:t>
            </a:r>
            <a:r>
              <a:rPr dirty="0"/>
              <a:t> </a:t>
            </a:r>
            <a:r>
              <a:rPr dirty="0" err="1"/>
              <a:t>nunca</a:t>
            </a:r>
            <a:r>
              <a:rPr dirty="0"/>
              <a:t> </a:t>
            </a:r>
            <a:r>
              <a:rPr dirty="0" err="1"/>
              <a:t>pode</a:t>
            </a:r>
            <a:r>
              <a:rPr dirty="0"/>
              <a:t> </a:t>
            </a:r>
            <a:r>
              <a:rPr dirty="0" err="1"/>
              <a:t>justificar</a:t>
            </a:r>
            <a:r>
              <a:rPr dirty="0"/>
              <a:t> </a:t>
            </a:r>
            <a:r>
              <a:rPr dirty="0" err="1"/>
              <a:t>negar</a:t>
            </a:r>
            <a:r>
              <a:rPr dirty="0"/>
              <a:t> </a:t>
            </a:r>
            <a:r>
              <a:rPr dirty="0" err="1"/>
              <a:t>às</a:t>
            </a:r>
            <a:r>
              <a:rPr dirty="0"/>
              <a:t> </a:t>
            </a:r>
            <a:r>
              <a:rPr dirty="0" err="1"/>
              <a:t>pessoas</a:t>
            </a:r>
            <a:r>
              <a:rPr dirty="0"/>
              <a:t> o </a:t>
            </a:r>
            <a:r>
              <a:rPr dirty="0" err="1"/>
              <a:t>direito</a:t>
            </a:r>
            <a:r>
              <a:rPr dirty="0"/>
              <a:t> à </a:t>
            </a:r>
            <a:r>
              <a:rPr lang="pt-BR" dirty="0"/>
              <a:t>capacidade legal</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O </a:t>
            </a:r>
            <a:r>
              <a:rPr dirty="0" err="1"/>
              <a:t>direito</a:t>
            </a:r>
            <a:r>
              <a:rPr dirty="0"/>
              <a:t> à </a:t>
            </a:r>
            <a:r>
              <a:rPr lang="pt-BR" dirty="0"/>
              <a:t>capacidade legal</a:t>
            </a:r>
            <a:r>
              <a:rPr dirty="0"/>
              <a:t> </a:t>
            </a:r>
            <a:r>
              <a:rPr dirty="0" err="1"/>
              <a:t>é</a:t>
            </a:r>
            <a:r>
              <a:rPr dirty="0"/>
              <a:t> </a:t>
            </a:r>
            <a:r>
              <a:rPr dirty="0" err="1"/>
              <a:t>garantido</a:t>
            </a:r>
            <a:r>
              <a:rPr dirty="0"/>
              <a:t> a </a:t>
            </a:r>
            <a:r>
              <a:rPr dirty="0" err="1"/>
              <a:t>todas</a:t>
            </a:r>
            <a:r>
              <a:rPr dirty="0"/>
              <a:t> as </a:t>
            </a:r>
            <a:r>
              <a:rPr dirty="0" err="1"/>
              <a:t>pessoas</a:t>
            </a:r>
            <a:r>
              <a:rPr dirty="0"/>
              <a:t>, </a:t>
            </a:r>
            <a:r>
              <a:rPr dirty="0" err="1"/>
              <a:t>independentemente</a:t>
            </a:r>
            <a:r>
              <a:rPr dirty="0"/>
              <a:t> de quais </a:t>
            </a:r>
            <a:r>
              <a:rPr dirty="0" err="1"/>
              <a:t>sejam</a:t>
            </a:r>
            <a:r>
              <a:rPr dirty="0"/>
              <a:t> </a:t>
            </a:r>
            <a:r>
              <a:rPr dirty="0" err="1"/>
              <a:t>suas</a:t>
            </a:r>
            <a:r>
              <a:rPr dirty="0"/>
              <a:t> </a:t>
            </a:r>
            <a:r>
              <a:rPr dirty="0" err="1"/>
              <a:t>necessidades</a:t>
            </a:r>
            <a:r>
              <a:rPr dirty="0"/>
              <a:t> de </a:t>
            </a:r>
            <a:r>
              <a:rPr dirty="0" err="1"/>
              <a:t>apoio</a:t>
            </a:r>
            <a:r>
              <a:rPr dirty="0"/>
              <a:t>.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Portanto</a:t>
            </a:r>
            <a:r>
              <a:rPr dirty="0"/>
              <a:t>, as </a:t>
            </a:r>
            <a:r>
              <a:rPr dirty="0" err="1"/>
              <a:t>pessoas</a:t>
            </a:r>
            <a:r>
              <a:rPr dirty="0"/>
              <a:t> que </a:t>
            </a:r>
            <a:r>
              <a:rPr dirty="0" err="1"/>
              <a:t>têm</a:t>
            </a:r>
            <a:r>
              <a:rPr dirty="0"/>
              <a:t> </a:t>
            </a:r>
            <a:r>
              <a:rPr dirty="0" err="1"/>
              <a:t>necessidades</a:t>
            </a:r>
            <a:r>
              <a:rPr dirty="0"/>
              <a:t> de </a:t>
            </a:r>
            <a:r>
              <a:rPr dirty="0" err="1"/>
              <a:t>apoio</a:t>
            </a:r>
            <a:r>
              <a:rPr dirty="0"/>
              <a:t> </a:t>
            </a:r>
            <a:r>
              <a:rPr dirty="0" err="1"/>
              <a:t>significativas</a:t>
            </a:r>
            <a:r>
              <a:rPr dirty="0"/>
              <a:t> (</a:t>
            </a:r>
            <a:r>
              <a:rPr dirty="0" err="1"/>
              <a:t>por</a:t>
            </a:r>
            <a:r>
              <a:rPr dirty="0"/>
              <a:t> </a:t>
            </a:r>
            <a:r>
              <a:rPr dirty="0" err="1"/>
              <a:t>exemplo</a:t>
            </a:r>
            <a:r>
              <a:rPr dirty="0"/>
              <a:t>, </a:t>
            </a:r>
            <a:r>
              <a:rPr dirty="0" err="1"/>
              <a:t>aquelas</a:t>
            </a:r>
            <a:r>
              <a:rPr dirty="0"/>
              <a:t> que </a:t>
            </a:r>
            <a:r>
              <a:rPr dirty="0" err="1"/>
              <a:t>não</a:t>
            </a:r>
            <a:r>
              <a:rPr dirty="0"/>
              <a:t> se </a:t>
            </a:r>
            <a:r>
              <a:rPr dirty="0" err="1"/>
              <a:t>comunicam</a:t>
            </a:r>
            <a:r>
              <a:rPr dirty="0"/>
              <a:t> de </a:t>
            </a:r>
            <a:r>
              <a:rPr dirty="0" err="1"/>
              <a:t>maneira</a:t>
            </a:r>
            <a:r>
              <a:rPr dirty="0"/>
              <a:t> </a:t>
            </a:r>
            <a:r>
              <a:rPr dirty="0" err="1"/>
              <a:t>tradicional</a:t>
            </a:r>
            <a:r>
              <a:rPr dirty="0"/>
              <a:t> </a:t>
            </a:r>
            <a:r>
              <a:rPr dirty="0" err="1"/>
              <a:t>ou</a:t>
            </a:r>
            <a:r>
              <a:rPr dirty="0"/>
              <a:t> que </a:t>
            </a:r>
            <a:r>
              <a:rPr dirty="0" err="1"/>
              <a:t>podem</a:t>
            </a:r>
            <a:r>
              <a:rPr dirty="0"/>
              <a:t> ser </a:t>
            </a:r>
            <a:r>
              <a:rPr dirty="0" err="1"/>
              <a:t>percebidas</a:t>
            </a:r>
            <a:r>
              <a:rPr dirty="0"/>
              <a:t> </a:t>
            </a:r>
            <a:r>
              <a:rPr dirty="0" err="1"/>
              <a:t>por</a:t>
            </a:r>
            <a:r>
              <a:rPr dirty="0"/>
              <a:t> outros </a:t>
            </a:r>
            <a:r>
              <a:rPr dirty="0" err="1"/>
              <a:t>como</a:t>
            </a:r>
            <a:r>
              <a:rPr dirty="0"/>
              <a:t> </a:t>
            </a:r>
            <a:r>
              <a:rPr dirty="0" err="1"/>
              <a:t>incapazes</a:t>
            </a:r>
            <a:r>
              <a:rPr dirty="0"/>
              <a:t> de se </a:t>
            </a:r>
            <a:r>
              <a:rPr dirty="0" err="1"/>
              <a:t>comunicar</a:t>
            </a:r>
            <a:r>
              <a:rPr dirty="0"/>
              <a:t>, </a:t>
            </a:r>
            <a:r>
              <a:rPr dirty="0" err="1"/>
              <a:t>aquelas</a:t>
            </a:r>
            <a:r>
              <a:rPr dirty="0"/>
              <a:t> que </a:t>
            </a:r>
            <a:r>
              <a:rPr dirty="0" err="1"/>
              <a:t>estão</a:t>
            </a:r>
            <a:r>
              <a:rPr dirty="0"/>
              <a:t> </a:t>
            </a:r>
            <a:r>
              <a:rPr dirty="0" err="1"/>
              <a:t>extremamente</a:t>
            </a:r>
            <a:r>
              <a:rPr dirty="0"/>
              <a:t> </a:t>
            </a:r>
            <a:r>
              <a:rPr dirty="0" err="1"/>
              <a:t>isoladas</a:t>
            </a:r>
            <a:r>
              <a:rPr dirty="0"/>
              <a:t>, </a:t>
            </a:r>
            <a:r>
              <a:rPr dirty="0" err="1"/>
              <a:t>aquelas</a:t>
            </a:r>
            <a:r>
              <a:rPr dirty="0"/>
              <a:t> que </a:t>
            </a:r>
            <a:r>
              <a:rPr dirty="0" err="1"/>
              <a:t>não</a:t>
            </a:r>
            <a:r>
              <a:rPr dirty="0"/>
              <a:t> </a:t>
            </a:r>
            <a:r>
              <a:rPr dirty="0" err="1"/>
              <a:t>têm</a:t>
            </a:r>
            <a:r>
              <a:rPr dirty="0"/>
              <a:t> rede de </a:t>
            </a:r>
            <a:r>
              <a:rPr dirty="0" err="1"/>
              <a:t>apoio</a:t>
            </a:r>
            <a:r>
              <a:rPr dirty="0"/>
              <a:t> </a:t>
            </a:r>
            <a:r>
              <a:rPr dirty="0" err="1"/>
              <a:t>existente</a:t>
            </a:r>
            <a:r>
              <a:rPr dirty="0"/>
              <a:t> </a:t>
            </a:r>
            <a:r>
              <a:rPr dirty="0" err="1"/>
              <a:t>ou</a:t>
            </a:r>
            <a:r>
              <a:rPr dirty="0"/>
              <a:t> </a:t>
            </a:r>
            <a:r>
              <a:rPr dirty="0" err="1"/>
              <a:t>aquelas</a:t>
            </a:r>
            <a:r>
              <a:rPr dirty="0"/>
              <a:t> que </a:t>
            </a:r>
            <a:r>
              <a:rPr dirty="0" err="1"/>
              <a:t>estão</a:t>
            </a:r>
            <a:r>
              <a:rPr dirty="0"/>
              <a:t> </a:t>
            </a:r>
            <a:r>
              <a:rPr dirty="0" err="1"/>
              <a:t>em</a:t>
            </a:r>
            <a:r>
              <a:rPr dirty="0"/>
              <a:t> </a:t>
            </a:r>
            <a:r>
              <a:rPr dirty="0" err="1"/>
              <a:t>risco</a:t>
            </a:r>
            <a:r>
              <a:rPr dirty="0"/>
              <a:t> de </a:t>
            </a:r>
            <a:r>
              <a:rPr dirty="0" err="1"/>
              <a:t>abuso</a:t>
            </a:r>
            <a:r>
              <a:rPr dirty="0"/>
              <a:t> e </a:t>
            </a:r>
            <a:r>
              <a:rPr dirty="0" err="1"/>
              <a:t>exploração</a:t>
            </a:r>
            <a:r>
              <a:rPr dirty="0"/>
              <a:t>) </a:t>
            </a:r>
            <a:r>
              <a:rPr dirty="0" err="1"/>
              <a:t>são</a:t>
            </a:r>
            <a:r>
              <a:rPr dirty="0"/>
              <a:t> </a:t>
            </a:r>
            <a:r>
              <a:rPr dirty="0" err="1"/>
              <a:t>protegidas</a:t>
            </a:r>
            <a:r>
              <a:rPr dirty="0"/>
              <a:t> </a:t>
            </a:r>
            <a:r>
              <a:rPr dirty="0" err="1"/>
              <a:t>pelo</a:t>
            </a:r>
            <a:r>
              <a:rPr dirty="0"/>
              <a:t> </a:t>
            </a:r>
            <a:r>
              <a:rPr dirty="0" err="1"/>
              <a:t>disposto</a:t>
            </a:r>
            <a:r>
              <a:rPr dirty="0"/>
              <a:t> no </a:t>
            </a:r>
            <a:r>
              <a:rPr dirty="0" err="1"/>
              <a:t>artigo</a:t>
            </a:r>
            <a:r>
              <a:rPr dirty="0"/>
              <a:t> 12 </a:t>
            </a:r>
            <a:r>
              <a:rPr i="1" dirty="0"/>
              <a:t>(</a:t>
            </a:r>
            <a:r>
              <a:rPr i="1" dirty="0">
                <a:hlinkClick r:id="rId3" action="ppaction://hlinkfile" tooltip=", 2014 #61">
                  <a:extLst>
                    <a:ext uri="{A12FA001-AC4F-418D-AE19-62706E023703}">
                      <ahyp:hlinkClr xmlns:ahyp="http://schemas.microsoft.com/office/drawing/2018/hyperlinkcolor" val="tx"/>
                    </a:ext>
                  </a:extLst>
                </a:hlinkClick>
              </a:rPr>
              <a:t>3</a:t>
            </a:r>
            <a:r>
              <a:rPr i="1" dirty="0"/>
              <a:t>)</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Informe </a:t>
            </a:r>
            <a:r>
              <a:rPr dirty="0" err="1"/>
              <a:t>aos</a:t>
            </a:r>
            <a:r>
              <a:rPr dirty="0"/>
              <a:t> </a:t>
            </a:r>
            <a:r>
              <a:rPr dirty="0" err="1"/>
              <a:t>participantes</a:t>
            </a:r>
            <a:r>
              <a:rPr dirty="0"/>
              <a:t> que </a:t>
            </a:r>
            <a:r>
              <a:rPr dirty="0" err="1"/>
              <a:t>eles</a:t>
            </a:r>
            <a:r>
              <a:rPr dirty="0"/>
              <a:t> </a:t>
            </a:r>
            <a:r>
              <a:rPr dirty="0" err="1"/>
              <a:t>terão</a:t>
            </a:r>
            <a:r>
              <a:rPr dirty="0"/>
              <a:t> a </a:t>
            </a:r>
            <a:r>
              <a:rPr dirty="0" err="1"/>
              <a:t>oportunidade</a:t>
            </a:r>
            <a:r>
              <a:rPr dirty="0"/>
              <a:t> de </a:t>
            </a:r>
            <a:r>
              <a:rPr dirty="0" err="1"/>
              <a:t>explorar</a:t>
            </a:r>
            <a:r>
              <a:rPr dirty="0"/>
              <a:t> </a:t>
            </a:r>
            <a:r>
              <a:rPr dirty="0" err="1"/>
              <a:t>essas</a:t>
            </a:r>
            <a:r>
              <a:rPr dirty="0"/>
              <a:t> </a:t>
            </a:r>
            <a:r>
              <a:rPr dirty="0" err="1"/>
              <a:t>situações</a:t>
            </a:r>
            <a:r>
              <a:rPr dirty="0"/>
              <a:t> </a:t>
            </a:r>
            <a:r>
              <a:rPr dirty="0" err="1"/>
              <a:t>mais</a:t>
            </a:r>
            <a:r>
              <a:rPr dirty="0"/>
              <a:t> </a:t>
            </a:r>
            <a:r>
              <a:rPr dirty="0" err="1"/>
              <a:t>tarde</a:t>
            </a:r>
            <a:r>
              <a:rPr dirty="0"/>
              <a:t> no </a:t>
            </a:r>
            <a:r>
              <a:rPr dirty="0" err="1"/>
              <a:t>módulo</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36</a:t>
            </a:fld>
            <a:endParaRPr lang="en-CH"/>
          </a:p>
        </p:txBody>
      </p:sp>
    </p:spTree>
    <p:extLst>
      <p:ext uri="{BB962C8B-B14F-4D97-AF65-F5344CB8AC3E}">
        <p14:creationId xmlns:p14="http://schemas.microsoft.com/office/powerpoint/2010/main" val="357534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363538"/>
            <a:ext cx="4090988" cy="2301875"/>
          </a:xfrm>
        </p:spPr>
      </p:sp>
      <p:sp>
        <p:nvSpPr>
          <p:cNvPr id="3" name="Notes Placeholder 2"/>
          <p:cNvSpPr>
            <a:spLocks noGrp="1"/>
          </p:cNvSpPr>
          <p:nvPr>
            <p:ph type="body" idx="1"/>
          </p:nvPr>
        </p:nvSpPr>
        <p:spPr>
          <a:xfrm>
            <a:off x="425462" y="2850325"/>
            <a:ext cx="5875130" cy="5967998"/>
          </a:xfrm>
        </p:spPr>
        <p:txBody>
          <a:bodyPr/>
          <a:lstStyle/>
          <a:p>
            <a:pPr algn="just">
              <a:defRPr b="1" u="sng">
                <a:latin typeface="Calibri" panose="020F0502020204030204" pitchFamily="34" charset="0"/>
                <a:ea typeface="Times New Roman" panose="02020603050405020304" pitchFamily="18" charset="0"/>
                <a:cs typeface="Calibri" panose="020F0502020204030204" pitchFamily="34" charset="0"/>
              </a:defRPr>
            </a:pPr>
            <a:r>
              <a:rPr dirty="0"/>
              <a:t>Tomada de </a:t>
            </a:r>
            <a:r>
              <a:rPr dirty="0" err="1"/>
              <a:t>decisão</a:t>
            </a:r>
            <a:r>
              <a:rPr dirty="0"/>
              <a:t> formal e informal (1)</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Times New Roman" panose="02020603050405020304" pitchFamily="18" charset="0"/>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O </a:t>
            </a:r>
            <a:r>
              <a:rPr dirty="0" err="1"/>
              <a:t>direito</a:t>
            </a:r>
            <a:r>
              <a:rPr dirty="0"/>
              <a:t> à </a:t>
            </a:r>
            <a:r>
              <a:rPr lang="pt-BR" dirty="0"/>
              <a:t>capacidade legal</a:t>
            </a:r>
            <a:r>
              <a:rPr dirty="0"/>
              <a:t> </a:t>
            </a:r>
            <a:r>
              <a:rPr dirty="0" err="1"/>
              <a:t>diz</a:t>
            </a:r>
            <a:r>
              <a:rPr dirty="0"/>
              <a:t> </a:t>
            </a:r>
            <a:r>
              <a:rPr dirty="0" err="1"/>
              <a:t>respeito</a:t>
            </a:r>
            <a:r>
              <a:rPr dirty="0"/>
              <a:t> a </a:t>
            </a:r>
            <a:r>
              <a:rPr b="1" u="sng" dirty="0" err="1"/>
              <a:t>todas</a:t>
            </a:r>
            <a:r>
              <a:rPr b="1" u="sng" dirty="0"/>
              <a:t> as </a:t>
            </a:r>
            <a:r>
              <a:rPr b="1" u="sng" dirty="0" err="1"/>
              <a:t>áreas</a:t>
            </a:r>
            <a:r>
              <a:rPr b="1" u="sng" dirty="0"/>
              <a:t> da </a:t>
            </a:r>
            <a:r>
              <a:rPr b="1" u="sng" dirty="0" err="1"/>
              <a:t>vida</a:t>
            </a:r>
            <a:r>
              <a:rPr dirty="0"/>
              <a:t>. </a:t>
            </a:r>
          </a:p>
          <a:p>
            <a:pPr marL="628650" lvl="1" indent="-171450" algn="just">
              <a:spcAft>
                <a:spcPts val="600"/>
              </a:spcAf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Quando </a:t>
            </a:r>
            <a:r>
              <a:rPr dirty="0" err="1"/>
              <a:t>alguém</a:t>
            </a:r>
            <a:r>
              <a:rPr dirty="0"/>
              <a:t> </a:t>
            </a:r>
            <a:r>
              <a:rPr dirty="0" err="1"/>
              <a:t>é</a:t>
            </a:r>
            <a:r>
              <a:rPr dirty="0"/>
              <a:t> </a:t>
            </a:r>
            <a:r>
              <a:rPr dirty="0" err="1"/>
              <a:t>negado</a:t>
            </a:r>
            <a:r>
              <a:rPr dirty="0"/>
              <a:t> o </a:t>
            </a:r>
            <a:r>
              <a:rPr dirty="0" err="1"/>
              <a:t>direito</a:t>
            </a:r>
            <a:r>
              <a:rPr dirty="0"/>
              <a:t> de </a:t>
            </a:r>
            <a:r>
              <a:rPr dirty="0" err="1"/>
              <a:t>tomar</a:t>
            </a:r>
            <a:r>
              <a:rPr dirty="0"/>
              <a:t> </a:t>
            </a:r>
            <a:r>
              <a:rPr dirty="0" err="1"/>
              <a:t>decisões</a:t>
            </a:r>
            <a:r>
              <a:rPr dirty="0"/>
              <a:t>, </a:t>
            </a:r>
            <a:r>
              <a:rPr dirty="0" err="1"/>
              <a:t>ele</a:t>
            </a:r>
            <a:r>
              <a:rPr dirty="0"/>
              <a:t> </a:t>
            </a:r>
            <a:r>
              <a:rPr dirty="0" err="1"/>
              <a:t>é</a:t>
            </a:r>
            <a:r>
              <a:rPr dirty="0"/>
              <a:t> de </a:t>
            </a:r>
            <a:r>
              <a:rPr dirty="0" err="1"/>
              <a:t>fato</a:t>
            </a:r>
            <a:r>
              <a:rPr dirty="0"/>
              <a:t> privado de um </a:t>
            </a:r>
            <a:r>
              <a:rPr dirty="0" err="1"/>
              <a:t>direito</a:t>
            </a:r>
            <a:r>
              <a:rPr dirty="0"/>
              <a:t> </a:t>
            </a:r>
            <a:r>
              <a:rPr dirty="0" err="1"/>
              <a:t>crítico</a:t>
            </a:r>
            <a:r>
              <a:rPr dirty="0"/>
              <a:t> e fundamental de </a:t>
            </a:r>
            <a:r>
              <a:rPr dirty="0" err="1"/>
              <a:t>viver</a:t>
            </a:r>
            <a:r>
              <a:rPr dirty="0"/>
              <a:t> </a:t>
            </a:r>
            <a:r>
              <a:rPr dirty="0" err="1"/>
              <a:t>sua</a:t>
            </a:r>
            <a:r>
              <a:rPr dirty="0"/>
              <a:t> </a:t>
            </a:r>
            <a:r>
              <a:rPr dirty="0" err="1"/>
              <a:t>vida</a:t>
            </a:r>
            <a:r>
              <a:rPr dirty="0"/>
              <a:t> </a:t>
            </a:r>
            <a:r>
              <a:rPr dirty="0" err="1"/>
              <a:t>como</a:t>
            </a:r>
            <a:r>
              <a:rPr dirty="0"/>
              <a:t> </a:t>
            </a:r>
            <a:r>
              <a:rPr dirty="0" err="1"/>
              <a:t>deseja</a:t>
            </a:r>
            <a:r>
              <a:rPr dirty="0"/>
              <a:t>, o que </a:t>
            </a:r>
            <a:r>
              <a:rPr dirty="0" err="1"/>
              <a:t>inclui</a:t>
            </a:r>
            <a:r>
              <a:rPr dirty="0"/>
              <a:t> o </a:t>
            </a:r>
            <a:r>
              <a:rPr dirty="0" err="1"/>
              <a:t>direito</a:t>
            </a:r>
            <a:r>
              <a:rPr dirty="0"/>
              <a:t> de </a:t>
            </a:r>
            <a:r>
              <a:rPr dirty="0" err="1"/>
              <a:t>cometer</a:t>
            </a:r>
            <a:r>
              <a:rPr dirty="0"/>
              <a:t> </a:t>
            </a:r>
            <a:r>
              <a:rPr dirty="0" err="1"/>
              <a:t>erros</a:t>
            </a:r>
            <a:r>
              <a:rPr dirty="0"/>
              <a:t> e </a:t>
            </a:r>
            <a:r>
              <a:rPr dirty="0" err="1"/>
              <a:t>celebrar</a:t>
            </a:r>
            <a:r>
              <a:rPr dirty="0"/>
              <a:t> </a:t>
            </a:r>
            <a:r>
              <a:rPr dirty="0" err="1"/>
              <a:t>sucessos</a:t>
            </a:r>
            <a:r>
              <a:rPr dirty="0"/>
              <a:t> </a:t>
            </a:r>
            <a:r>
              <a:rPr dirty="0" err="1"/>
              <a:t>como</a:t>
            </a:r>
            <a:r>
              <a:rPr dirty="0"/>
              <a:t> </a:t>
            </a:r>
            <a:r>
              <a:rPr dirty="0" err="1"/>
              <a:t>todos</a:t>
            </a:r>
            <a:r>
              <a:rPr dirty="0"/>
              <a:t> </a:t>
            </a:r>
            <a:r>
              <a:rPr dirty="0" err="1"/>
              <a:t>os</a:t>
            </a:r>
            <a:r>
              <a:rPr dirty="0"/>
              <a:t> outros.</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O </a:t>
            </a:r>
            <a:r>
              <a:rPr dirty="0" err="1"/>
              <a:t>Artigo</a:t>
            </a:r>
            <a:r>
              <a:rPr dirty="0"/>
              <a:t> 12 </a:t>
            </a:r>
            <a:r>
              <a:rPr dirty="0" err="1"/>
              <a:t>estabelece</a:t>
            </a:r>
            <a:r>
              <a:rPr dirty="0"/>
              <a:t> </a:t>
            </a:r>
            <a:r>
              <a:rPr dirty="0" err="1"/>
              <a:t>claramente</a:t>
            </a:r>
            <a:r>
              <a:rPr dirty="0"/>
              <a:t> que </a:t>
            </a:r>
            <a:r>
              <a:rPr dirty="0" err="1"/>
              <a:t>todas</a:t>
            </a:r>
            <a:r>
              <a:rPr dirty="0"/>
              <a:t> as </a:t>
            </a:r>
            <a:r>
              <a:rPr dirty="0" err="1"/>
              <a:t>pessoas</a:t>
            </a:r>
            <a:r>
              <a:rPr dirty="0"/>
              <a:t>, </a:t>
            </a:r>
            <a:r>
              <a:rPr dirty="0" err="1"/>
              <a:t>incluindo</a:t>
            </a:r>
            <a:r>
              <a:rPr dirty="0"/>
              <a:t> </a:t>
            </a:r>
            <a:r>
              <a:rPr dirty="0" err="1"/>
              <a:t>pessoas</a:t>
            </a:r>
            <a:r>
              <a:rPr dirty="0"/>
              <a:t> com </a:t>
            </a:r>
            <a:r>
              <a:rPr dirty="0" err="1"/>
              <a:t>deficiência</a:t>
            </a:r>
            <a:r>
              <a:rPr dirty="0"/>
              <a:t>, </a:t>
            </a:r>
            <a:r>
              <a:rPr dirty="0" err="1"/>
              <a:t>devem</a:t>
            </a:r>
            <a:r>
              <a:rPr dirty="0"/>
              <a:t> </a:t>
            </a:r>
            <a:r>
              <a:rPr dirty="0" err="1"/>
              <a:t>ter</a:t>
            </a:r>
            <a:r>
              <a:rPr dirty="0"/>
              <a:t> o </a:t>
            </a:r>
            <a:r>
              <a:rPr dirty="0" err="1"/>
              <a:t>direito</a:t>
            </a:r>
            <a:r>
              <a:rPr dirty="0"/>
              <a:t> de </a:t>
            </a:r>
            <a:r>
              <a:rPr dirty="0" err="1"/>
              <a:t>tomar</a:t>
            </a:r>
            <a:r>
              <a:rPr dirty="0"/>
              <a:t> </a:t>
            </a:r>
            <a:r>
              <a:rPr dirty="0" err="1"/>
              <a:t>decisões</a:t>
            </a:r>
            <a:r>
              <a:rPr dirty="0"/>
              <a:t> </a:t>
            </a:r>
            <a:r>
              <a:rPr dirty="0" err="1"/>
              <a:t>por</a:t>
            </a:r>
            <a:r>
              <a:rPr dirty="0"/>
              <a:t> </a:t>
            </a:r>
            <a:r>
              <a:rPr dirty="0" err="1"/>
              <a:t>si</a:t>
            </a:r>
            <a:r>
              <a:rPr dirty="0"/>
              <a:t> </a:t>
            </a:r>
            <a:r>
              <a:rPr dirty="0" err="1"/>
              <a:t>mesmas</a:t>
            </a:r>
            <a:r>
              <a:rPr dirty="0"/>
              <a:t> e de </a:t>
            </a:r>
            <a:r>
              <a:rPr dirty="0" err="1"/>
              <a:t>ter</a:t>
            </a:r>
            <a:r>
              <a:rPr dirty="0"/>
              <a:t> </a:t>
            </a:r>
            <a:r>
              <a:rPr dirty="0" err="1"/>
              <a:t>essas</a:t>
            </a:r>
            <a:r>
              <a:rPr dirty="0"/>
              <a:t> </a:t>
            </a:r>
            <a:r>
              <a:rPr dirty="0" err="1"/>
              <a:t>decisões</a:t>
            </a:r>
            <a:r>
              <a:rPr dirty="0"/>
              <a:t> </a:t>
            </a:r>
            <a:r>
              <a:rPr dirty="0" err="1"/>
              <a:t>respeitadas</a:t>
            </a:r>
            <a:r>
              <a:rPr dirty="0"/>
              <a:t> </a:t>
            </a:r>
            <a:r>
              <a:rPr dirty="0" err="1"/>
              <a:t>por</a:t>
            </a:r>
            <a:r>
              <a:rPr dirty="0"/>
              <a:t> outros, e que </a:t>
            </a:r>
            <a:r>
              <a:rPr dirty="0" err="1"/>
              <a:t>suas</a:t>
            </a:r>
            <a:r>
              <a:rPr dirty="0"/>
              <a:t> </a:t>
            </a:r>
            <a:r>
              <a:rPr dirty="0" err="1"/>
              <a:t>decisões</a:t>
            </a:r>
            <a:r>
              <a:rPr dirty="0"/>
              <a:t> </a:t>
            </a:r>
            <a:r>
              <a:rPr dirty="0" err="1"/>
              <a:t>devem</a:t>
            </a:r>
            <a:r>
              <a:rPr dirty="0"/>
              <a:t> ser </a:t>
            </a:r>
            <a:r>
              <a:rPr dirty="0" err="1"/>
              <a:t>reconhecidas</a:t>
            </a:r>
            <a:r>
              <a:rPr dirty="0"/>
              <a:t> </a:t>
            </a:r>
            <a:r>
              <a:rPr dirty="0" err="1"/>
              <a:t>como</a:t>
            </a:r>
            <a:r>
              <a:rPr dirty="0"/>
              <a:t> </a:t>
            </a:r>
            <a:r>
              <a:rPr dirty="0" err="1"/>
              <a:t>decisões</a:t>
            </a:r>
            <a:r>
              <a:rPr dirty="0"/>
              <a:t> </a:t>
            </a:r>
            <a:r>
              <a:rPr dirty="0" err="1"/>
              <a:t>válidas</a:t>
            </a:r>
            <a:r>
              <a:rPr dirty="0"/>
              <a:t> </a:t>
            </a:r>
            <a:r>
              <a:rPr dirty="0" err="1"/>
              <a:t>nos</a:t>
            </a:r>
            <a:r>
              <a:rPr dirty="0"/>
              <a:t> </a:t>
            </a:r>
            <a:r>
              <a:rPr dirty="0" err="1"/>
              <a:t>termos</a:t>
            </a:r>
            <a:r>
              <a:rPr dirty="0"/>
              <a:t> da lei.</a:t>
            </a:r>
          </a:p>
          <a:p>
            <a:pPr lvl="1" algn="just">
              <a:spcAft>
                <a:spcPts val="600"/>
              </a:spcAft>
              <a:defRPr>
                <a:latin typeface="Calibri" panose="020F0502020204030204" pitchFamily="34" charset="0"/>
                <a:ea typeface="Times New Roman" panose="02020603050405020304" pitchFamily="18" charset="0"/>
                <a:cs typeface="Calibri" panose="020F0502020204030204" pitchFamily="34" charset="0"/>
              </a:defRPr>
            </a:pPr>
            <a:r>
              <a:rPr dirty="0"/>
              <a:t>O </a:t>
            </a:r>
            <a:r>
              <a:rPr dirty="0" err="1"/>
              <a:t>direito</a:t>
            </a:r>
            <a:r>
              <a:rPr dirty="0"/>
              <a:t> à </a:t>
            </a:r>
            <a:r>
              <a:rPr lang="pt-BR" dirty="0"/>
              <a:t>capacidade legal</a:t>
            </a:r>
            <a:r>
              <a:rPr dirty="0"/>
              <a:t> </a:t>
            </a:r>
            <a:r>
              <a:rPr dirty="0" err="1"/>
              <a:t>diz</a:t>
            </a:r>
            <a:r>
              <a:rPr dirty="0"/>
              <a:t> </a:t>
            </a:r>
            <a:r>
              <a:rPr dirty="0" err="1"/>
              <a:t>respeito</a:t>
            </a:r>
            <a:r>
              <a:rPr dirty="0"/>
              <a:t> a </a:t>
            </a:r>
            <a:r>
              <a:rPr b="1" u="sng" dirty="0" err="1"/>
              <a:t>todos</a:t>
            </a:r>
            <a:r>
              <a:rPr b="1" u="sng" dirty="0"/>
              <a:t> </a:t>
            </a:r>
            <a:r>
              <a:rPr b="1" u="sng" dirty="0" err="1"/>
              <a:t>os</a:t>
            </a:r>
            <a:r>
              <a:rPr b="1" u="sng" dirty="0"/>
              <a:t> </a:t>
            </a:r>
            <a:r>
              <a:rPr b="1" u="sng" dirty="0" err="1"/>
              <a:t>tipos</a:t>
            </a:r>
            <a:r>
              <a:rPr b="1" u="sng" dirty="0"/>
              <a:t> de </a:t>
            </a:r>
            <a:r>
              <a:rPr b="1" u="sng" dirty="0" err="1"/>
              <a:t>decisão</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lvl="0" indent="-171450" algn="jus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O </a:t>
            </a:r>
            <a:r>
              <a:rPr dirty="0" err="1"/>
              <a:t>Artigo</a:t>
            </a:r>
            <a:r>
              <a:rPr dirty="0"/>
              <a:t> 12 </a:t>
            </a:r>
            <a:r>
              <a:rPr dirty="0" err="1"/>
              <a:t>fornece</a:t>
            </a:r>
            <a:r>
              <a:rPr dirty="0"/>
              <a:t> </a:t>
            </a:r>
            <a:r>
              <a:rPr dirty="0" err="1"/>
              <a:t>proteção</a:t>
            </a:r>
            <a:r>
              <a:rPr dirty="0"/>
              <a:t> tanto para a </a:t>
            </a:r>
            <a:r>
              <a:rPr dirty="0" err="1"/>
              <a:t>tomada</a:t>
            </a:r>
            <a:r>
              <a:rPr dirty="0"/>
              <a:t> de </a:t>
            </a:r>
            <a:r>
              <a:rPr dirty="0" err="1"/>
              <a:t>decisão</a:t>
            </a:r>
            <a:r>
              <a:rPr dirty="0"/>
              <a:t> formal </a:t>
            </a:r>
            <a:r>
              <a:rPr dirty="0" err="1"/>
              <a:t>quanto</a:t>
            </a:r>
            <a:r>
              <a:rPr dirty="0"/>
              <a:t> para a </a:t>
            </a:r>
            <a:r>
              <a:rPr dirty="0" err="1"/>
              <a:t>tomada</a:t>
            </a:r>
            <a:r>
              <a:rPr dirty="0"/>
              <a:t> de </a:t>
            </a:r>
            <a:r>
              <a:rPr dirty="0" err="1"/>
              <a:t>decisão</a:t>
            </a:r>
            <a:r>
              <a:rPr dirty="0"/>
              <a:t> informal do </a:t>
            </a:r>
            <a:r>
              <a:rPr dirty="0" err="1"/>
              <a:t>dia</a:t>
            </a:r>
            <a:r>
              <a:rPr dirty="0"/>
              <a:t>-a-dia.</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cs typeface="Calibri" panose="020F0502020204030204" pitchFamily="34" charset="0"/>
              </a:defRPr>
            </a:pPr>
            <a:r>
              <a:rPr dirty="0">
                <a:ea typeface="Times New Roman" panose="02020603050405020304" pitchFamily="18" charset="0"/>
              </a:rPr>
              <a:t>No </a:t>
            </a:r>
            <a:r>
              <a:rPr dirty="0" err="1">
                <a:ea typeface="Times New Roman" panose="02020603050405020304" pitchFamily="18" charset="0"/>
              </a:rPr>
              <a:t>caso</a:t>
            </a:r>
            <a:r>
              <a:rPr dirty="0">
                <a:ea typeface="Times New Roman" panose="02020603050405020304" pitchFamily="18" charset="0"/>
              </a:rPr>
              <a:t> de </a:t>
            </a:r>
            <a:r>
              <a:rPr dirty="0" err="1">
                <a:ea typeface="Times New Roman" panose="02020603050405020304" pitchFamily="18" charset="0"/>
              </a:rPr>
              <a:t>decisões</a:t>
            </a:r>
            <a:r>
              <a:rPr dirty="0">
                <a:ea typeface="Times New Roman" panose="02020603050405020304" pitchFamily="18" charset="0"/>
              </a:rPr>
              <a:t> </a:t>
            </a:r>
            <a:r>
              <a:rPr dirty="0" err="1">
                <a:ea typeface="Times New Roman" panose="02020603050405020304" pitchFamily="18" charset="0"/>
              </a:rPr>
              <a:t>formais</a:t>
            </a:r>
            <a:r>
              <a:rPr dirty="0">
                <a:ea typeface="Times New Roman" panose="02020603050405020304" pitchFamily="18" charset="0"/>
              </a:rPr>
              <a:t> – </a:t>
            </a:r>
            <a:r>
              <a:rPr dirty="0" err="1">
                <a:ea typeface="Times New Roman" panose="02020603050405020304" pitchFamily="18" charset="0"/>
              </a:rPr>
              <a:t>por</a:t>
            </a:r>
            <a:r>
              <a:rPr dirty="0">
                <a:ea typeface="Times New Roman" panose="02020603050405020304" pitchFamily="18" charset="0"/>
              </a:rPr>
              <a:t> </a:t>
            </a:r>
            <a:r>
              <a:rPr dirty="0" err="1">
                <a:ea typeface="Times New Roman" panose="02020603050405020304" pitchFamily="18" charset="0"/>
              </a:rPr>
              <a:t>exemplo</a:t>
            </a:r>
            <a:r>
              <a:rPr dirty="0">
                <a:ea typeface="Times New Roman" panose="02020603050405020304" pitchFamily="18" charset="0"/>
              </a:rPr>
              <a:t>, </a:t>
            </a:r>
            <a:r>
              <a:rPr dirty="0" err="1">
                <a:ea typeface="Times New Roman" panose="02020603050405020304" pitchFamily="18" charset="0"/>
              </a:rPr>
              <a:t>sobre</a:t>
            </a:r>
            <a:r>
              <a:rPr dirty="0">
                <a:ea typeface="Times New Roman" panose="02020603050405020304" pitchFamily="18" charset="0"/>
              </a:rPr>
              <a:t> </a:t>
            </a:r>
            <a:r>
              <a:rPr dirty="0" err="1">
                <a:ea typeface="Times New Roman" panose="02020603050405020304" pitchFamily="18" charset="0"/>
              </a:rPr>
              <a:t>casamento</a:t>
            </a:r>
            <a:r>
              <a:rPr dirty="0">
                <a:ea typeface="Times New Roman" panose="02020603050405020304" pitchFamily="18" charset="0"/>
              </a:rPr>
              <a:t>, </a:t>
            </a:r>
            <a:r>
              <a:rPr dirty="0" err="1">
                <a:ea typeface="Times New Roman" panose="02020603050405020304" pitchFamily="18" charset="0"/>
              </a:rPr>
              <a:t>compra</a:t>
            </a:r>
            <a:r>
              <a:rPr dirty="0">
                <a:ea typeface="Times New Roman" panose="02020603050405020304" pitchFamily="18" charset="0"/>
              </a:rPr>
              <a:t> </a:t>
            </a:r>
            <a:r>
              <a:rPr dirty="0" err="1">
                <a:ea typeface="Times New Roman" panose="02020603050405020304" pitchFamily="18" charset="0"/>
              </a:rPr>
              <a:t>ou</a:t>
            </a:r>
            <a:r>
              <a:rPr dirty="0">
                <a:ea typeface="Times New Roman" panose="02020603050405020304" pitchFamily="18" charset="0"/>
              </a:rPr>
              <a:t> </a:t>
            </a:r>
            <a:r>
              <a:rPr dirty="0" err="1">
                <a:ea typeface="Times New Roman" panose="02020603050405020304" pitchFamily="18" charset="0"/>
              </a:rPr>
              <a:t>aluguel</a:t>
            </a:r>
            <a:r>
              <a:rPr dirty="0">
                <a:ea typeface="Times New Roman" panose="02020603050405020304" pitchFamily="18" charset="0"/>
              </a:rPr>
              <a:t> de </a:t>
            </a:r>
            <a:r>
              <a:rPr dirty="0" err="1">
                <a:ea typeface="Times New Roman" panose="02020603050405020304" pitchFamily="18" charset="0"/>
              </a:rPr>
              <a:t>propriedades</a:t>
            </a:r>
            <a:r>
              <a:rPr dirty="0">
                <a:ea typeface="Times New Roman" panose="02020603050405020304" pitchFamily="18" charset="0"/>
              </a:rPr>
              <a:t>, </a:t>
            </a:r>
            <a:r>
              <a:rPr dirty="0" err="1">
                <a:ea typeface="Times New Roman" panose="02020603050405020304" pitchFamily="18" charset="0"/>
              </a:rPr>
              <a:t>assinatura</a:t>
            </a:r>
            <a:r>
              <a:rPr dirty="0">
                <a:ea typeface="Times New Roman" panose="02020603050405020304" pitchFamily="18" charset="0"/>
              </a:rPr>
              <a:t> de </a:t>
            </a:r>
            <a:r>
              <a:rPr dirty="0" err="1">
                <a:ea typeface="Times New Roman" panose="02020603050405020304" pitchFamily="18" charset="0"/>
              </a:rPr>
              <a:t>contratos</a:t>
            </a:r>
            <a:r>
              <a:rPr dirty="0">
                <a:ea typeface="Times New Roman" panose="02020603050405020304" pitchFamily="18" charset="0"/>
              </a:rPr>
              <a:t> e </a:t>
            </a:r>
            <a:r>
              <a:rPr dirty="0" err="1">
                <a:ea typeface="Times New Roman" panose="02020603050405020304" pitchFamily="18" charset="0"/>
              </a:rPr>
              <a:t>escolhas</a:t>
            </a:r>
            <a:r>
              <a:rPr dirty="0">
                <a:ea typeface="Times New Roman" panose="02020603050405020304" pitchFamily="18" charset="0"/>
              </a:rPr>
              <a:t> de </a:t>
            </a:r>
            <a:r>
              <a:rPr dirty="0" err="1">
                <a:ea typeface="Times New Roman" panose="02020603050405020304" pitchFamily="18" charset="0"/>
              </a:rPr>
              <a:t>tratamento</a:t>
            </a:r>
            <a:r>
              <a:rPr dirty="0">
                <a:ea typeface="Times New Roman" panose="02020603050405020304" pitchFamily="18" charset="0"/>
              </a:rPr>
              <a:t> – as </a:t>
            </a:r>
            <a:r>
              <a:rPr dirty="0" err="1">
                <a:ea typeface="Times New Roman" panose="02020603050405020304" pitchFamily="18" charset="0"/>
              </a:rPr>
              <a:t>decisões</a:t>
            </a:r>
            <a:r>
              <a:rPr dirty="0">
                <a:ea typeface="Times New Roman" panose="02020603050405020304" pitchFamily="18" charset="0"/>
              </a:rPr>
              <a:t> para </a:t>
            </a:r>
            <a:r>
              <a:rPr dirty="0" err="1">
                <a:ea typeface="SimSun" panose="02010600030101010101" pitchFamily="2" charset="-122"/>
              </a:rPr>
              <a:t>pessoas</a:t>
            </a:r>
            <a:r>
              <a:rPr dirty="0">
                <a:ea typeface="SimSun" panose="02010600030101010101" pitchFamily="2" charset="-122"/>
              </a:rPr>
              <a:t> com </a:t>
            </a:r>
            <a:r>
              <a:rPr dirty="0" err="1">
                <a:ea typeface="SimSun" panose="02010600030101010101" pitchFamily="2" charset="-122"/>
              </a:rPr>
              <a:t>deficiências</a:t>
            </a:r>
            <a:r>
              <a:rPr dirty="0">
                <a:ea typeface="SimSun" panose="02010600030101010101" pitchFamily="2" charset="-122"/>
              </a:rPr>
              <a:t> </a:t>
            </a:r>
            <a:r>
              <a:rPr dirty="0" err="1">
                <a:ea typeface="SimSun" panose="02010600030101010101" pitchFamily="2" charset="-122"/>
              </a:rPr>
              <a:t>psicossociais</a:t>
            </a:r>
            <a:r>
              <a:rPr dirty="0">
                <a:ea typeface="SimSun" panose="02010600030101010101" pitchFamily="2" charset="-122"/>
              </a:rPr>
              <a:t>, </a:t>
            </a:r>
            <a:r>
              <a:rPr dirty="0" err="1">
                <a:ea typeface="SimSun" panose="02010600030101010101" pitchFamily="2" charset="-122"/>
              </a:rPr>
              <a:t>intelectuais</a:t>
            </a:r>
            <a:r>
              <a:rPr dirty="0">
                <a:ea typeface="SimSun" panose="02010600030101010101" pitchFamily="2" charset="-122"/>
              </a:rPr>
              <a:t> </a:t>
            </a:r>
            <a:r>
              <a:rPr dirty="0" err="1">
                <a:ea typeface="SimSun" panose="02010600030101010101" pitchFamily="2" charset="-122"/>
              </a:rPr>
              <a:t>ou</a:t>
            </a:r>
            <a:r>
              <a:rPr dirty="0">
                <a:ea typeface="SimSun" panose="02010600030101010101" pitchFamily="2" charset="-122"/>
              </a:rPr>
              <a:t> </a:t>
            </a:r>
            <a:r>
              <a:rPr dirty="0" err="1">
                <a:ea typeface="SimSun" panose="02010600030101010101" pitchFamily="2" charset="-122"/>
              </a:rPr>
              <a:t>cognitivas</a:t>
            </a:r>
            <a:r>
              <a:rPr dirty="0">
                <a:ea typeface="Times New Roman" panose="02020603050405020304" pitchFamily="18" charset="0"/>
              </a:rPr>
              <a:t> </a:t>
            </a:r>
            <a:r>
              <a:rPr dirty="0" err="1">
                <a:ea typeface="Times New Roman" panose="02020603050405020304" pitchFamily="18" charset="0"/>
              </a:rPr>
              <a:t>são</a:t>
            </a:r>
            <a:r>
              <a:rPr dirty="0">
                <a:ea typeface="Times New Roman" panose="02020603050405020304" pitchFamily="18" charset="0"/>
              </a:rPr>
              <a:t> </a:t>
            </a:r>
            <a:r>
              <a:rPr dirty="0" err="1">
                <a:ea typeface="Times New Roman" panose="02020603050405020304" pitchFamily="18" charset="0"/>
              </a:rPr>
              <a:t>frequentemente</a:t>
            </a:r>
            <a:r>
              <a:rPr dirty="0">
                <a:ea typeface="Times New Roman" panose="02020603050405020304" pitchFamily="18" charset="0"/>
              </a:rPr>
              <a:t> </a:t>
            </a:r>
            <a:r>
              <a:rPr dirty="0" err="1">
                <a:ea typeface="Times New Roman" panose="02020603050405020304" pitchFamily="18" charset="0"/>
              </a:rPr>
              <a:t>tomadas</a:t>
            </a:r>
            <a:r>
              <a:rPr dirty="0">
                <a:ea typeface="Times New Roman" panose="02020603050405020304" pitchFamily="18" charset="0"/>
              </a:rPr>
              <a:t> </a:t>
            </a:r>
            <a:r>
              <a:rPr dirty="0" err="1">
                <a:ea typeface="Times New Roman" panose="02020603050405020304" pitchFamily="18" charset="0"/>
              </a:rPr>
              <a:t>por</a:t>
            </a:r>
            <a:r>
              <a:rPr dirty="0">
                <a:ea typeface="Times New Roman" panose="02020603050405020304" pitchFamily="18" charset="0"/>
              </a:rPr>
              <a:t> </a:t>
            </a:r>
            <a:r>
              <a:rPr dirty="0" err="1">
                <a:ea typeface="Times New Roman" panose="02020603050405020304" pitchFamily="18" charset="0"/>
              </a:rPr>
              <a:t>guardiões</a:t>
            </a:r>
            <a:r>
              <a:rPr dirty="0">
                <a:ea typeface="Times New Roman" panose="02020603050405020304" pitchFamily="18" charset="0"/>
              </a:rPr>
              <a:t> </a:t>
            </a:r>
            <a:r>
              <a:rPr dirty="0" err="1">
                <a:ea typeface="Times New Roman" panose="02020603050405020304" pitchFamily="18" charset="0"/>
              </a:rPr>
              <a:t>nomeados</a:t>
            </a:r>
            <a:r>
              <a:rPr dirty="0">
                <a:ea typeface="Times New Roman" panose="02020603050405020304" pitchFamily="18" charset="0"/>
              </a:rPr>
              <a:t> </a:t>
            </a:r>
            <a:r>
              <a:rPr dirty="0" err="1">
                <a:ea typeface="Times New Roman" panose="02020603050405020304" pitchFamily="18" charset="0"/>
              </a:rPr>
              <a:t>pelo</a:t>
            </a:r>
            <a:r>
              <a:rPr dirty="0">
                <a:ea typeface="Times New Roman" panose="02020603050405020304" pitchFamily="18" charset="0"/>
              </a:rPr>
              <a:t> tribunal, </a:t>
            </a:r>
            <a:r>
              <a:rPr dirty="0" err="1">
                <a:ea typeface="Times New Roman" panose="02020603050405020304" pitchFamily="18" charset="0"/>
              </a:rPr>
              <a:t>saúde</a:t>
            </a:r>
            <a:r>
              <a:rPr dirty="0">
                <a:ea typeface="Times New Roman" panose="02020603050405020304" pitchFamily="18" charset="0"/>
              </a:rPr>
              <a:t> mental e outros </a:t>
            </a:r>
            <a:r>
              <a:rPr dirty="0" err="1">
                <a:ea typeface="Times New Roman" panose="02020603050405020304" pitchFamily="18" charset="0"/>
              </a:rPr>
              <a:t>profissionais</a:t>
            </a:r>
            <a:r>
              <a:rPr dirty="0">
                <a:ea typeface="Times New Roman" panose="02020603050405020304" pitchFamily="18" charset="0"/>
              </a:rPr>
              <a:t> e </a:t>
            </a:r>
            <a:r>
              <a:rPr dirty="0" err="1">
                <a:ea typeface="Times New Roman" panose="02020603050405020304" pitchFamily="18" charset="0"/>
              </a:rPr>
              <a:t>famílias</a:t>
            </a:r>
            <a:r>
              <a:rPr dirty="0">
                <a:ea typeface="Times New Roman" panose="02020603050405020304" pitchFamily="18" charset="0"/>
              </a:rPr>
              <a:t>. </a:t>
            </a:r>
          </a:p>
          <a:p>
            <a:pPr marL="171450" indent="-171450" algn="jus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Este </a:t>
            </a:r>
            <a:r>
              <a:rPr dirty="0" err="1"/>
              <a:t>processo</a:t>
            </a:r>
            <a:r>
              <a:rPr dirty="0"/>
              <a:t> </a:t>
            </a:r>
            <a:r>
              <a:rPr dirty="0" err="1"/>
              <a:t>tem</a:t>
            </a:r>
            <a:r>
              <a:rPr dirty="0"/>
              <a:t> </a:t>
            </a:r>
            <a:r>
              <a:rPr dirty="0" err="1"/>
              <a:t>nomes</a:t>
            </a:r>
            <a:r>
              <a:rPr dirty="0"/>
              <a:t> </a:t>
            </a:r>
            <a:r>
              <a:rPr dirty="0" err="1"/>
              <a:t>diferentes</a:t>
            </a:r>
            <a:r>
              <a:rPr dirty="0"/>
              <a:t> </a:t>
            </a:r>
            <a:r>
              <a:rPr dirty="0" err="1"/>
              <a:t>em</a:t>
            </a:r>
            <a:r>
              <a:rPr dirty="0"/>
              <a:t> </a:t>
            </a:r>
            <a:r>
              <a:rPr dirty="0" err="1"/>
              <a:t>diferentes</a:t>
            </a:r>
            <a:r>
              <a:rPr dirty="0"/>
              <a:t> </a:t>
            </a:r>
            <a:r>
              <a:rPr dirty="0" err="1"/>
              <a:t>países</a:t>
            </a:r>
            <a:r>
              <a:rPr dirty="0"/>
              <a:t> (</a:t>
            </a:r>
            <a:r>
              <a:rPr dirty="0" err="1"/>
              <a:t>por</a:t>
            </a:r>
            <a:r>
              <a:rPr dirty="0"/>
              <a:t> </a:t>
            </a:r>
            <a:r>
              <a:rPr dirty="0" err="1"/>
              <a:t>exemplo</a:t>
            </a:r>
            <a:r>
              <a:rPr dirty="0"/>
              <a:t>, tutela, tutela, etc.).</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cs typeface="Calibri" panose="020F0502020204030204" pitchFamily="34" charset="0"/>
              </a:defRPr>
            </a:pPr>
            <a:r>
              <a:rPr dirty="0">
                <a:ea typeface="Times New Roman" panose="02020603050405020304" pitchFamily="18" charset="0"/>
              </a:rPr>
              <a:t>No </a:t>
            </a:r>
            <a:r>
              <a:rPr dirty="0" err="1">
                <a:ea typeface="Times New Roman" panose="02020603050405020304" pitchFamily="18" charset="0"/>
              </a:rPr>
              <a:t>caso</a:t>
            </a:r>
            <a:r>
              <a:rPr dirty="0">
                <a:ea typeface="Times New Roman" panose="02020603050405020304" pitchFamily="18" charset="0"/>
              </a:rPr>
              <a:t> da </a:t>
            </a:r>
            <a:r>
              <a:rPr dirty="0" err="1">
                <a:ea typeface="Times New Roman" panose="02020603050405020304" pitchFamily="18" charset="0"/>
              </a:rPr>
              <a:t>tomada</a:t>
            </a:r>
            <a:r>
              <a:rPr dirty="0">
                <a:ea typeface="Times New Roman" panose="02020603050405020304" pitchFamily="18" charset="0"/>
              </a:rPr>
              <a:t> de </a:t>
            </a:r>
            <a:r>
              <a:rPr dirty="0" err="1">
                <a:ea typeface="Times New Roman" panose="02020603050405020304" pitchFamily="18" charset="0"/>
              </a:rPr>
              <a:t>decisão</a:t>
            </a:r>
            <a:r>
              <a:rPr dirty="0">
                <a:ea typeface="Times New Roman" panose="02020603050405020304" pitchFamily="18" charset="0"/>
              </a:rPr>
              <a:t> informal, </a:t>
            </a:r>
            <a:r>
              <a:rPr dirty="0" err="1">
                <a:ea typeface="Times New Roman" panose="02020603050405020304" pitchFamily="18" charset="0"/>
              </a:rPr>
              <a:t>muitas</a:t>
            </a:r>
            <a:r>
              <a:rPr dirty="0">
                <a:ea typeface="Times New Roman" panose="02020603050405020304" pitchFamily="18" charset="0"/>
              </a:rPr>
              <a:t> das </a:t>
            </a:r>
            <a:r>
              <a:rPr dirty="0" err="1">
                <a:ea typeface="Times New Roman" panose="02020603050405020304" pitchFamily="18" charset="0"/>
              </a:rPr>
              <a:t>decisões</a:t>
            </a:r>
            <a:r>
              <a:rPr dirty="0">
                <a:ea typeface="Times New Roman" panose="02020603050405020304" pitchFamily="18" charset="0"/>
              </a:rPr>
              <a:t> do </a:t>
            </a:r>
            <a:r>
              <a:rPr dirty="0" err="1">
                <a:ea typeface="Times New Roman" panose="02020603050405020304" pitchFamily="18" charset="0"/>
              </a:rPr>
              <a:t>dia</a:t>
            </a:r>
            <a:r>
              <a:rPr dirty="0">
                <a:ea typeface="Times New Roman" panose="02020603050405020304" pitchFamily="18" charset="0"/>
              </a:rPr>
              <a:t>-a-</a:t>
            </a:r>
            <a:r>
              <a:rPr dirty="0" err="1">
                <a:ea typeface="Times New Roman" panose="02020603050405020304" pitchFamily="18" charset="0"/>
              </a:rPr>
              <a:t>dia</a:t>
            </a:r>
            <a:r>
              <a:rPr dirty="0">
                <a:ea typeface="Times New Roman" panose="02020603050405020304" pitchFamily="18" charset="0"/>
              </a:rPr>
              <a:t> que as </a:t>
            </a:r>
            <a:r>
              <a:rPr dirty="0" err="1">
                <a:ea typeface="Times New Roman" panose="02020603050405020304" pitchFamily="18" charset="0"/>
              </a:rPr>
              <a:t>pessoas</a:t>
            </a:r>
            <a:r>
              <a:rPr dirty="0">
                <a:ea typeface="Times New Roman" panose="02020603050405020304" pitchFamily="18" charset="0"/>
              </a:rPr>
              <a:t> </a:t>
            </a:r>
            <a:r>
              <a:rPr dirty="0">
                <a:ea typeface="SimSun" panose="02010600030101010101" pitchFamily="2" charset="-122"/>
              </a:rPr>
              <a:t>com </a:t>
            </a:r>
            <a:r>
              <a:rPr dirty="0" err="1">
                <a:ea typeface="SimSun" panose="02010600030101010101" pitchFamily="2" charset="-122"/>
              </a:rPr>
              <a:t>deficiências</a:t>
            </a:r>
            <a:r>
              <a:rPr dirty="0">
                <a:ea typeface="SimSun" panose="02010600030101010101" pitchFamily="2" charset="-122"/>
              </a:rPr>
              <a:t> </a:t>
            </a:r>
            <a:r>
              <a:rPr dirty="0" err="1">
                <a:ea typeface="SimSun" panose="02010600030101010101" pitchFamily="2" charset="-122"/>
              </a:rPr>
              <a:t>psicossociais</a:t>
            </a:r>
            <a:r>
              <a:rPr dirty="0">
                <a:ea typeface="SimSun" panose="02010600030101010101" pitchFamily="2" charset="-122"/>
              </a:rPr>
              <a:t>, </a:t>
            </a:r>
            <a:r>
              <a:rPr dirty="0" err="1">
                <a:ea typeface="SimSun" panose="02010600030101010101" pitchFamily="2" charset="-122"/>
              </a:rPr>
              <a:t>intelectuais</a:t>
            </a:r>
            <a:r>
              <a:rPr dirty="0">
                <a:ea typeface="SimSun" panose="02010600030101010101" pitchFamily="2" charset="-122"/>
              </a:rPr>
              <a:t> </a:t>
            </a:r>
            <a:r>
              <a:rPr dirty="0" err="1">
                <a:ea typeface="SimSun" panose="02010600030101010101" pitchFamily="2" charset="-122"/>
              </a:rPr>
              <a:t>ou</a:t>
            </a:r>
            <a:r>
              <a:rPr dirty="0">
                <a:ea typeface="SimSun" panose="02010600030101010101" pitchFamily="2" charset="-122"/>
              </a:rPr>
              <a:t> </a:t>
            </a:r>
            <a:r>
              <a:rPr dirty="0" err="1">
                <a:ea typeface="SimSun" panose="02010600030101010101" pitchFamily="2" charset="-122"/>
              </a:rPr>
              <a:t>cognitivas</a:t>
            </a:r>
            <a:r>
              <a:rPr dirty="0">
                <a:ea typeface="Times New Roman" panose="02020603050405020304" pitchFamily="18" charset="0"/>
              </a:rPr>
              <a:t> </a:t>
            </a:r>
            <a:r>
              <a:rPr dirty="0" err="1">
                <a:ea typeface="Times New Roman" panose="02020603050405020304" pitchFamily="18" charset="0"/>
              </a:rPr>
              <a:t>podem</a:t>
            </a:r>
            <a:r>
              <a:rPr dirty="0">
                <a:ea typeface="Times New Roman" panose="02020603050405020304" pitchFamily="18" charset="0"/>
              </a:rPr>
              <a:t> </a:t>
            </a:r>
            <a:r>
              <a:rPr dirty="0" err="1">
                <a:ea typeface="Times New Roman" panose="02020603050405020304" pitchFamily="18" charset="0"/>
              </a:rPr>
              <a:t>enfrentar</a:t>
            </a:r>
            <a:r>
              <a:rPr dirty="0">
                <a:ea typeface="Times New Roman" panose="02020603050405020304" pitchFamily="18" charset="0"/>
              </a:rPr>
              <a:t> </a:t>
            </a:r>
            <a:r>
              <a:rPr dirty="0" err="1">
                <a:ea typeface="Times New Roman" panose="02020603050405020304" pitchFamily="18" charset="0"/>
              </a:rPr>
              <a:t>em</a:t>
            </a:r>
            <a:r>
              <a:rPr dirty="0">
                <a:ea typeface="Times New Roman" panose="02020603050405020304" pitchFamily="18" charset="0"/>
              </a:rPr>
              <a:t> </a:t>
            </a:r>
            <a:r>
              <a:rPr dirty="0" err="1">
                <a:ea typeface="Times New Roman" panose="02020603050405020304" pitchFamily="18" charset="0"/>
              </a:rPr>
              <a:t>todos</a:t>
            </a:r>
            <a:r>
              <a:rPr dirty="0">
                <a:ea typeface="Times New Roman" panose="02020603050405020304" pitchFamily="18" charset="0"/>
              </a:rPr>
              <a:t> </a:t>
            </a:r>
            <a:r>
              <a:rPr dirty="0" err="1">
                <a:ea typeface="Times New Roman" panose="02020603050405020304" pitchFamily="18" charset="0"/>
              </a:rPr>
              <a:t>os</a:t>
            </a:r>
            <a:r>
              <a:rPr dirty="0">
                <a:ea typeface="Times New Roman" panose="02020603050405020304" pitchFamily="18" charset="0"/>
              </a:rPr>
              <a:t> </a:t>
            </a:r>
            <a:r>
              <a:rPr dirty="0" err="1">
                <a:ea typeface="Times New Roman" panose="02020603050405020304" pitchFamily="18" charset="0"/>
              </a:rPr>
              <a:t>aspectos</a:t>
            </a:r>
            <a:r>
              <a:rPr dirty="0">
                <a:ea typeface="Times New Roman" panose="02020603050405020304" pitchFamily="18" charset="0"/>
              </a:rPr>
              <a:t> de </a:t>
            </a:r>
            <a:r>
              <a:rPr dirty="0" err="1">
                <a:ea typeface="Times New Roman" panose="02020603050405020304" pitchFamily="18" charset="0"/>
              </a:rPr>
              <a:t>suas</a:t>
            </a:r>
            <a:r>
              <a:rPr dirty="0">
                <a:ea typeface="Times New Roman" panose="02020603050405020304" pitchFamily="18" charset="0"/>
              </a:rPr>
              <a:t> </a:t>
            </a:r>
            <a:r>
              <a:rPr dirty="0" err="1">
                <a:ea typeface="Times New Roman" panose="02020603050405020304" pitchFamily="18" charset="0"/>
              </a:rPr>
              <a:t>vidas</a:t>
            </a:r>
            <a:r>
              <a:rPr dirty="0">
                <a:ea typeface="Times New Roman" panose="02020603050405020304" pitchFamily="18" charset="0"/>
              </a:rPr>
              <a:t> </a:t>
            </a:r>
            <a:r>
              <a:rPr dirty="0" err="1">
                <a:ea typeface="Times New Roman" panose="02020603050405020304" pitchFamily="18" charset="0"/>
              </a:rPr>
              <a:t>também</a:t>
            </a:r>
            <a:r>
              <a:rPr dirty="0">
                <a:ea typeface="Times New Roman" panose="02020603050405020304" pitchFamily="18" charset="0"/>
              </a:rPr>
              <a:t> </a:t>
            </a:r>
            <a:r>
              <a:rPr dirty="0" err="1">
                <a:ea typeface="Times New Roman" panose="02020603050405020304" pitchFamily="18" charset="0"/>
              </a:rPr>
              <a:t>são</a:t>
            </a:r>
            <a:r>
              <a:rPr dirty="0">
                <a:ea typeface="Times New Roman" panose="02020603050405020304" pitchFamily="18" charset="0"/>
              </a:rPr>
              <a:t> </a:t>
            </a:r>
            <a:r>
              <a:rPr dirty="0" err="1">
                <a:ea typeface="Times New Roman" panose="02020603050405020304" pitchFamily="18" charset="0"/>
              </a:rPr>
              <a:t>frequentemente</a:t>
            </a:r>
            <a:r>
              <a:rPr dirty="0">
                <a:ea typeface="Times New Roman" panose="02020603050405020304" pitchFamily="18" charset="0"/>
              </a:rPr>
              <a:t> </a:t>
            </a:r>
            <a:r>
              <a:rPr dirty="0" err="1">
                <a:ea typeface="Times New Roman" panose="02020603050405020304" pitchFamily="18" charset="0"/>
              </a:rPr>
              <a:t>tomadas</a:t>
            </a:r>
            <a:r>
              <a:rPr dirty="0">
                <a:ea typeface="Times New Roman" panose="02020603050405020304" pitchFamily="18" charset="0"/>
              </a:rPr>
              <a:t> </a:t>
            </a:r>
            <a:r>
              <a:rPr dirty="0" err="1">
                <a:ea typeface="Times New Roman" panose="02020603050405020304" pitchFamily="18" charset="0"/>
              </a:rPr>
              <a:t>por</a:t>
            </a:r>
            <a:r>
              <a:rPr dirty="0">
                <a:ea typeface="Times New Roman" panose="02020603050405020304" pitchFamily="18" charset="0"/>
              </a:rPr>
              <a:t> </a:t>
            </a:r>
            <a:r>
              <a:rPr dirty="0" err="1">
                <a:ea typeface="Times New Roman" panose="02020603050405020304" pitchFamily="18" charset="0"/>
              </a:rPr>
              <a:t>outras</a:t>
            </a:r>
            <a:r>
              <a:rPr dirty="0">
                <a:ea typeface="Times New Roman" panose="02020603050405020304" pitchFamily="18" charset="0"/>
              </a:rPr>
              <a:t> </a:t>
            </a:r>
            <a:r>
              <a:rPr dirty="0" err="1">
                <a:ea typeface="Times New Roman" panose="02020603050405020304" pitchFamily="18" charset="0"/>
              </a:rPr>
              <a:t>pessoas</a:t>
            </a:r>
            <a:r>
              <a:rPr dirty="0">
                <a:ea typeface="Times New Roman" panose="02020603050405020304" pitchFamily="18" charset="0"/>
              </a:rPr>
              <a:t> – </a:t>
            </a:r>
            <a:r>
              <a:rPr dirty="0" err="1">
                <a:ea typeface="Times New Roman" panose="02020603050405020304" pitchFamily="18" charset="0"/>
              </a:rPr>
              <a:t>particularmente</a:t>
            </a:r>
            <a:r>
              <a:rPr dirty="0">
                <a:ea typeface="Times New Roman" panose="02020603050405020304" pitchFamily="18" charset="0"/>
              </a:rPr>
              <a:t> </a:t>
            </a:r>
            <a:r>
              <a:rPr dirty="0" err="1">
                <a:ea typeface="Times New Roman" panose="02020603050405020304" pitchFamily="18" charset="0"/>
              </a:rPr>
              <a:t>por</a:t>
            </a:r>
            <a:r>
              <a:rPr dirty="0">
                <a:ea typeface="Times New Roman" panose="02020603050405020304" pitchFamily="18" charset="0"/>
              </a:rPr>
              <a:t> </a:t>
            </a:r>
            <a:r>
              <a:rPr dirty="0" err="1">
                <a:ea typeface="Times New Roman" panose="02020603050405020304" pitchFamily="18" charset="0"/>
              </a:rPr>
              <a:t>famílias</a:t>
            </a:r>
            <a:r>
              <a:rPr dirty="0">
                <a:ea typeface="Times New Roman" panose="02020603050405020304" pitchFamily="18" charset="0"/>
              </a:rPr>
              <a:t> </a:t>
            </a:r>
            <a:r>
              <a:rPr dirty="0" err="1">
                <a:ea typeface="Times New Roman" panose="02020603050405020304" pitchFamily="18" charset="0"/>
              </a:rPr>
              <a:t>ou</a:t>
            </a:r>
            <a:r>
              <a:rPr dirty="0">
                <a:ea typeface="Times New Roman" panose="02020603050405020304" pitchFamily="18" charset="0"/>
              </a:rPr>
              <a:t> </a:t>
            </a:r>
            <a:r>
              <a:rPr dirty="0" err="1">
                <a:ea typeface="Times New Roman" panose="02020603050405020304" pitchFamily="18" charset="0"/>
              </a:rPr>
              <a:t>parceiros</a:t>
            </a:r>
            <a:r>
              <a:rPr dirty="0">
                <a:ea typeface="Times New Roman" panose="02020603050405020304" pitchFamily="18" charset="0"/>
              </a:rPr>
              <a:t> de </a:t>
            </a:r>
            <a:r>
              <a:rPr dirty="0" err="1">
                <a:ea typeface="Times New Roman" panose="02020603050405020304" pitchFamily="18" charset="0"/>
              </a:rPr>
              <a:t>cuidados</a:t>
            </a:r>
            <a:r>
              <a:rPr dirty="0">
                <a:ea typeface="Times New Roman" panose="02020603050405020304" pitchFamily="18" charset="0"/>
              </a:rPr>
              <a:t>. </a:t>
            </a:r>
          </a:p>
          <a:p>
            <a:pPr marL="171450" indent="-171450" algn="jus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err="1"/>
              <a:t>Exemplos</a:t>
            </a:r>
            <a:r>
              <a:rPr dirty="0"/>
              <a:t> dessas </a:t>
            </a:r>
            <a:r>
              <a:rPr dirty="0" err="1"/>
              <a:t>decisões</a:t>
            </a:r>
            <a:r>
              <a:rPr dirty="0"/>
              <a:t> </a:t>
            </a:r>
            <a:r>
              <a:rPr dirty="0" err="1"/>
              <a:t>incluem</a:t>
            </a:r>
            <a:r>
              <a:rPr dirty="0"/>
              <a:t> </a:t>
            </a:r>
            <a:r>
              <a:rPr dirty="0" err="1"/>
              <a:t>como</a:t>
            </a:r>
            <a:r>
              <a:rPr dirty="0"/>
              <a:t> </a:t>
            </a:r>
            <a:r>
              <a:rPr dirty="0" err="1"/>
              <a:t>gastar</a:t>
            </a:r>
            <a:r>
              <a:rPr dirty="0"/>
              <a:t> </a:t>
            </a:r>
            <a:r>
              <a:rPr dirty="0" err="1"/>
              <a:t>dinheiro</a:t>
            </a:r>
            <a:r>
              <a:rPr dirty="0"/>
              <a:t>, </a:t>
            </a:r>
            <a:r>
              <a:rPr dirty="0" err="1"/>
              <a:t>arranjos</a:t>
            </a:r>
            <a:r>
              <a:rPr dirty="0"/>
              <a:t> de </a:t>
            </a:r>
            <a:r>
              <a:rPr dirty="0" err="1"/>
              <a:t>vida</a:t>
            </a:r>
            <a:r>
              <a:rPr dirty="0"/>
              <a:t>, </a:t>
            </a:r>
            <a:r>
              <a:rPr dirty="0" err="1"/>
              <a:t>relacionamentos</a:t>
            </a:r>
            <a:r>
              <a:rPr dirty="0"/>
              <a:t> </a:t>
            </a:r>
            <a:r>
              <a:rPr dirty="0" err="1"/>
              <a:t>pessoais</a:t>
            </a:r>
            <a:r>
              <a:rPr dirty="0"/>
              <a:t>, </a:t>
            </a:r>
            <a:r>
              <a:rPr dirty="0" err="1"/>
              <a:t>escolha</a:t>
            </a:r>
            <a:r>
              <a:rPr dirty="0"/>
              <a:t> de quais </a:t>
            </a:r>
            <a:r>
              <a:rPr dirty="0" err="1"/>
              <a:t>roupas</a:t>
            </a:r>
            <a:r>
              <a:rPr dirty="0"/>
              <a:t> usar, </a:t>
            </a:r>
            <a:r>
              <a:rPr dirty="0" err="1"/>
              <a:t>escolha</a:t>
            </a:r>
            <a:r>
              <a:rPr dirty="0"/>
              <a:t> de </a:t>
            </a:r>
            <a:r>
              <a:rPr dirty="0" err="1"/>
              <a:t>alimentos</a:t>
            </a:r>
            <a:r>
              <a:rPr dirty="0"/>
              <a:t> e </a:t>
            </a:r>
            <a:r>
              <a:rPr dirty="0" err="1"/>
              <a:t>rotinas</a:t>
            </a:r>
            <a:r>
              <a:rPr dirty="0"/>
              <a:t> </a:t>
            </a:r>
            <a:r>
              <a:rPr dirty="0" err="1"/>
              <a:t>diárias</a:t>
            </a:r>
            <a:r>
              <a:rPr dirty="0"/>
              <a:t>. </a:t>
            </a:r>
          </a:p>
          <a:p>
            <a:pPr marL="628650" lvl="1" indent="-171450" algn="just">
              <a:buFont typeface="Arial" panose="020B0604020202020204" pitchFamily="34" charset="0"/>
              <a:buChar char="•"/>
              <a:defRPr>
                <a:latin typeface="Calibri" panose="020F0502020204030204" pitchFamily="34" charset="0"/>
                <a:ea typeface="Times New Roman" panose="02020603050405020304" pitchFamily="18" charset="0"/>
                <a:cs typeface="Calibri" panose="020F0502020204030204" pitchFamily="34" charset="0"/>
              </a:defRPr>
            </a:pPr>
            <a:r>
              <a:rPr dirty="0"/>
              <a:t>Este </a:t>
            </a:r>
            <a:r>
              <a:rPr dirty="0" err="1"/>
              <a:t>é</a:t>
            </a:r>
            <a:r>
              <a:rPr dirty="0"/>
              <a:t> </a:t>
            </a:r>
            <a:r>
              <a:rPr dirty="0" err="1"/>
              <a:t>particularmente</a:t>
            </a:r>
            <a:r>
              <a:rPr dirty="0"/>
              <a:t> o </a:t>
            </a:r>
            <a:r>
              <a:rPr dirty="0" err="1"/>
              <a:t>caso</a:t>
            </a:r>
            <a:r>
              <a:rPr dirty="0"/>
              <a:t> </a:t>
            </a:r>
            <a:r>
              <a:rPr dirty="0" err="1"/>
              <a:t>quando</a:t>
            </a:r>
            <a:r>
              <a:rPr dirty="0"/>
              <a:t> as </a:t>
            </a:r>
            <a:r>
              <a:rPr dirty="0" err="1"/>
              <a:t>pessoas</a:t>
            </a:r>
            <a:r>
              <a:rPr dirty="0"/>
              <a:t> </a:t>
            </a:r>
            <a:r>
              <a:rPr dirty="0" err="1"/>
              <a:t>são</a:t>
            </a:r>
            <a:r>
              <a:rPr dirty="0"/>
              <a:t> </a:t>
            </a:r>
            <a:r>
              <a:rPr dirty="0" err="1"/>
              <a:t>admitidas</a:t>
            </a:r>
            <a:r>
              <a:rPr dirty="0"/>
              <a:t> </a:t>
            </a:r>
            <a:r>
              <a:rPr dirty="0" err="1"/>
              <a:t>nos</a:t>
            </a:r>
            <a:r>
              <a:rPr dirty="0"/>
              <a:t> </a:t>
            </a:r>
            <a:r>
              <a:rPr dirty="0" err="1"/>
              <a:t>serviços</a:t>
            </a:r>
            <a:r>
              <a:rPr dirty="0"/>
              <a:t> de </a:t>
            </a:r>
            <a:r>
              <a:rPr dirty="0" err="1"/>
              <a:t>saúde</a:t>
            </a:r>
            <a:r>
              <a:rPr dirty="0"/>
              <a:t> mental e </a:t>
            </a:r>
            <a:r>
              <a:rPr dirty="0" err="1"/>
              <a:t>sociais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37</a:t>
            </a:fld>
            <a:endParaRPr lang="en-CH"/>
          </a:p>
        </p:txBody>
      </p:sp>
    </p:spTree>
    <p:extLst>
      <p:ext uri="{BB962C8B-B14F-4D97-AF65-F5344CB8AC3E}">
        <p14:creationId xmlns:p14="http://schemas.microsoft.com/office/powerpoint/2010/main" val="3649566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1243013"/>
            <a:ext cx="4814888" cy="2709862"/>
          </a:xfrm>
        </p:spPr>
      </p:sp>
      <p:sp>
        <p:nvSpPr>
          <p:cNvPr id="3" name="Notes Placeholder 2"/>
          <p:cNvSpPr>
            <a:spLocks noGrp="1"/>
          </p:cNvSpPr>
          <p:nvPr>
            <p:ph type="body" idx="1"/>
          </p:nvPr>
        </p:nvSpPr>
        <p:spPr>
          <a:xfrm>
            <a:off x="680879" y="4100631"/>
            <a:ext cx="5447030" cy="4597678"/>
          </a:xfrm>
        </p:spPr>
        <p:txBody>
          <a:bodyPr/>
          <a:lstStyle/>
          <a:p>
            <a:pPr algn="just">
              <a:defRPr b="1">
                <a:latin typeface="Calibri" panose="020F0502020204030204" pitchFamily="34" charset="0"/>
                <a:ea typeface="Times New Roman" panose="02020603050405020304" pitchFamily="18" charset="0"/>
                <a:cs typeface="Calibri" panose="020F0502020204030204" pitchFamily="34" charset="0"/>
              </a:defRPr>
            </a:pPr>
            <a:r>
              <a:rPr dirty="0"/>
              <a:t>Tomada de </a:t>
            </a:r>
            <a:r>
              <a:rPr dirty="0" err="1"/>
              <a:t>decisão</a:t>
            </a:r>
            <a:r>
              <a:rPr dirty="0"/>
              <a:t> formal e informal (3)</a:t>
            </a:r>
          </a:p>
          <a:p>
            <a:pPr marL="171450" indent="-171450" algn="jus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mulheres</a:t>
            </a:r>
            <a:r>
              <a:rPr dirty="0"/>
              <a:t> com </a:t>
            </a:r>
            <a:r>
              <a:rPr dirty="0" err="1"/>
              <a:t>deficiência</a:t>
            </a:r>
            <a:r>
              <a:rPr dirty="0"/>
              <a:t> </a:t>
            </a:r>
            <a:r>
              <a:rPr dirty="0" err="1"/>
              <a:t>podem</a:t>
            </a:r>
            <a:r>
              <a:rPr dirty="0"/>
              <a:t> </a:t>
            </a:r>
            <a:r>
              <a:rPr dirty="0" err="1"/>
              <a:t>enfrentar</a:t>
            </a:r>
            <a:r>
              <a:rPr dirty="0"/>
              <a:t> </a:t>
            </a:r>
            <a:r>
              <a:rPr dirty="0" err="1"/>
              <a:t>múltiplas</a:t>
            </a:r>
            <a:r>
              <a:rPr dirty="0"/>
              <a:t> </a:t>
            </a:r>
            <a:r>
              <a:rPr dirty="0" err="1"/>
              <a:t>discriminações</a:t>
            </a:r>
            <a:r>
              <a:rPr dirty="0"/>
              <a:t> e </a:t>
            </a:r>
            <a:r>
              <a:rPr dirty="0" err="1"/>
              <a:t>podem</a:t>
            </a:r>
            <a:r>
              <a:rPr dirty="0"/>
              <a:t> </a:t>
            </a:r>
            <a:r>
              <a:rPr dirty="0" err="1"/>
              <a:t>estar</a:t>
            </a:r>
            <a:r>
              <a:rPr dirty="0"/>
              <a:t> </a:t>
            </a:r>
            <a:r>
              <a:rPr dirty="0" err="1"/>
              <a:t>em</a:t>
            </a:r>
            <a:r>
              <a:rPr dirty="0"/>
              <a:t> </a:t>
            </a:r>
            <a:r>
              <a:rPr dirty="0" err="1"/>
              <a:t>maior</a:t>
            </a:r>
            <a:r>
              <a:rPr dirty="0"/>
              <a:t> </a:t>
            </a:r>
            <a:r>
              <a:rPr dirty="0" err="1"/>
              <a:t>risco</a:t>
            </a:r>
            <a:r>
              <a:rPr dirty="0"/>
              <a:t> de </a:t>
            </a:r>
            <a:r>
              <a:rPr lang="pt-BR" dirty="0"/>
              <a:t>serem negadas a</a:t>
            </a:r>
            <a:r>
              <a:rPr dirty="0"/>
              <a:t> </a:t>
            </a:r>
            <a:r>
              <a:rPr lang="pt-BR" dirty="0"/>
              <a:t>capacidade legal</a:t>
            </a:r>
            <a:r>
              <a:rPr dirty="0"/>
              <a:t>.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Por </a:t>
            </a:r>
            <a:r>
              <a:rPr dirty="0" err="1"/>
              <a:t>exemplo</a:t>
            </a:r>
            <a:r>
              <a:rPr dirty="0"/>
              <a:t>, </a:t>
            </a:r>
            <a:r>
              <a:rPr dirty="0" err="1"/>
              <a:t>em</a:t>
            </a:r>
            <a:r>
              <a:rPr dirty="0"/>
              <a:t> </a:t>
            </a:r>
            <a:r>
              <a:rPr dirty="0" err="1"/>
              <a:t>alguns</a:t>
            </a:r>
            <a:r>
              <a:rPr dirty="0"/>
              <a:t> </a:t>
            </a:r>
            <a:r>
              <a:rPr dirty="0" err="1"/>
              <a:t>países</a:t>
            </a:r>
            <a:r>
              <a:rPr dirty="0"/>
              <a:t>, </a:t>
            </a:r>
            <a:r>
              <a:rPr dirty="0" err="1"/>
              <a:t>el</a:t>
            </a:r>
            <a:r>
              <a:rPr lang="pt-BR" dirty="0"/>
              <a:t>a</a:t>
            </a:r>
            <a:r>
              <a:rPr dirty="0"/>
              <a:t>s </a:t>
            </a:r>
            <a:r>
              <a:rPr dirty="0" err="1"/>
              <a:t>podem</a:t>
            </a:r>
            <a:r>
              <a:rPr dirty="0"/>
              <a:t> ser </a:t>
            </a:r>
            <a:r>
              <a:rPr dirty="0" err="1"/>
              <a:t>impedid</a:t>
            </a:r>
            <a:r>
              <a:rPr lang="pt-BR" dirty="0"/>
              <a:t>a</a:t>
            </a:r>
            <a:r>
              <a:rPr dirty="0"/>
              <a:t>s de </a:t>
            </a:r>
            <a:r>
              <a:rPr dirty="0" err="1"/>
              <a:t>tomar</a:t>
            </a:r>
            <a:r>
              <a:rPr dirty="0"/>
              <a:t> </a:t>
            </a:r>
            <a:r>
              <a:rPr dirty="0" err="1"/>
              <a:t>decisões</a:t>
            </a:r>
            <a:r>
              <a:rPr dirty="0"/>
              <a:t> </a:t>
            </a:r>
            <a:r>
              <a:rPr dirty="0" err="1"/>
              <a:t>sobre</a:t>
            </a:r>
            <a:r>
              <a:rPr dirty="0"/>
              <a:t> </a:t>
            </a:r>
            <a:r>
              <a:rPr dirty="0" err="1"/>
              <a:t>seus</a:t>
            </a:r>
            <a:r>
              <a:rPr dirty="0"/>
              <a:t> </a:t>
            </a:r>
            <a:r>
              <a:rPr dirty="0" err="1"/>
              <a:t>direitos</a:t>
            </a:r>
            <a:r>
              <a:rPr dirty="0"/>
              <a:t> </a:t>
            </a:r>
            <a:r>
              <a:rPr dirty="0" err="1"/>
              <a:t>sexuais</a:t>
            </a:r>
            <a:r>
              <a:rPr dirty="0"/>
              <a:t> e </a:t>
            </a:r>
            <a:r>
              <a:rPr dirty="0" err="1"/>
              <a:t>reprodutivos</a:t>
            </a:r>
            <a:r>
              <a:rPr dirty="0"/>
              <a:t>, o que </a:t>
            </a:r>
            <a:r>
              <a:rPr dirty="0" err="1"/>
              <a:t>resulta</a:t>
            </a:r>
            <a:r>
              <a:rPr dirty="0"/>
              <a:t> </a:t>
            </a:r>
            <a:r>
              <a:rPr dirty="0" err="1"/>
              <a:t>em</a:t>
            </a:r>
            <a:r>
              <a:rPr dirty="0"/>
              <a:t> </a:t>
            </a:r>
            <a:r>
              <a:rPr dirty="0" err="1"/>
              <a:t>mais</a:t>
            </a:r>
            <a:r>
              <a:rPr dirty="0"/>
              <a:t> </a:t>
            </a:r>
            <a:r>
              <a:rPr dirty="0" err="1"/>
              <a:t>violações</a:t>
            </a:r>
            <a:r>
              <a:rPr dirty="0"/>
              <a:t> dos </a:t>
            </a:r>
            <a:r>
              <a:rPr dirty="0" err="1"/>
              <a:t>direitos</a:t>
            </a:r>
            <a:r>
              <a:rPr dirty="0"/>
              <a:t> </a:t>
            </a:r>
            <a:r>
              <a:rPr dirty="0" err="1"/>
              <a:t>humanos</a:t>
            </a:r>
            <a:r>
              <a:rPr dirty="0"/>
              <a:t> </a:t>
            </a:r>
            <a:r>
              <a:rPr i="1" dirty="0"/>
              <a:t>(</a:t>
            </a:r>
            <a:r>
              <a:rPr i="1" dirty="0">
                <a:hlinkClick r:id="rId3" action="ppaction://hlinkfile" tooltip="United Nations Human Rights Council (UNHCR), 2018 #417"/>
              </a:rPr>
              <a:t>4</a:t>
            </a:r>
            <a:r>
              <a:rPr i="1" dirty="0"/>
              <a:t>),(</a:t>
            </a:r>
            <a:r>
              <a:rPr i="1" dirty="0">
                <a:hlinkClick r:id="rId4" action="ppaction://hlinkfile" tooltip="United Nations Human Rights Council (UNHCR), 2017 #418"/>
              </a:rPr>
              <a:t>5</a:t>
            </a:r>
            <a:r>
              <a:rPr i="1" dirty="0"/>
              <a:t>)</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38</a:t>
            </a:fld>
            <a:endParaRPr lang="en-CH"/>
          </a:p>
        </p:txBody>
      </p:sp>
    </p:spTree>
    <p:extLst>
      <p:ext uri="{BB962C8B-B14F-4D97-AF65-F5344CB8AC3E}">
        <p14:creationId xmlns:p14="http://schemas.microsoft.com/office/powerpoint/2010/main" val="3686837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b="1" i="1" dirty="0" err="1"/>
              <a:t>Exercício</a:t>
            </a:r>
            <a:r>
              <a:rPr b="1" i="1" dirty="0"/>
              <a:t> 1.2  </a:t>
            </a:r>
            <a:r>
              <a:rPr dirty="0">
                <a:solidFill>
                  <a:srgbClr val="4F81BD"/>
                </a:solidFill>
                <a:latin typeface="Calibri" panose="020F0502020204030204" pitchFamily="34" charset="0"/>
                <a:ea typeface="SimSun" panose="02010600030101010101" pitchFamily="2" charset="-122"/>
                <a:cs typeface="Calibri" panose="020F0502020204030204" pitchFamily="34" charset="0"/>
              </a:rPr>
              <a:t>Leia com </a:t>
            </a:r>
            <a:r>
              <a:rPr dirty="0" err="1">
                <a:solidFill>
                  <a:srgbClr val="4F81BD"/>
                </a:solidFill>
                <a:latin typeface="Calibri" panose="020F0502020204030204" pitchFamily="34" charset="0"/>
                <a:ea typeface="SimSun" panose="02010600030101010101" pitchFamily="2" charset="-122"/>
                <a:cs typeface="Calibri" panose="020F0502020204030204" pitchFamily="34" charset="0"/>
              </a:rPr>
              <a:t>os</a:t>
            </a:r>
            <a:r>
              <a:rPr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dirty="0" err="1">
                <a:solidFill>
                  <a:srgbClr val="4F81BD"/>
                </a:solidFill>
                <a:latin typeface="Calibri" panose="020F0502020204030204" pitchFamily="34" charset="0"/>
                <a:ea typeface="SimSun" panose="02010600030101010101" pitchFamily="2" charset="-122"/>
                <a:cs typeface="Calibri" panose="020F0502020204030204" pitchFamily="34" charset="0"/>
              </a:rPr>
              <a:t>participantes</a:t>
            </a:r>
            <a:r>
              <a:rPr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dirty="0" err="1">
                <a:solidFill>
                  <a:srgbClr val="4F81BD"/>
                </a:solidFill>
                <a:latin typeface="Calibri" panose="020F0502020204030204" pitchFamily="34" charset="0"/>
                <a:ea typeface="SimSun" panose="02010600030101010101" pitchFamily="2" charset="-122"/>
                <a:cs typeface="Calibri" panose="020F0502020204030204" pitchFamily="34" charset="0"/>
              </a:rPr>
              <a:t>os</a:t>
            </a:r>
            <a:r>
              <a:rPr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dirty="0" err="1">
                <a:solidFill>
                  <a:srgbClr val="4F81BD"/>
                </a:solidFill>
                <a:latin typeface="Calibri" panose="020F0502020204030204" pitchFamily="34" charset="0"/>
                <a:ea typeface="SimSun" panose="02010600030101010101" pitchFamily="2" charset="-122"/>
                <a:cs typeface="Calibri" panose="020F0502020204030204" pitchFamily="34" charset="0"/>
              </a:rPr>
              <a:t>dois</a:t>
            </a:r>
            <a:r>
              <a:rPr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dirty="0" err="1">
                <a:solidFill>
                  <a:srgbClr val="4F81BD"/>
                </a:solidFill>
                <a:latin typeface="Calibri" panose="020F0502020204030204" pitchFamily="34" charset="0"/>
                <a:ea typeface="SimSun" panose="02010600030101010101" pitchFamily="2" charset="-122"/>
                <a:cs typeface="Calibri" panose="020F0502020204030204" pitchFamily="34" charset="0"/>
              </a:rPr>
              <a:t>exemplos</a:t>
            </a:r>
            <a:r>
              <a:rPr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dirty="0" err="1">
                <a:solidFill>
                  <a:srgbClr val="4F81BD"/>
                </a:solidFill>
                <a:latin typeface="Calibri" panose="020F0502020204030204" pitchFamily="34" charset="0"/>
                <a:ea typeface="SimSun" panose="02010600030101010101" pitchFamily="2" charset="-122"/>
                <a:cs typeface="Calibri" panose="020F0502020204030204" pitchFamily="34" charset="0"/>
              </a:rPr>
              <a:t>abaixo</a:t>
            </a:r>
            <a:r>
              <a:rPr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i="1">
                <a:latin typeface="Calibri" panose="020F0502020204030204" pitchFamily="34" charset="0"/>
                <a:ea typeface="SimSun" panose="02010600030101010101" pitchFamily="2" charset="-122"/>
                <a:cs typeface="Calibri" panose="020F0502020204030204" pitchFamily="34" charset="0"/>
              </a:defRPr>
            </a:pPr>
            <a:r>
              <a:rPr dirty="0"/>
              <a:t>João:</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i="1">
                <a:latin typeface="Calibri" panose="020F0502020204030204" pitchFamily="34" charset="0"/>
                <a:ea typeface="SimSun" panose="02010600030101010101" pitchFamily="2" charset="-122"/>
                <a:cs typeface="Calibri" panose="020F0502020204030204" pitchFamily="34" charset="0"/>
              </a:defRPr>
            </a:pPr>
            <a:r>
              <a:rPr dirty="0"/>
              <a:t>João </a:t>
            </a:r>
            <a:r>
              <a:rPr dirty="0" err="1"/>
              <a:t>foi</a:t>
            </a:r>
            <a:r>
              <a:rPr dirty="0"/>
              <a:t> </a:t>
            </a:r>
            <a:r>
              <a:rPr dirty="0" err="1"/>
              <a:t>diagnosticado</a:t>
            </a:r>
            <a:r>
              <a:rPr dirty="0"/>
              <a:t> com </a:t>
            </a:r>
            <a:r>
              <a:rPr dirty="0" err="1"/>
              <a:t>transtorno</a:t>
            </a:r>
            <a:r>
              <a:rPr dirty="0"/>
              <a:t> </a:t>
            </a:r>
            <a:r>
              <a:rPr dirty="0" err="1"/>
              <a:t>esquizoafetivo</a:t>
            </a:r>
            <a:r>
              <a:rPr dirty="0"/>
              <a:t> e </a:t>
            </a:r>
            <a:r>
              <a:rPr dirty="0" err="1"/>
              <a:t>foi</a:t>
            </a:r>
            <a:r>
              <a:rPr dirty="0"/>
              <a:t> </a:t>
            </a:r>
            <a:r>
              <a:rPr dirty="0" err="1"/>
              <a:t>informado</a:t>
            </a:r>
            <a:r>
              <a:rPr dirty="0"/>
              <a:t> de que </a:t>
            </a:r>
            <a:r>
              <a:rPr dirty="0" err="1"/>
              <a:t>ele</a:t>
            </a:r>
            <a:r>
              <a:rPr dirty="0"/>
              <a:t> </a:t>
            </a:r>
            <a:r>
              <a:rPr dirty="0" err="1"/>
              <a:t>tem</a:t>
            </a:r>
            <a:r>
              <a:rPr dirty="0"/>
              <a:t> anosognosia, que, </a:t>
            </a:r>
            <a:r>
              <a:rPr dirty="0" err="1"/>
              <a:t>explicou</a:t>
            </a:r>
            <a:r>
              <a:rPr dirty="0"/>
              <a:t> a equipe do </a:t>
            </a:r>
            <a:r>
              <a:rPr dirty="0" err="1"/>
              <a:t>serviço</a:t>
            </a:r>
            <a:r>
              <a:rPr dirty="0"/>
              <a:t>, </a:t>
            </a:r>
            <a:r>
              <a:rPr dirty="0" err="1"/>
              <a:t>significa</a:t>
            </a:r>
            <a:r>
              <a:rPr dirty="0"/>
              <a:t> “</a:t>
            </a:r>
            <a:r>
              <a:rPr dirty="0" err="1"/>
              <a:t>falta</a:t>
            </a:r>
            <a:r>
              <a:rPr dirty="0"/>
              <a:t> de </a:t>
            </a:r>
            <a:r>
              <a:rPr dirty="0" err="1"/>
              <a:t>percepção</a:t>
            </a:r>
            <a:r>
              <a:rPr dirty="0"/>
              <a:t>” </a:t>
            </a:r>
            <a:r>
              <a:rPr dirty="0" err="1"/>
              <a:t>ou</a:t>
            </a:r>
            <a:r>
              <a:rPr dirty="0"/>
              <a:t> “</a:t>
            </a:r>
            <a:r>
              <a:rPr dirty="0" err="1"/>
              <a:t>falta</a:t>
            </a:r>
            <a:r>
              <a:rPr dirty="0"/>
              <a:t> de </a:t>
            </a:r>
            <a:r>
              <a:rPr dirty="0" err="1"/>
              <a:t>consciência</a:t>
            </a:r>
            <a:r>
              <a:rPr dirty="0"/>
              <a:t>”. Ele </a:t>
            </a:r>
            <a:r>
              <a:rPr dirty="0" err="1"/>
              <a:t>é</a:t>
            </a:r>
            <a:r>
              <a:rPr dirty="0"/>
              <a:t> </a:t>
            </a:r>
            <a:r>
              <a:rPr dirty="0" err="1"/>
              <a:t>informado</a:t>
            </a:r>
            <a:r>
              <a:rPr dirty="0"/>
              <a:t> de que a </a:t>
            </a:r>
            <a:r>
              <a:rPr dirty="0" err="1"/>
              <a:t>razão</a:t>
            </a:r>
            <a:r>
              <a:rPr dirty="0"/>
              <a:t> pela qual </a:t>
            </a:r>
            <a:r>
              <a:rPr dirty="0" err="1"/>
              <a:t>ele</a:t>
            </a:r>
            <a:r>
              <a:rPr dirty="0"/>
              <a:t> </a:t>
            </a:r>
            <a:r>
              <a:rPr dirty="0" err="1"/>
              <a:t>acha</a:t>
            </a:r>
            <a:r>
              <a:rPr dirty="0"/>
              <a:t> que </a:t>
            </a:r>
            <a:r>
              <a:rPr dirty="0" err="1"/>
              <a:t>não</a:t>
            </a:r>
            <a:r>
              <a:rPr dirty="0"/>
              <a:t> </a:t>
            </a:r>
            <a:r>
              <a:rPr dirty="0" err="1"/>
              <a:t>precisa</a:t>
            </a:r>
            <a:r>
              <a:rPr dirty="0"/>
              <a:t> de </a:t>
            </a:r>
            <a:r>
              <a:rPr dirty="0" err="1"/>
              <a:t>medicação</a:t>
            </a:r>
            <a:r>
              <a:rPr dirty="0"/>
              <a:t> </a:t>
            </a:r>
            <a:r>
              <a:rPr dirty="0" err="1"/>
              <a:t>é</a:t>
            </a:r>
            <a:r>
              <a:rPr dirty="0"/>
              <a:t> </a:t>
            </a:r>
            <a:r>
              <a:rPr dirty="0" err="1"/>
              <a:t>porque</a:t>
            </a:r>
            <a:r>
              <a:rPr dirty="0"/>
              <a:t> </a:t>
            </a:r>
            <a:r>
              <a:rPr dirty="0" err="1"/>
              <a:t>ele</a:t>
            </a:r>
            <a:r>
              <a:rPr dirty="0"/>
              <a:t> </a:t>
            </a:r>
            <a:r>
              <a:rPr dirty="0" err="1"/>
              <a:t>não</a:t>
            </a:r>
            <a:r>
              <a:rPr dirty="0"/>
              <a:t> sabe o </a:t>
            </a:r>
            <a:r>
              <a:rPr dirty="0" err="1"/>
              <a:t>quão</a:t>
            </a:r>
            <a:r>
              <a:rPr dirty="0"/>
              <a:t> </a:t>
            </a:r>
            <a:r>
              <a:rPr dirty="0" err="1"/>
              <a:t>verdadeiramente</a:t>
            </a:r>
            <a:r>
              <a:rPr dirty="0"/>
              <a:t> </a:t>
            </a:r>
            <a:r>
              <a:rPr dirty="0" err="1"/>
              <a:t>doente</a:t>
            </a:r>
            <a:r>
              <a:rPr dirty="0"/>
              <a:t> </a:t>
            </a:r>
            <a:r>
              <a:rPr dirty="0" err="1"/>
              <a:t>ele</a:t>
            </a:r>
            <a:r>
              <a:rPr dirty="0"/>
              <a:t> </a:t>
            </a:r>
            <a:r>
              <a:rPr dirty="0" err="1"/>
              <a:t>está</a:t>
            </a:r>
            <a:r>
              <a:rPr dirty="0"/>
              <a:t>, e a </a:t>
            </a:r>
            <a:r>
              <a:rPr dirty="0" err="1"/>
              <a:t>crença</a:t>
            </a:r>
            <a:r>
              <a:rPr dirty="0"/>
              <a:t> de que </a:t>
            </a:r>
            <a:r>
              <a:rPr dirty="0" err="1"/>
              <a:t>ele</a:t>
            </a:r>
            <a:r>
              <a:rPr dirty="0"/>
              <a:t> </a:t>
            </a:r>
            <a:r>
              <a:rPr dirty="0" err="1"/>
              <a:t>não</a:t>
            </a:r>
            <a:r>
              <a:rPr dirty="0"/>
              <a:t> </a:t>
            </a:r>
            <a:r>
              <a:rPr dirty="0" err="1"/>
              <a:t>precisa</a:t>
            </a:r>
            <a:r>
              <a:rPr dirty="0"/>
              <a:t> de </a:t>
            </a:r>
            <a:r>
              <a:rPr dirty="0" err="1"/>
              <a:t>medicação</a:t>
            </a:r>
            <a:r>
              <a:rPr dirty="0"/>
              <a:t> </a:t>
            </a:r>
            <a:r>
              <a:rPr dirty="0" err="1"/>
              <a:t>é</a:t>
            </a:r>
            <a:r>
              <a:rPr dirty="0"/>
              <a:t> </a:t>
            </a:r>
            <a:r>
              <a:rPr dirty="0" err="1"/>
              <a:t>apenas</a:t>
            </a:r>
            <a:r>
              <a:rPr dirty="0"/>
              <a:t> um </a:t>
            </a:r>
            <a:r>
              <a:rPr dirty="0" err="1"/>
              <a:t>sintoma</a:t>
            </a:r>
            <a:r>
              <a:rPr dirty="0"/>
              <a:t> da </a:t>
            </a:r>
            <a:r>
              <a:rPr dirty="0" err="1"/>
              <a:t>doença</a:t>
            </a:r>
            <a:r>
              <a:rPr dirty="0"/>
              <a:t>. Ele </a:t>
            </a:r>
            <a:r>
              <a:rPr dirty="0" err="1"/>
              <a:t>é</a:t>
            </a:r>
            <a:r>
              <a:rPr dirty="0"/>
              <a:t> </a:t>
            </a:r>
            <a:r>
              <a:rPr dirty="0" err="1"/>
              <a:t>informado</a:t>
            </a:r>
            <a:r>
              <a:rPr dirty="0"/>
              <a:t> de que, se </a:t>
            </a:r>
            <a:r>
              <a:rPr dirty="0" err="1"/>
              <a:t>ele</a:t>
            </a:r>
            <a:r>
              <a:rPr dirty="0"/>
              <a:t> se </a:t>
            </a:r>
            <a:r>
              <a:rPr dirty="0" err="1"/>
              <a:t>recusar</a:t>
            </a:r>
            <a:r>
              <a:rPr dirty="0"/>
              <a:t> a </a:t>
            </a:r>
            <a:r>
              <a:rPr dirty="0" err="1"/>
              <a:t>tomar</a:t>
            </a:r>
            <a:r>
              <a:rPr dirty="0"/>
              <a:t> a </a:t>
            </a:r>
            <a:r>
              <a:rPr dirty="0" err="1"/>
              <a:t>medicação</a:t>
            </a:r>
            <a:r>
              <a:rPr dirty="0"/>
              <a:t>, </a:t>
            </a:r>
            <a:r>
              <a:rPr dirty="0" err="1"/>
              <a:t>eles</a:t>
            </a:r>
            <a:r>
              <a:rPr dirty="0"/>
              <a:t> </a:t>
            </a:r>
            <a:r>
              <a:rPr dirty="0" err="1"/>
              <a:t>precisarão</a:t>
            </a:r>
            <a:r>
              <a:rPr dirty="0"/>
              <a:t> </a:t>
            </a:r>
            <a:r>
              <a:rPr dirty="0" err="1"/>
              <a:t>reavaliar</a:t>
            </a:r>
            <a:r>
              <a:rPr dirty="0"/>
              <a:t> </a:t>
            </a:r>
            <a:r>
              <a:rPr dirty="0" err="1"/>
              <a:t>sua</a:t>
            </a:r>
            <a:r>
              <a:rPr dirty="0"/>
              <a:t> </a:t>
            </a:r>
            <a:r>
              <a:rPr dirty="0" err="1"/>
              <a:t>capacidade</a:t>
            </a:r>
            <a:r>
              <a:rPr dirty="0"/>
              <a:t> de </a:t>
            </a:r>
            <a:r>
              <a:rPr dirty="0" err="1"/>
              <a:t>tomar</a:t>
            </a:r>
            <a:r>
              <a:rPr dirty="0"/>
              <a:t> </a:t>
            </a:r>
            <a:r>
              <a:rPr dirty="0" err="1"/>
              <a:t>outras</a:t>
            </a:r>
            <a:r>
              <a:rPr dirty="0"/>
              <a:t> </a:t>
            </a:r>
            <a:r>
              <a:rPr dirty="0" err="1"/>
              <a:t>decisões</a:t>
            </a:r>
            <a:r>
              <a:rPr dirty="0"/>
              <a:t> </a:t>
            </a:r>
            <a:r>
              <a:rPr dirty="0" err="1"/>
              <a:t>importantes</a:t>
            </a:r>
            <a:r>
              <a:rPr dirty="0"/>
              <a:t> </a:t>
            </a:r>
            <a:r>
              <a:rPr dirty="0" err="1"/>
              <a:t>na</a:t>
            </a:r>
            <a:r>
              <a:rPr dirty="0"/>
              <a:t> </a:t>
            </a:r>
            <a:r>
              <a:rPr dirty="0" err="1"/>
              <a:t>vida</a:t>
            </a:r>
            <a:r>
              <a:rPr dirty="0"/>
              <a:t>, </a:t>
            </a:r>
            <a:r>
              <a:rPr dirty="0" err="1"/>
              <a:t>como</a:t>
            </a:r>
            <a:r>
              <a:rPr dirty="0"/>
              <a:t> </a:t>
            </a:r>
            <a:r>
              <a:rPr dirty="0" err="1"/>
              <a:t>voltar</a:t>
            </a:r>
            <a:r>
              <a:rPr dirty="0"/>
              <a:t> </a:t>
            </a:r>
            <a:r>
              <a:rPr dirty="0" err="1"/>
              <a:t>ao</a:t>
            </a:r>
            <a:r>
              <a:rPr dirty="0"/>
              <a:t> </a:t>
            </a:r>
            <a:r>
              <a:rPr dirty="0" err="1"/>
              <a:t>trabalho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i="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i="1">
                <a:latin typeface="Calibri" panose="020F0502020204030204" pitchFamily="34" charset="0"/>
                <a:ea typeface="SimSun" panose="02010600030101010101" pitchFamily="2" charset="-122"/>
                <a:cs typeface="Calibri" panose="020F0502020204030204" pitchFamily="34" charset="0"/>
              </a:defRPr>
            </a:pPr>
            <a:r>
              <a:rPr lang="pt-BR" dirty="0"/>
              <a:t>Rafaela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buFont typeface="Arial" panose="020B0604020202020204" pitchFamily="34" charset="0"/>
              <a:buChar char="•"/>
              <a:defRPr i="1"/>
            </a:pPr>
            <a:r>
              <a:rPr lang="pt-BR" dirty="0">
                <a:latin typeface="Calibri" panose="020F0502020204030204" pitchFamily="34" charset="0"/>
                <a:ea typeface="SimSun" panose="02010600030101010101" pitchFamily="2" charset="-122"/>
                <a:cs typeface="Arial" panose="020B0604020202020204" pitchFamily="34" charset="0"/>
              </a:rPr>
              <a:t>Rafaela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tem</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deficiência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intelectual</a:t>
            </a:r>
            <a:r>
              <a:rPr dirty="0">
                <a:latin typeface="Calibri" panose="020F0502020204030204" pitchFamily="34" charset="0"/>
                <a:ea typeface="SimSun" panose="02010600030101010101" pitchFamily="2" charset="-122"/>
                <a:cs typeface="Arial" panose="020B0604020202020204" pitchFamily="34" charset="0"/>
              </a:rPr>
              <a:t>. Ela </a:t>
            </a:r>
            <a:r>
              <a:rPr dirty="0" err="1">
                <a:latin typeface="Calibri" panose="020F0502020204030204" pitchFamily="34" charset="0"/>
                <a:ea typeface="SimSun" panose="02010600030101010101" pitchFamily="2" charset="-122"/>
                <a:cs typeface="Arial" panose="020B0604020202020204" pitchFamily="34" charset="0"/>
              </a:rPr>
              <a:t>trabalha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na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biblioteca</a:t>
            </a:r>
            <a:r>
              <a:rPr dirty="0">
                <a:latin typeface="Calibri" panose="020F0502020204030204" pitchFamily="34" charset="0"/>
                <a:ea typeface="SimSun" panose="02010600030101010101" pitchFamily="2" charset="-122"/>
                <a:cs typeface="Arial" panose="020B0604020202020204" pitchFamily="34" charset="0"/>
              </a:rPr>
              <a:t> local </a:t>
            </a:r>
            <a:r>
              <a:rPr dirty="0" err="1">
                <a:latin typeface="Calibri" panose="020F0502020204030204" pitchFamily="34" charset="0"/>
                <a:ea typeface="SimSun" panose="02010600030101010101" pitchFamily="2" charset="-122"/>
                <a:cs typeface="Arial" panose="020B0604020202020204" pitchFamily="34" charset="0"/>
              </a:rPr>
              <a:t>quatro</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dias</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por</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semana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Graças</a:t>
            </a:r>
            <a:r>
              <a:rPr dirty="0">
                <a:latin typeface="Calibri" panose="020F0502020204030204" pitchFamily="34" charset="0"/>
                <a:ea typeface="SimSun" panose="02010600030101010101" pitchFamily="2" charset="-122"/>
                <a:cs typeface="Arial" panose="020B0604020202020204" pitchFamily="34" charset="0"/>
              </a:rPr>
              <a:t> a </a:t>
            </a:r>
            <a:r>
              <a:rPr dirty="0" err="1">
                <a:latin typeface="Calibri" panose="020F0502020204030204" pitchFamily="34" charset="0"/>
                <a:ea typeface="SimSun" panose="02010600030101010101" pitchFamily="2" charset="-122"/>
                <a:cs typeface="Arial" panose="020B0604020202020204" pitchFamily="34" charset="0"/>
              </a:rPr>
              <a:t>este</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trabalho</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ela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é</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capaz</a:t>
            </a:r>
            <a:r>
              <a:rPr dirty="0">
                <a:latin typeface="Calibri" panose="020F0502020204030204" pitchFamily="34" charset="0"/>
                <a:ea typeface="SimSun" panose="02010600030101010101" pitchFamily="2" charset="-122"/>
                <a:cs typeface="Arial" panose="020B0604020202020204" pitchFamily="34" charset="0"/>
              </a:rPr>
              <a:t> de </a:t>
            </a:r>
            <a:r>
              <a:rPr dirty="0" err="1">
                <a:latin typeface="Calibri" panose="020F0502020204030204" pitchFamily="34" charset="0"/>
                <a:ea typeface="SimSun" panose="02010600030101010101" pitchFamily="2" charset="-122"/>
                <a:cs typeface="Arial" panose="020B0604020202020204" pitchFamily="34" charset="0"/>
              </a:rPr>
              <a:t>economizar</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algum</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dinheiro</a:t>
            </a:r>
            <a:r>
              <a:rPr dirty="0">
                <a:latin typeface="Calibri" panose="020F0502020204030204" pitchFamily="34" charset="0"/>
                <a:ea typeface="SimSun" panose="02010600030101010101" pitchFamily="2" charset="-122"/>
                <a:cs typeface="Arial" panose="020B0604020202020204" pitchFamily="34" charset="0"/>
              </a:rPr>
              <a:t>. Ela </a:t>
            </a:r>
            <a:r>
              <a:rPr dirty="0" err="1">
                <a:latin typeface="Calibri" panose="020F0502020204030204" pitchFamily="34" charset="0"/>
                <a:ea typeface="SimSun" panose="02010600030101010101" pitchFamily="2" charset="-122"/>
                <a:cs typeface="Arial" panose="020B0604020202020204" pitchFamily="34" charset="0"/>
              </a:rPr>
              <a:t>gostaria</a:t>
            </a:r>
            <a:r>
              <a:rPr dirty="0">
                <a:latin typeface="Calibri" panose="020F0502020204030204" pitchFamily="34" charset="0"/>
                <a:ea typeface="SimSun" panose="02010600030101010101" pitchFamily="2" charset="-122"/>
                <a:cs typeface="Arial" panose="020B0604020202020204" pitchFamily="34" charset="0"/>
              </a:rPr>
              <a:t> de </a:t>
            </a:r>
            <a:r>
              <a:rPr dirty="0" err="1">
                <a:latin typeface="Calibri" panose="020F0502020204030204" pitchFamily="34" charset="0"/>
                <a:ea typeface="SimSun" panose="02010600030101010101" pitchFamily="2" charset="-122"/>
                <a:cs typeface="Arial" panose="020B0604020202020204" pitchFamily="34" charset="0"/>
              </a:rPr>
              <a:t>sair</a:t>
            </a:r>
            <a:r>
              <a:rPr dirty="0">
                <a:latin typeface="Calibri" panose="020F0502020204030204" pitchFamily="34" charset="0"/>
                <a:ea typeface="SimSun" panose="02010600030101010101" pitchFamily="2" charset="-122"/>
                <a:cs typeface="Arial" panose="020B0604020202020204" pitchFamily="34" charset="0"/>
              </a:rPr>
              <a:t> de </a:t>
            </a:r>
            <a:r>
              <a:rPr dirty="0" err="1">
                <a:latin typeface="Calibri" panose="020F0502020204030204" pitchFamily="34" charset="0"/>
                <a:ea typeface="SimSun" panose="02010600030101010101" pitchFamily="2" charset="-122"/>
                <a:cs typeface="Arial" panose="020B0604020202020204" pitchFamily="34" charset="0"/>
              </a:rPr>
              <a:t>férias</a:t>
            </a:r>
            <a:r>
              <a:rPr dirty="0">
                <a:latin typeface="Calibri" panose="020F0502020204030204" pitchFamily="34" charset="0"/>
                <a:ea typeface="SimSun" panose="02010600030101010101" pitchFamily="2" charset="-122"/>
                <a:cs typeface="Arial" panose="020B0604020202020204" pitchFamily="34" charset="0"/>
              </a:rPr>
              <a:t> para </a:t>
            </a:r>
            <a:r>
              <a:rPr dirty="0" err="1">
                <a:latin typeface="Calibri" panose="020F0502020204030204" pitchFamily="34" charset="0"/>
                <a:ea typeface="SimSun" panose="02010600030101010101" pitchFamily="2" charset="-122"/>
                <a:cs typeface="Arial" panose="020B0604020202020204" pitchFamily="34" charset="0"/>
              </a:rPr>
              <a:t>visitar</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seu</a:t>
            </a:r>
            <a:r>
              <a:rPr dirty="0">
                <a:latin typeface="Calibri" panose="020F0502020204030204" pitchFamily="34" charset="0"/>
                <a:ea typeface="SimSun" panose="02010600030101010101" pitchFamily="2" charset="-122"/>
                <a:cs typeface="Arial" panose="020B0604020202020204" pitchFamily="34" charset="0"/>
              </a:rPr>
              <a:t> primo no </a:t>
            </a:r>
            <a:r>
              <a:rPr dirty="0" err="1">
                <a:latin typeface="Calibri" panose="020F0502020204030204" pitchFamily="34" charset="0"/>
                <a:ea typeface="SimSun" panose="02010600030101010101" pitchFamily="2" charset="-122"/>
                <a:cs typeface="Arial" panose="020B0604020202020204" pitchFamily="34" charset="0"/>
              </a:rPr>
              <a:t>sul</a:t>
            </a:r>
            <a:r>
              <a:rPr dirty="0">
                <a:latin typeface="Calibri" panose="020F0502020204030204" pitchFamily="34" charset="0"/>
                <a:ea typeface="SimSun" panose="02010600030101010101" pitchFamily="2" charset="-122"/>
                <a:cs typeface="Arial" panose="020B0604020202020204" pitchFamily="34" charset="0"/>
              </a:rPr>
              <a:t> e usar </a:t>
            </a:r>
            <a:r>
              <a:rPr dirty="0" err="1">
                <a:latin typeface="Calibri" panose="020F0502020204030204" pitchFamily="34" charset="0"/>
                <a:ea typeface="SimSun" panose="02010600030101010101" pitchFamily="2" charset="-122"/>
                <a:cs typeface="Arial" panose="020B0604020202020204" pitchFamily="34" charset="0"/>
              </a:rPr>
              <a:t>esse</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dinheiro</a:t>
            </a:r>
            <a:r>
              <a:rPr dirty="0">
                <a:latin typeface="Calibri" panose="020F0502020204030204" pitchFamily="34" charset="0"/>
                <a:ea typeface="SimSun" panose="02010600030101010101" pitchFamily="2" charset="-122"/>
                <a:cs typeface="Arial" panose="020B0604020202020204" pitchFamily="34" charset="0"/>
              </a:rPr>
              <a:t> para </a:t>
            </a:r>
            <a:r>
              <a:rPr dirty="0" err="1">
                <a:latin typeface="Calibri" panose="020F0502020204030204" pitchFamily="34" charset="0"/>
                <a:ea typeface="SimSun" panose="02010600030101010101" pitchFamily="2" charset="-122"/>
                <a:cs typeface="Arial" panose="020B0604020202020204" pitchFamily="34" charset="0"/>
              </a:rPr>
              <a:t>comprar</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uma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passagem</a:t>
            </a:r>
            <a:r>
              <a:rPr dirty="0">
                <a:latin typeface="Calibri" panose="020F0502020204030204" pitchFamily="34" charset="0"/>
                <a:ea typeface="SimSun" panose="02010600030101010101" pitchFamily="2" charset="-122"/>
                <a:cs typeface="Arial" panose="020B0604020202020204" pitchFamily="34" charset="0"/>
              </a:rPr>
              <a:t> de </a:t>
            </a:r>
            <a:r>
              <a:rPr dirty="0" err="1">
                <a:latin typeface="Calibri" panose="020F0502020204030204" pitchFamily="34" charset="0"/>
                <a:ea typeface="SimSun" panose="02010600030101010101" pitchFamily="2" charset="-122"/>
                <a:cs typeface="Arial" panose="020B0604020202020204" pitchFamily="34" charset="0"/>
              </a:rPr>
              <a:t>trem</a:t>
            </a:r>
            <a:r>
              <a:rPr dirty="0">
                <a:latin typeface="Calibri" panose="020F0502020204030204" pitchFamily="34" charset="0"/>
                <a:ea typeface="SimSun" panose="02010600030101010101" pitchFamily="2" charset="-122"/>
                <a:cs typeface="Arial" panose="020B0604020202020204" pitchFamily="34" charset="0"/>
              </a:rPr>
              <a:t>. No </a:t>
            </a:r>
            <a:r>
              <a:rPr dirty="0" err="1">
                <a:latin typeface="Calibri" panose="020F0502020204030204" pitchFamily="34" charset="0"/>
                <a:ea typeface="SimSun" panose="02010600030101010101" pitchFamily="2" charset="-122"/>
                <a:cs typeface="Arial" panose="020B0604020202020204" pitchFamily="34" charset="0"/>
              </a:rPr>
              <a:t>entanto</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seu</a:t>
            </a:r>
            <a:r>
              <a:rPr dirty="0">
                <a:latin typeface="Calibri" panose="020F0502020204030204" pitchFamily="34" charset="0"/>
                <a:ea typeface="SimSun" panose="02010600030101010101" pitchFamily="2" charset="-122"/>
                <a:cs typeface="Arial" panose="020B0604020202020204" pitchFamily="34" charset="0"/>
              </a:rPr>
              <a:t> pai </a:t>
            </a:r>
            <a:r>
              <a:rPr dirty="0" err="1">
                <a:latin typeface="Calibri" panose="020F0502020204030204" pitchFamily="34" charset="0"/>
                <a:ea typeface="SimSun" panose="02010600030101010101" pitchFamily="2" charset="-122"/>
                <a:cs typeface="Arial" panose="020B0604020202020204" pitchFamily="34" charset="0"/>
              </a:rPr>
              <a:t>é</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seu</a:t>
            </a:r>
            <a:r>
              <a:rPr dirty="0">
                <a:latin typeface="Calibri" panose="020F0502020204030204" pitchFamily="34" charset="0"/>
                <a:ea typeface="SimSun" panose="02010600030101010101" pitchFamily="2" charset="-122"/>
                <a:cs typeface="Arial" panose="020B0604020202020204" pitchFamily="34" charset="0"/>
              </a:rPr>
              <a:t> tutor legal, e </a:t>
            </a:r>
            <a:r>
              <a:rPr dirty="0" err="1">
                <a:latin typeface="Calibri" panose="020F0502020204030204" pitchFamily="34" charset="0"/>
                <a:ea typeface="SimSun" panose="02010600030101010101" pitchFamily="2" charset="-122"/>
                <a:cs typeface="Arial" panose="020B0604020202020204" pitchFamily="34" charset="0"/>
              </a:rPr>
              <a:t>ele</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acha</a:t>
            </a:r>
            <a:r>
              <a:rPr dirty="0">
                <a:latin typeface="Calibri" panose="020F0502020204030204" pitchFamily="34" charset="0"/>
                <a:ea typeface="SimSun" panose="02010600030101010101" pitchFamily="2" charset="-122"/>
                <a:cs typeface="Arial" panose="020B0604020202020204" pitchFamily="34" charset="0"/>
              </a:rPr>
              <a:t> que </a:t>
            </a:r>
            <a:r>
              <a:rPr dirty="0" err="1">
                <a:latin typeface="Calibri" panose="020F0502020204030204" pitchFamily="34" charset="0"/>
                <a:ea typeface="SimSun" panose="02010600030101010101" pitchFamily="2" charset="-122"/>
                <a:cs typeface="Arial" panose="020B0604020202020204" pitchFamily="34" charset="0"/>
              </a:rPr>
              <a:t>é</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inseguro</a:t>
            </a:r>
            <a:r>
              <a:rPr dirty="0">
                <a:latin typeface="Calibri" panose="020F0502020204030204" pitchFamily="34" charset="0"/>
                <a:ea typeface="SimSun" panose="02010600030101010101" pitchFamily="2" charset="-122"/>
                <a:cs typeface="Arial" panose="020B0604020202020204" pitchFamily="34" charset="0"/>
              </a:rPr>
              <a:t> para </a:t>
            </a:r>
            <a:r>
              <a:rPr lang="pt-BR" dirty="0">
                <a:latin typeface="Calibri" panose="020F0502020204030204" pitchFamily="34" charset="0"/>
                <a:ea typeface="SimSun" panose="02010600030101010101" pitchFamily="2" charset="-122"/>
                <a:cs typeface="Arial" panose="020B0604020202020204" pitchFamily="34" charset="0"/>
              </a:rPr>
              <a:t>Rafaela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viajar</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então</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ele</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não</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permite</a:t>
            </a:r>
            <a:r>
              <a:rPr dirty="0">
                <a:latin typeface="Calibri" panose="020F0502020204030204" pitchFamily="34" charset="0"/>
                <a:ea typeface="SimSun" panose="02010600030101010101" pitchFamily="2" charset="-122"/>
                <a:cs typeface="Arial" panose="020B0604020202020204" pitchFamily="34" charset="0"/>
              </a:rPr>
              <a:t> que </a:t>
            </a:r>
            <a:r>
              <a:rPr dirty="0" err="1">
                <a:latin typeface="Calibri" panose="020F0502020204030204" pitchFamily="34" charset="0"/>
                <a:ea typeface="SimSun" panose="02010600030101010101" pitchFamily="2" charset="-122"/>
                <a:cs typeface="Arial" panose="020B0604020202020204" pitchFamily="34" charset="0"/>
              </a:rPr>
              <a:t>ela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saia</a:t>
            </a:r>
            <a:r>
              <a:rPr dirty="0">
                <a:latin typeface="Calibri" panose="020F0502020204030204" pitchFamily="34" charset="0"/>
                <a:ea typeface="SimSun" panose="02010600030101010101" pitchFamily="2" charset="-122"/>
                <a:cs typeface="Arial" panose="020B0604020202020204" pitchFamily="34" charset="0"/>
              </a:rPr>
              <a:t> para </a:t>
            </a:r>
            <a:r>
              <a:rPr dirty="0" err="1">
                <a:latin typeface="Calibri" panose="020F0502020204030204" pitchFamily="34" charset="0"/>
                <a:ea typeface="SimSun" panose="02010600030101010101" pitchFamily="2" charset="-122"/>
                <a:cs typeface="Arial" panose="020B0604020202020204" pitchFamily="34" charset="0"/>
              </a:rPr>
              <a:t>comprar</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uma</a:t>
            </a:r>
            <a:r>
              <a:rPr dirty="0">
                <a:latin typeface="Calibri" panose="020F0502020204030204" pitchFamily="34" charset="0"/>
                <a:ea typeface="SimSun" panose="02010600030101010101" pitchFamily="2" charset="-122"/>
                <a:cs typeface="Arial" panose="020B0604020202020204" pitchFamily="34" charset="0"/>
              </a:rPr>
              <a:t> </a:t>
            </a:r>
            <a:r>
              <a:rPr dirty="0" err="1">
                <a:latin typeface="Calibri" panose="020F0502020204030204" pitchFamily="34" charset="0"/>
                <a:ea typeface="SimSun" panose="02010600030101010101" pitchFamily="2" charset="-122"/>
                <a:cs typeface="Arial" panose="020B0604020202020204" pitchFamily="34" charset="0"/>
              </a:rPr>
              <a:t>passagem</a:t>
            </a:r>
            <a:r>
              <a:rPr dirty="0">
                <a:latin typeface="Calibri" panose="020F0502020204030204" pitchFamily="34" charset="0"/>
                <a:ea typeface="SimSun" panose="02010600030101010101" pitchFamily="2" charset="-122"/>
                <a:cs typeface="Arial" panose="020B0604020202020204" pitchFamily="34" charset="0"/>
              </a:rPr>
              <a:t> de </a:t>
            </a:r>
            <a:r>
              <a:rPr dirty="0" err="1">
                <a:latin typeface="Calibri" panose="020F0502020204030204" pitchFamily="34" charset="0"/>
                <a:ea typeface="SimSun" panose="02010600030101010101" pitchFamily="2" charset="-122"/>
                <a:cs typeface="Arial" panose="020B0604020202020204" pitchFamily="34" charset="0"/>
              </a:rPr>
              <a:t>trem</a:t>
            </a:r>
            <a:r>
              <a:rPr b="1" dirty="0"/>
              <a:t> 1.2: </a:t>
            </a:r>
            <a:r>
              <a:rPr b="1" dirty="0" err="1"/>
              <a:t>Exemplos</a:t>
            </a:r>
            <a:r>
              <a:rPr b="1" dirty="0"/>
              <a:t> de </a:t>
            </a:r>
            <a:r>
              <a:rPr b="1" dirty="0" err="1"/>
              <a:t>negação</a:t>
            </a:r>
            <a:r>
              <a:rPr b="1" dirty="0"/>
              <a:t> do </a:t>
            </a:r>
            <a:r>
              <a:rPr b="1" dirty="0" err="1"/>
              <a:t>direito</a:t>
            </a:r>
            <a:r>
              <a:rPr b="1" dirty="0"/>
              <a:t> à </a:t>
            </a:r>
            <a:r>
              <a:rPr b="1" dirty="0" err="1"/>
              <a:t>capacidade</a:t>
            </a:r>
            <a:r>
              <a:rPr b="1" dirty="0"/>
              <a:t> legal (20 min.)</a:t>
            </a:r>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39</a:t>
            </a:fld>
            <a:endParaRPr lang="en-CH"/>
          </a:p>
        </p:txBody>
      </p:sp>
    </p:spTree>
    <p:extLst>
      <p:ext uri="{BB962C8B-B14F-4D97-AF65-F5344CB8AC3E}">
        <p14:creationId xmlns:p14="http://schemas.microsoft.com/office/powerpoint/2010/main" val="2235332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t>Para cada exemplo, pergunte aos participantes:</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Quais são as razões pelas quais a pessoa é negada o direito de tomar decisões neste exemplo?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Você acha que esses motivos são válidos?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Por quê?</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t>Dê aos participantes a oportunidade de discutir os exemplos acima.</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40</a:t>
            </a:fld>
            <a:endParaRPr lang="en-CH"/>
          </a:p>
        </p:txBody>
      </p:sp>
    </p:spTree>
    <p:extLst>
      <p:ext uri="{BB962C8B-B14F-4D97-AF65-F5344CB8AC3E}">
        <p14:creationId xmlns:p14="http://schemas.microsoft.com/office/powerpoint/2010/main" val="377509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163786"/>
            <a:ext cx="5447030" cy="5278368"/>
          </a:xfrm>
        </p:spPr>
        <p:txBody>
          <a:bodyPr/>
          <a:lstStyle/>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“Pessoas que estão usando” ou “que já usaram” serviços de saúde mental e sociais referem-se a pessoas que não se identificam necessariamente como tendo uma deficiência, mas que têm uma variedade de experiências aplicáveis a este treinamento.</a:t>
            </a:r>
            <a:br>
              <a:rPr lang="pt-BR" b="0" dirty="0">
                <a:effectLst/>
              </a:rPr>
            </a:br>
            <a:endParaRPr lang="pt-BR" sz="16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Além disso, o uso do termo “serviços sociais e de saúde mental” nestes módulos refere-se a uma ampla gama de serviços atualmente prestados por países, incluindo, por exemplo, centros comunitários de saúde mental, clínicas de atenção primária, serviços ambulatoriais, hospitais psiquiátricos, enfermarias psiquiátricas em hospitais gerais, centros de reabilitação, curandeiros tradicionais, centros de dia, lares para idosos e outros lares de “grupos”, bem como serviços domiciliares e serviços e apoios que oferecem alternativas aos serviços tradicionais de saúde mental ou sociais, fornecidos por uma ampla gama de prestadores de saúde e assistência social nos setores público, privado e não-governamental.</a:t>
            </a:r>
            <a:endParaRPr lang="pt-BR" sz="24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pt-BR" sz="16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 terminologia adotada neste documento foi selecionada por uma questão de inclusão.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É uma escolha individual se identificar com certas expressões ou conceitos, mas os direitos humanos são aplicáveis a todos, em todos os lugares.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Um diagnóstico ou deficiência nunca deve definir uma pessoa.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Somos todos indivíduos, com um contexto social único, personalidade, objetivos, aspirações e relacionamentos com os outros.</a:t>
            </a:r>
            <a:br>
              <a:rPr lang="pt-BR" b="0" dirty="0">
                <a:effectLst/>
              </a:rPr>
            </a:b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53978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i="1"/>
            </a:pPr>
            <a:r>
              <a:rPr dirty="0" err="1"/>
              <a:t>Apresentação</a:t>
            </a:r>
            <a:r>
              <a:rPr dirty="0"/>
              <a:t>: </a:t>
            </a:r>
            <a:r>
              <a:rPr lang="pt-BR" dirty="0"/>
              <a:t>Situações em que o direito à capacidade legal é negado </a:t>
            </a:r>
            <a:r>
              <a:rPr dirty="0"/>
              <a:t>(10 min.)</a:t>
            </a:r>
          </a:p>
          <a:p>
            <a:pPr algn="just"/>
            <a:endParaRPr lang="en-US"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negação</a:t>
            </a:r>
            <a:r>
              <a:rPr dirty="0"/>
              <a:t> do </a:t>
            </a:r>
            <a:r>
              <a:rPr dirty="0" err="1"/>
              <a:t>direito</a:t>
            </a:r>
            <a:r>
              <a:rPr dirty="0"/>
              <a:t> à </a:t>
            </a:r>
            <a:r>
              <a:rPr lang="pt-BR" dirty="0"/>
              <a:t>capacidade legal</a:t>
            </a:r>
            <a:r>
              <a:rPr dirty="0"/>
              <a:t> </a:t>
            </a:r>
            <a:r>
              <a:rPr dirty="0" err="1"/>
              <a:t>acontece</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Nas </a:t>
            </a:r>
            <a:r>
              <a:rPr dirty="0" err="1"/>
              <a:t>comunidades</a:t>
            </a:r>
            <a:r>
              <a:rPr dirty="0"/>
              <a:t> (</a:t>
            </a:r>
            <a:r>
              <a:rPr dirty="0" err="1"/>
              <a:t>por</a:t>
            </a:r>
            <a:r>
              <a:rPr dirty="0"/>
              <a:t> </a:t>
            </a:r>
            <a:r>
              <a:rPr dirty="0" err="1"/>
              <a:t>exemplo</a:t>
            </a:r>
            <a:r>
              <a:rPr dirty="0"/>
              <a:t>, </a:t>
            </a:r>
            <a:r>
              <a:rPr dirty="0" err="1"/>
              <a:t>na</a:t>
            </a:r>
            <a:r>
              <a:rPr dirty="0"/>
              <a:t> </a:t>
            </a:r>
            <a:r>
              <a:rPr dirty="0" err="1"/>
              <a:t>escola</a:t>
            </a:r>
            <a:r>
              <a:rPr dirty="0"/>
              <a:t>, </a:t>
            </a:r>
            <a:r>
              <a:rPr dirty="0" err="1"/>
              <a:t>nos</a:t>
            </a:r>
            <a:r>
              <a:rPr dirty="0"/>
              <a:t> </a:t>
            </a:r>
            <a:r>
              <a:rPr dirty="0" err="1"/>
              <a:t>locais</a:t>
            </a:r>
            <a:r>
              <a:rPr dirty="0"/>
              <a:t> de </a:t>
            </a:r>
            <a:r>
              <a:rPr dirty="0" err="1"/>
              <a:t>trabalho</a:t>
            </a:r>
            <a:r>
              <a:rPr dirty="0"/>
              <a:t>, no banco, etc.)</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Em casa</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Nos </a:t>
            </a:r>
            <a:r>
              <a:rPr dirty="0" err="1"/>
              <a:t>serviços</a:t>
            </a:r>
            <a:r>
              <a:rPr dirty="0"/>
              <a:t> de </a:t>
            </a:r>
            <a:r>
              <a:rPr dirty="0" err="1"/>
              <a:t>saúde</a:t>
            </a:r>
            <a:r>
              <a:rPr dirty="0"/>
              <a:t> mental e </a:t>
            </a:r>
            <a:r>
              <a:rPr dirty="0" err="1"/>
              <a:t>sociais</a:t>
            </a:r>
            <a:r>
              <a:rPr dirty="0"/>
              <a:t> (</a:t>
            </a:r>
            <a:r>
              <a:rPr dirty="0" err="1"/>
              <a:t>internados</a:t>
            </a:r>
            <a:r>
              <a:rPr dirty="0"/>
              <a:t> e </a:t>
            </a:r>
            <a:r>
              <a:rPr dirty="0" err="1"/>
              <a:t>ambulatoriais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Em outros </a:t>
            </a:r>
            <a:r>
              <a:rPr dirty="0" err="1"/>
              <a:t>locais</a:t>
            </a:r>
            <a:r>
              <a:rPr dirty="0"/>
              <a:t> </a:t>
            </a:r>
            <a:r>
              <a:rPr dirty="0" err="1"/>
              <a:t>onde</a:t>
            </a:r>
            <a:r>
              <a:rPr dirty="0"/>
              <a:t> as </a:t>
            </a:r>
            <a:r>
              <a:rPr dirty="0" err="1"/>
              <a:t>pessoas</a:t>
            </a:r>
            <a:r>
              <a:rPr dirty="0"/>
              <a:t> </a:t>
            </a:r>
            <a:r>
              <a:rPr dirty="0" err="1"/>
              <a:t>são</a:t>
            </a:r>
            <a:r>
              <a:rPr dirty="0"/>
              <a:t> </a:t>
            </a:r>
            <a:r>
              <a:rPr lang="pt-BR" dirty="0"/>
              <a:t>internadas</a:t>
            </a:r>
            <a:r>
              <a:rPr dirty="0"/>
              <a:t> (</a:t>
            </a:r>
            <a:r>
              <a:rPr dirty="0" err="1"/>
              <a:t>por</a:t>
            </a:r>
            <a:r>
              <a:rPr dirty="0"/>
              <a:t> </a:t>
            </a:r>
            <a:r>
              <a:rPr dirty="0" err="1"/>
              <a:t>exemplo</a:t>
            </a:r>
            <a:r>
              <a:rPr dirty="0"/>
              <a:t>, </a:t>
            </a:r>
            <a:r>
              <a:rPr dirty="0" err="1"/>
              <a:t>instituições</a:t>
            </a:r>
            <a:r>
              <a:rPr dirty="0"/>
              <a:t>, </a:t>
            </a:r>
            <a:r>
              <a:rPr dirty="0" err="1"/>
              <a:t>serviços</a:t>
            </a:r>
            <a:r>
              <a:rPr dirty="0"/>
              <a:t> </a:t>
            </a:r>
            <a:r>
              <a:rPr dirty="0" err="1"/>
              <a:t>forenses</a:t>
            </a:r>
            <a:r>
              <a:rPr dirty="0"/>
              <a:t>, </a:t>
            </a:r>
            <a:r>
              <a:rPr dirty="0" err="1"/>
              <a:t>celas</a:t>
            </a:r>
            <a:r>
              <a:rPr dirty="0"/>
              <a:t> </a:t>
            </a:r>
            <a:r>
              <a:rPr dirty="0" err="1"/>
              <a:t>policiais</a:t>
            </a:r>
            <a:r>
              <a:rPr dirty="0"/>
              <a:t> </a:t>
            </a:r>
            <a:r>
              <a:rPr dirty="0" err="1"/>
              <a:t>ou</a:t>
            </a:r>
            <a:r>
              <a:rPr dirty="0"/>
              <a:t> </a:t>
            </a:r>
            <a:r>
              <a:rPr dirty="0" err="1"/>
              <a:t>prisão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41</a:t>
            </a:fld>
            <a:endParaRPr lang="en-CH"/>
          </a:p>
        </p:txBody>
      </p:sp>
    </p:spTree>
    <p:extLst>
      <p:ext uri="{BB962C8B-B14F-4D97-AF65-F5344CB8AC3E}">
        <p14:creationId xmlns:p14="http://schemas.microsoft.com/office/powerpoint/2010/main" val="2099362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b="1" dirty="0"/>
              <a:t>Em casa</a:t>
            </a:r>
            <a:r>
              <a:rPr dirty="0"/>
              <a:t>, </a:t>
            </a:r>
            <a:r>
              <a:rPr lang="pt-BR" dirty="0"/>
              <a:t>as pessoas têm negado o direito de tomar decisões sobre suas próprias vidas e atividades diárias. </a:t>
            </a:r>
            <a:r>
              <a:rPr dirty="0"/>
              <a:t> </a:t>
            </a:r>
          </a:p>
          <a:p>
            <a:pPr marL="171450" indent="-171450">
              <a:spcAft>
                <a:spcPts val="600"/>
              </a:spcAft>
              <a:buFont typeface="Arial" panose="020B0604020202020204" pitchFamily="34" charset="0"/>
              <a:buChar char="•"/>
            </a:pPr>
            <a:r>
              <a:rPr dirty="0" err="1"/>
              <a:t>Os</a:t>
            </a:r>
            <a:r>
              <a:rPr dirty="0"/>
              <a:t> </a:t>
            </a:r>
            <a:r>
              <a:rPr dirty="0" err="1"/>
              <a:t>membros</a:t>
            </a:r>
            <a:r>
              <a:rPr dirty="0"/>
              <a:t> da </a:t>
            </a:r>
            <a:r>
              <a:rPr dirty="0" err="1"/>
              <a:t>família</a:t>
            </a:r>
            <a:r>
              <a:rPr dirty="0"/>
              <a:t> </a:t>
            </a:r>
            <a:r>
              <a:rPr dirty="0" err="1"/>
              <a:t>podem</a:t>
            </a:r>
            <a:r>
              <a:rPr dirty="0"/>
              <a:t> </a:t>
            </a:r>
            <a:r>
              <a:rPr dirty="0" err="1"/>
              <a:t>tomar</a:t>
            </a:r>
            <a:r>
              <a:rPr dirty="0"/>
              <a:t> </a:t>
            </a:r>
            <a:r>
              <a:rPr dirty="0" err="1"/>
              <a:t>todas</a:t>
            </a:r>
            <a:r>
              <a:rPr dirty="0"/>
              <a:t> </a:t>
            </a:r>
            <a:r>
              <a:rPr dirty="0" err="1"/>
              <a:t>essas</a:t>
            </a:r>
            <a:r>
              <a:rPr dirty="0"/>
              <a:t> </a:t>
            </a:r>
            <a:r>
              <a:rPr dirty="0" err="1"/>
              <a:t>decisões</a:t>
            </a:r>
            <a:r>
              <a:rPr dirty="0"/>
              <a:t> </a:t>
            </a:r>
            <a:r>
              <a:rPr dirty="0" err="1"/>
              <a:t>por</a:t>
            </a:r>
            <a:r>
              <a:rPr dirty="0"/>
              <a:t> </a:t>
            </a:r>
            <a:r>
              <a:rPr dirty="0" err="1"/>
              <a:t>eles</a:t>
            </a:r>
            <a:r>
              <a:rPr dirty="0"/>
              <a:t>. </a:t>
            </a:r>
          </a:p>
          <a:p>
            <a:pPr marL="171450" indent="-171450">
              <a:spcAft>
                <a:spcPts val="600"/>
              </a:spcAft>
              <a:buFont typeface="Arial" panose="020B0604020202020204" pitchFamily="34" charset="0"/>
              <a:buChar char="•"/>
            </a:pPr>
            <a:r>
              <a:rPr dirty="0"/>
              <a:t>Pode ser </a:t>
            </a:r>
            <a:r>
              <a:rPr dirty="0" err="1"/>
              <a:t>uma</a:t>
            </a:r>
            <a:r>
              <a:rPr dirty="0"/>
              <a:t> </a:t>
            </a:r>
            <a:r>
              <a:rPr dirty="0" err="1"/>
              <a:t>consequência</a:t>
            </a:r>
            <a:r>
              <a:rPr dirty="0"/>
              <a:t> de </a:t>
            </a:r>
            <a:r>
              <a:rPr dirty="0" err="1"/>
              <a:t>seu</a:t>
            </a:r>
            <a:r>
              <a:rPr dirty="0"/>
              <a:t> </a:t>
            </a:r>
            <a:r>
              <a:rPr dirty="0" err="1"/>
              <a:t>desejo</a:t>
            </a:r>
            <a:r>
              <a:rPr dirty="0"/>
              <a:t> de (super)</a:t>
            </a:r>
            <a:r>
              <a:rPr dirty="0" err="1"/>
              <a:t>proteger</a:t>
            </a:r>
            <a:r>
              <a:rPr dirty="0"/>
              <a:t> </a:t>
            </a:r>
            <a:r>
              <a:rPr dirty="0" err="1"/>
              <a:t>seus</a:t>
            </a:r>
            <a:r>
              <a:rPr dirty="0"/>
              <a:t> </a:t>
            </a:r>
            <a:r>
              <a:rPr dirty="0" err="1"/>
              <a:t>parentes</a:t>
            </a:r>
            <a:r>
              <a:rPr dirty="0"/>
              <a:t> de </a:t>
            </a:r>
            <a:r>
              <a:rPr dirty="0" err="1"/>
              <a:t>possíveis</a:t>
            </a:r>
            <a:r>
              <a:rPr dirty="0"/>
              <a:t> </a:t>
            </a:r>
            <a:r>
              <a:rPr dirty="0" err="1"/>
              <a:t>danos</a:t>
            </a:r>
            <a:r>
              <a:rPr dirty="0"/>
              <a:t> e de </a:t>
            </a:r>
            <a:r>
              <a:rPr dirty="0" err="1"/>
              <a:t>comunidades</a:t>
            </a:r>
            <a:r>
              <a:rPr dirty="0"/>
              <a:t> que </a:t>
            </a:r>
            <a:r>
              <a:rPr dirty="0" err="1"/>
              <a:t>não</a:t>
            </a:r>
            <a:r>
              <a:rPr dirty="0"/>
              <a:t> </a:t>
            </a:r>
            <a:r>
              <a:rPr dirty="0" err="1"/>
              <a:t>são</a:t>
            </a:r>
            <a:r>
              <a:rPr dirty="0"/>
              <a:t> </a:t>
            </a:r>
            <a:r>
              <a:rPr dirty="0" err="1"/>
              <a:t>inclusivas</a:t>
            </a:r>
            <a:r>
              <a:rPr dirty="0"/>
              <a:t>. </a:t>
            </a:r>
          </a:p>
          <a:p>
            <a:pPr marL="171450" indent="-171450">
              <a:buFont typeface="Arial" panose="020B0604020202020204" pitchFamily="34" charset="0"/>
              <a:buChar char="•"/>
            </a:pPr>
            <a:r>
              <a:rPr dirty="0" err="1"/>
              <a:t>Muitas</a:t>
            </a:r>
            <a:r>
              <a:rPr dirty="0"/>
              <a:t> </a:t>
            </a:r>
            <a:r>
              <a:rPr dirty="0" err="1"/>
              <a:t>vezes</a:t>
            </a:r>
            <a:r>
              <a:rPr dirty="0"/>
              <a:t>, as </a:t>
            </a:r>
            <a:r>
              <a:rPr dirty="0" err="1"/>
              <a:t>famílias</a:t>
            </a:r>
            <a:r>
              <a:rPr dirty="0"/>
              <a:t> </a:t>
            </a:r>
            <a:r>
              <a:rPr dirty="0" err="1"/>
              <a:t>temem</a:t>
            </a:r>
            <a:r>
              <a:rPr dirty="0"/>
              <a:t> que </a:t>
            </a:r>
            <a:r>
              <a:rPr dirty="0" err="1"/>
              <a:t>seu</a:t>
            </a:r>
            <a:r>
              <a:rPr dirty="0"/>
              <a:t> </a:t>
            </a:r>
            <a:r>
              <a:rPr dirty="0" err="1"/>
              <a:t>parente</a:t>
            </a:r>
            <a:r>
              <a:rPr dirty="0"/>
              <a:t> </a:t>
            </a:r>
            <a:r>
              <a:rPr dirty="0" err="1"/>
              <a:t>falhe</a:t>
            </a:r>
            <a:r>
              <a:rPr dirty="0"/>
              <a:t>, </a:t>
            </a:r>
            <a:r>
              <a:rPr dirty="0" err="1"/>
              <a:t>seja</a:t>
            </a:r>
            <a:r>
              <a:rPr dirty="0"/>
              <a:t> </a:t>
            </a:r>
            <a:r>
              <a:rPr dirty="0" err="1"/>
              <a:t>abusado</a:t>
            </a:r>
            <a:r>
              <a:rPr dirty="0"/>
              <a:t>, </a:t>
            </a:r>
            <a:r>
              <a:rPr dirty="0" err="1"/>
              <a:t>machuque</a:t>
            </a:r>
            <a:r>
              <a:rPr dirty="0"/>
              <a:t>-se </a:t>
            </a:r>
            <a:r>
              <a:rPr dirty="0" err="1"/>
              <a:t>ou</a:t>
            </a:r>
            <a:r>
              <a:rPr dirty="0"/>
              <a:t> </a:t>
            </a:r>
            <a:r>
              <a:rPr dirty="0" err="1"/>
              <a:t>seja</a:t>
            </a:r>
            <a:r>
              <a:rPr dirty="0"/>
              <a:t> </a:t>
            </a:r>
            <a:r>
              <a:rPr dirty="0" err="1"/>
              <a:t>aproveitado</a:t>
            </a:r>
            <a:r>
              <a:rPr dirty="0"/>
              <a:t>. </a:t>
            </a:r>
            <a:endParaRPr lang="en-CH" dirty="0"/>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42</a:t>
            </a:fld>
            <a:endParaRPr lang="en-CH"/>
          </a:p>
        </p:txBody>
      </p:sp>
    </p:spTree>
    <p:extLst>
      <p:ext uri="{BB962C8B-B14F-4D97-AF65-F5344CB8AC3E}">
        <p14:creationId xmlns:p14="http://schemas.microsoft.com/office/powerpoint/2010/main" val="3835860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243013"/>
            <a:ext cx="5291138" cy="2976562"/>
          </a:xfrm>
        </p:spPr>
      </p:sp>
      <p:sp>
        <p:nvSpPr>
          <p:cNvPr id="3" name="Notes Placeholder 2"/>
          <p:cNvSpPr>
            <a:spLocks noGrp="1"/>
          </p:cNvSpPr>
          <p:nvPr>
            <p:ph type="body" idx="1"/>
          </p:nvPr>
        </p:nvSpPr>
        <p:spPr>
          <a:xfrm>
            <a:off x="352426" y="4333875"/>
            <a:ext cx="6296024" cy="4952999"/>
          </a:xfrm>
        </p:spPr>
        <p:txBody>
          <a:bodyPr/>
          <a:lstStyle/>
          <a:p>
            <a:r>
              <a:rPr dirty="0"/>
              <a:t>Essa </a:t>
            </a:r>
            <a:r>
              <a:rPr dirty="0" err="1"/>
              <a:t>negação</a:t>
            </a:r>
            <a:r>
              <a:rPr dirty="0"/>
              <a:t> de </a:t>
            </a:r>
            <a:r>
              <a:rPr lang="pt-BR" dirty="0"/>
              <a:t>capacidade legal</a:t>
            </a:r>
            <a:r>
              <a:rPr dirty="0"/>
              <a:t> </a:t>
            </a:r>
            <a:r>
              <a:rPr dirty="0" err="1"/>
              <a:t>também</a:t>
            </a:r>
            <a:r>
              <a:rPr dirty="0"/>
              <a:t> </a:t>
            </a:r>
            <a:r>
              <a:rPr dirty="0" err="1"/>
              <a:t>ocorre</a:t>
            </a:r>
            <a:r>
              <a:rPr dirty="0"/>
              <a:t> com </a:t>
            </a:r>
            <a:r>
              <a:rPr dirty="0" err="1"/>
              <a:t>muita</a:t>
            </a:r>
            <a:r>
              <a:rPr dirty="0"/>
              <a:t> </a:t>
            </a:r>
            <a:r>
              <a:rPr dirty="0" err="1"/>
              <a:t>frequência</a:t>
            </a:r>
            <a:r>
              <a:rPr dirty="0"/>
              <a:t> </a:t>
            </a:r>
            <a:r>
              <a:rPr dirty="0" err="1"/>
              <a:t>nos</a:t>
            </a:r>
            <a:r>
              <a:rPr dirty="0"/>
              <a:t> </a:t>
            </a:r>
            <a:r>
              <a:rPr b="1" dirty="0" err="1"/>
              <a:t>serviços</a:t>
            </a:r>
            <a:r>
              <a:rPr b="1" dirty="0"/>
              <a:t> de </a:t>
            </a:r>
            <a:r>
              <a:rPr b="1" dirty="0" err="1"/>
              <a:t>saúde</a:t>
            </a:r>
            <a:r>
              <a:rPr b="1" dirty="0"/>
              <a:t> mental e </a:t>
            </a:r>
            <a:r>
              <a:rPr b="1" dirty="0" err="1"/>
              <a:t>sociais</a:t>
            </a:r>
            <a:r>
              <a:rPr dirty="0"/>
              <a:t>. Em </a:t>
            </a:r>
            <a:r>
              <a:rPr dirty="0" err="1"/>
              <a:t>alguns</a:t>
            </a:r>
            <a:r>
              <a:rPr dirty="0"/>
              <a:t> </a:t>
            </a:r>
            <a:r>
              <a:rPr dirty="0" err="1"/>
              <a:t>serviços</a:t>
            </a:r>
            <a:r>
              <a:rPr dirty="0"/>
              <a:t>, o </a:t>
            </a:r>
            <a:r>
              <a:rPr dirty="0" err="1"/>
              <a:t>direito</a:t>
            </a:r>
            <a:r>
              <a:rPr dirty="0"/>
              <a:t> à </a:t>
            </a:r>
            <a:r>
              <a:rPr lang="pt-BR" dirty="0"/>
              <a:t>capacidade legal</a:t>
            </a:r>
            <a:r>
              <a:rPr dirty="0"/>
              <a:t> </a:t>
            </a:r>
            <a:r>
              <a:rPr dirty="0" err="1"/>
              <a:t>é</a:t>
            </a:r>
            <a:r>
              <a:rPr dirty="0"/>
              <a:t> </a:t>
            </a:r>
            <a:r>
              <a:rPr dirty="0" err="1"/>
              <a:t>sistematicamente</a:t>
            </a:r>
            <a:r>
              <a:rPr dirty="0"/>
              <a:t> </a:t>
            </a:r>
            <a:r>
              <a:rPr dirty="0" err="1"/>
              <a:t>violado</a:t>
            </a:r>
            <a:r>
              <a:rPr dirty="0"/>
              <a:t>.</a:t>
            </a:r>
            <a:endParaRPr lang="en-CH" dirty="0"/>
          </a:p>
          <a:p>
            <a:r>
              <a:rPr dirty="0"/>
              <a:t> </a:t>
            </a:r>
            <a:endParaRPr lang="pt-BR" dirty="0"/>
          </a:p>
          <a:p>
            <a:pPr marL="171450" lvl="0" indent="-171450">
              <a:spcAft>
                <a:spcPts val="600"/>
              </a:spcAft>
              <a:buFont typeface="Arial" panose="020B0604020202020204" pitchFamily="34" charset="0"/>
              <a:buChar char="•"/>
            </a:pPr>
            <a:r>
              <a:rPr lang="pt-BR" dirty="0"/>
              <a:t>Isso é particularmente verdadeiro quando as pessoas são internadas e tratadas involuntariamente porque os funcionários têm autoridade (legal) para tomar decisões por elas. </a:t>
            </a:r>
          </a:p>
          <a:p>
            <a:pPr marL="171450" lvl="0" indent="-171450">
              <a:spcAft>
                <a:spcPts val="600"/>
              </a:spcAft>
              <a:buFont typeface="Arial" panose="020B0604020202020204" pitchFamily="34" charset="0"/>
              <a:buChar char="•"/>
            </a:pPr>
            <a:r>
              <a:rPr lang="pt-BR" dirty="0"/>
              <a:t>A internação involuntária nos serviços de saúde mental nega às pessoas o direito de exercer o consentimento livre e informado para os cuidados de saúde e, portanto, negam seu direito à capacidade legal. </a:t>
            </a:r>
          </a:p>
          <a:p>
            <a:pPr marL="171450" lvl="0" indent="-171450">
              <a:spcAft>
                <a:spcPts val="600"/>
              </a:spcAft>
              <a:buFont typeface="Arial" panose="020B0604020202020204" pitchFamily="34" charset="0"/>
              <a:buChar char="•"/>
            </a:pPr>
            <a:r>
              <a:rPr lang="pt-BR" dirty="0"/>
              <a:t>A capacidade legal também é negada às pessoas que não são internadas e tratadas involuntariamente porque, mesmo nesses casos, os funcionários assumem que as pessoas que estão utilizando o serviço não podem tomar decisões por si mesmas e que os profissionais da saúde mental e outros profissionais estão em melhor posição para decidir. </a:t>
            </a:r>
          </a:p>
          <a:p>
            <a:pPr marL="171450" lvl="0" indent="-171450">
              <a:spcAft>
                <a:spcPts val="600"/>
              </a:spcAft>
              <a:buFont typeface="Arial" panose="020B0604020202020204" pitchFamily="34" charset="0"/>
              <a:buChar char="•"/>
            </a:pPr>
            <a:r>
              <a:rPr lang="pt-BR" dirty="0"/>
              <a:t>A simples ameaça de internação e tratamento involuntários pode resultar na aceitação de práticas indesejadas por algumas pessoas. </a:t>
            </a:r>
          </a:p>
          <a:p>
            <a:pPr marL="171450" lvl="0" indent="-171450">
              <a:spcAft>
                <a:spcPts val="600"/>
              </a:spcAft>
              <a:buFont typeface="Arial" panose="020B0604020202020204" pitchFamily="34" charset="0"/>
              <a:buChar char="•"/>
            </a:pPr>
            <a:r>
              <a:rPr lang="pt-BR" dirty="0"/>
              <a:t>Muitas vezes, os funcionários também tomam decisões para as pessoas que utilizam o serviço porque acham que é mais rápido, mais conveniente e consome menos tempo. </a:t>
            </a:r>
            <a:r>
              <a:rPr dirty="0"/>
              <a:t> </a:t>
            </a:r>
          </a:p>
          <a:p>
            <a:pPr marL="171450" indent="-171450" algn="just">
              <a:spcAft>
                <a:spcPts val="600"/>
              </a:spcAf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endParaRPr lang="pt-BR"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O resultado é que o poder de decisão (por exemplo, sobre o seu tratamento, sobre os medicamentos que deseja tomar ou não, sobre permanecer no serviço ou por quanto tempo, etc.) é negado às pessoas sem falar com elas e/ou ouvi-las. </a:t>
            </a:r>
          </a:p>
          <a:p>
            <a:pPr marL="171450" indent="-171450" algn="just">
              <a:spcAft>
                <a:spcPts val="600"/>
              </a:spcAf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Quanto mais o serviço for de natureza institucional, mais ele priva as pessoas de seu direito de tomar decisões. </a:t>
            </a:r>
          </a:p>
          <a:p>
            <a:pPr marL="171450" indent="-171450" algn="just">
              <a:spcAft>
                <a:spcPts val="600"/>
              </a:spcAf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r>
              <a:rPr lang="pt-BR" dirty="0">
                <a:latin typeface="Calibri" panose="020F0502020204030204" pitchFamily="34" charset="0"/>
                <a:ea typeface="SimSun" panose="02010600030101010101" pitchFamily="2" charset="-122"/>
                <a:cs typeface="Calibri" panose="020F0502020204030204" pitchFamily="34" charset="0"/>
              </a:rPr>
              <a:t>Assim, os serviços de saúde mental podem fomentar a dependência e aumentar o isolamento e o risco de exploração. </a:t>
            </a:r>
          </a:p>
          <a:p>
            <a:pPr marL="171450" indent="-171450" algn="just">
              <a:spcAft>
                <a:spcPts val="600"/>
              </a:spcAft>
              <a:buFont typeface="Wingdings" panose="05000000000000000000" pitchFamily="2" charset="2"/>
              <a:buChar char="Ø"/>
              <a:defRPr>
                <a:latin typeface="Calibri" panose="020F0502020204030204" pitchFamily="34" charset="0"/>
                <a:ea typeface="SimSun" panose="02010600030101010101" pitchFamily="2" charset="-122"/>
                <a:cs typeface="Calibri" panose="020F0502020204030204" pitchFamily="34" charset="0"/>
              </a:defRPr>
            </a:pPr>
            <a:endParaRPr lang="en-CH">
              <a:latin typeface="Calibri" panose="020F0502020204030204" pitchFamily="34" charset="0"/>
              <a:ea typeface="SimSun" panose="02010600030101010101" pitchFamily="2" charset="-122"/>
              <a:cs typeface="Calibri" panose="020F0502020204030204" pitchFamily="34" charset="0"/>
            </a:endParaRPr>
          </a:p>
          <a:p>
            <a:pPr marL="171450" lvl="0" indent="-171450">
              <a:buFont typeface="Arial" panose="020B0604020202020204" pitchFamily="34" charset="0"/>
              <a:buChar char="•"/>
            </a:pPr>
            <a:endParaRPr lang="en-CH" dirty="0"/>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43</a:t>
            </a:fld>
            <a:endParaRPr lang="en-CH"/>
          </a:p>
        </p:txBody>
      </p:sp>
    </p:spTree>
    <p:extLst>
      <p:ext uri="{BB962C8B-B14F-4D97-AF65-F5344CB8AC3E}">
        <p14:creationId xmlns:p14="http://schemas.microsoft.com/office/powerpoint/2010/main" val="3281650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Além</a:t>
            </a:r>
            <a:r>
              <a:rPr dirty="0"/>
              <a:t> </a:t>
            </a:r>
            <a:r>
              <a:rPr dirty="0" err="1"/>
              <a:t>disso</a:t>
            </a:r>
            <a:r>
              <a:rPr dirty="0"/>
              <a:t>, as </a:t>
            </a:r>
            <a:r>
              <a:rPr dirty="0" err="1"/>
              <a:t>pessoas</a:t>
            </a:r>
            <a:r>
              <a:rPr dirty="0"/>
              <a:t> </a:t>
            </a:r>
            <a:r>
              <a:rPr dirty="0" err="1"/>
              <a:t>podem</a:t>
            </a:r>
            <a:r>
              <a:rPr dirty="0"/>
              <a:t> </a:t>
            </a:r>
            <a:r>
              <a:rPr dirty="0" err="1"/>
              <a:t>enfrentar</a:t>
            </a:r>
            <a:r>
              <a:rPr dirty="0"/>
              <a:t> a </a:t>
            </a:r>
            <a:r>
              <a:rPr dirty="0" err="1"/>
              <a:t>negação</a:t>
            </a:r>
            <a:r>
              <a:rPr dirty="0"/>
              <a:t> de </a:t>
            </a:r>
            <a:r>
              <a:rPr dirty="0" err="1"/>
              <a:t>seu</a:t>
            </a:r>
            <a:r>
              <a:rPr dirty="0"/>
              <a:t> </a:t>
            </a:r>
            <a:r>
              <a:rPr dirty="0" err="1"/>
              <a:t>direito</a:t>
            </a:r>
            <a:r>
              <a:rPr dirty="0"/>
              <a:t> à </a:t>
            </a:r>
            <a:r>
              <a:rPr lang="pt-BR" dirty="0"/>
              <a:t>capacidade legal</a:t>
            </a:r>
            <a:r>
              <a:rPr dirty="0"/>
              <a:t> no </a:t>
            </a:r>
            <a:r>
              <a:rPr dirty="0" err="1"/>
              <a:t>dia</a:t>
            </a:r>
            <a:r>
              <a:rPr dirty="0"/>
              <a:t>-a-</a:t>
            </a:r>
            <a:r>
              <a:rPr dirty="0" err="1"/>
              <a:t>dia</a:t>
            </a:r>
            <a:r>
              <a:rPr dirty="0"/>
              <a:t> ... </a:t>
            </a:r>
            <a:r>
              <a:rPr b="1" u="sng" dirty="0" err="1"/>
              <a:t>em</a:t>
            </a:r>
            <a:r>
              <a:rPr b="1" u="sng" dirty="0"/>
              <a:t> </a:t>
            </a:r>
            <a:r>
              <a:rPr b="1" u="sng" dirty="0" err="1"/>
              <a:t>sua</a:t>
            </a:r>
            <a:r>
              <a:rPr b="1" u="sng" dirty="0"/>
              <a:t> </a:t>
            </a:r>
            <a:r>
              <a:rPr b="1" u="sng" dirty="0" err="1"/>
              <a:t>comunidade</a:t>
            </a:r>
            <a:r>
              <a:rPr b="1" u="sng" dirty="0"/>
              <a:t> </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t>
            </a:r>
            <a:r>
              <a:rPr dirty="0" err="1"/>
              <a:t>por</a:t>
            </a:r>
            <a:r>
              <a:rPr dirty="0"/>
              <a:t> </a:t>
            </a:r>
            <a:r>
              <a:rPr dirty="0" err="1"/>
              <a:t>exemplo</a:t>
            </a:r>
            <a:r>
              <a:rPr dirty="0"/>
              <a:t>, </a:t>
            </a:r>
            <a:r>
              <a:rPr dirty="0" err="1"/>
              <a:t>os</a:t>
            </a:r>
            <a:r>
              <a:rPr dirty="0"/>
              <a:t> </a:t>
            </a:r>
            <a:r>
              <a:rPr dirty="0" err="1"/>
              <a:t>funcionários</a:t>
            </a:r>
            <a:r>
              <a:rPr dirty="0"/>
              <a:t> do banco </a:t>
            </a:r>
            <a:r>
              <a:rPr dirty="0" err="1"/>
              <a:t>podem</a:t>
            </a:r>
            <a:r>
              <a:rPr dirty="0"/>
              <a:t> </a:t>
            </a:r>
            <a:r>
              <a:rPr dirty="0" err="1"/>
              <a:t>recusar-lhes</a:t>
            </a:r>
            <a:r>
              <a:rPr dirty="0"/>
              <a:t> o </a:t>
            </a:r>
            <a:r>
              <a:rPr dirty="0" err="1"/>
              <a:t>acesso</a:t>
            </a:r>
            <a:r>
              <a:rPr dirty="0"/>
              <a:t> </a:t>
            </a:r>
            <a:r>
              <a:rPr dirty="0" err="1"/>
              <a:t>ao</a:t>
            </a:r>
            <a:r>
              <a:rPr dirty="0"/>
              <a:t> </a:t>
            </a:r>
            <a:r>
              <a:rPr dirty="0" err="1"/>
              <a:t>seu</a:t>
            </a:r>
            <a:r>
              <a:rPr dirty="0"/>
              <a:t> </a:t>
            </a:r>
            <a:r>
              <a:rPr dirty="0" err="1"/>
              <a:t>dinheiro</a:t>
            </a:r>
            <a:r>
              <a:rPr dirty="0"/>
              <a:t> </a:t>
            </a:r>
            <a:r>
              <a:rPr dirty="0" err="1"/>
              <a:t>sem</a:t>
            </a:r>
            <a:r>
              <a:rPr dirty="0"/>
              <a:t> a </a:t>
            </a:r>
            <a:r>
              <a:rPr dirty="0" err="1"/>
              <a:t>presença</a:t>
            </a:r>
            <a:r>
              <a:rPr dirty="0"/>
              <a:t> de um tutor/</a:t>
            </a:r>
            <a:r>
              <a:rPr dirty="0" err="1"/>
              <a:t>membro</a:t>
            </a:r>
            <a:r>
              <a:rPr dirty="0"/>
              <a:t> da </a:t>
            </a:r>
            <a:r>
              <a:rPr dirty="0" err="1"/>
              <a:t>família</a:t>
            </a:r>
            <a:r>
              <a:rPr dirty="0"/>
              <a:t>...</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serviços</a:t>
            </a:r>
            <a:r>
              <a:rPr dirty="0"/>
              <a:t> </a:t>
            </a:r>
            <a:r>
              <a:rPr dirty="0" err="1"/>
              <a:t>sociais</a:t>
            </a:r>
            <a:r>
              <a:rPr dirty="0"/>
              <a:t> </a:t>
            </a:r>
            <a:r>
              <a:rPr dirty="0" err="1"/>
              <a:t>podem</a:t>
            </a:r>
            <a:r>
              <a:rPr dirty="0"/>
              <a:t> se </a:t>
            </a:r>
            <a:r>
              <a:rPr dirty="0" err="1"/>
              <a:t>recusar</a:t>
            </a:r>
            <a:r>
              <a:rPr dirty="0"/>
              <a:t> a </a:t>
            </a:r>
            <a:r>
              <a:rPr dirty="0" err="1"/>
              <a:t>fornecer</a:t>
            </a:r>
            <a:r>
              <a:rPr dirty="0"/>
              <a:t> a </a:t>
            </a:r>
            <a:r>
              <a:rPr dirty="0" err="1"/>
              <a:t>papelada</a:t>
            </a:r>
            <a:r>
              <a:rPr dirty="0"/>
              <a:t> de que </a:t>
            </a:r>
            <a:r>
              <a:rPr dirty="0" err="1"/>
              <a:t>precisam</a:t>
            </a:r>
            <a:r>
              <a:rPr dirty="0"/>
              <a:t> para </a:t>
            </a:r>
            <a:r>
              <a:rPr dirty="0" err="1"/>
              <a:t>acessar</a:t>
            </a:r>
            <a:r>
              <a:rPr dirty="0"/>
              <a:t> o </a:t>
            </a:r>
            <a:r>
              <a:rPr dirty="0" err="1"/>
              <a:t>suporte</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44</a:t>
            </a:fld>
            <a:endParaRPr lang="en-CH"/>
          </a:p>
        </p:txBody>
      </p:sp>
    </p:spTree>
    <p:extLst>
      <p:ext uri="{BB962C8B-B14F-4D97-AF65-F5344CB8AC3E}">
        <p14:creationId xmlns:p14="http://schemas.microsoft.com/office/powerpoint/2010/main" val="470311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5725" y="931863"/>
            <a:ext cx="1557338" cy="876300"/>
          </a:xfrm>
        </p:spPr>
      </p:sp>
      <p:sp>
        <p:nvSpPr>
          <p:cNvPr id="3" name="Notes Placeholder 2"/>
          <p:cNvSpPr>
            <a:spLocks noGrp="1"/>
          </p:cNvSpPr>
          <p:nvPr>
            <p:ph type="body" idx="1"/>
          </p:nvPr>
        </p:nvSpPr>
        <p:spPr>
          <a:xfrm>
            <a:off x="680879" y="2149726"/>
            <a:ext cx="5447030" cy="6548584"/>
          </a:xfrm>
        </p:spPr>
        <p:txBody>
          <a:bodyPr/>
          <a:lstStyle/>
          <a:p>
            <a:pPr>
              <a:spcAft>
                <a:spcPts val="600"/>
              </a:spcAft>
              <a:defRPr b="1" i="1"/>
            </a:pPr>
            <a:r>
              <a:rPr dirty="0" err="1"/>
              <a:t>Exercício</a:t>
            </a:r>
            <a:r>
              <a:rPr dirty="0"/>
              <a:t> 1.3: </a:t>
            </a:r>
            <a:r>
              <a:rPr dirty="0" err="1"/>
              <a:t>Exemplos</a:t>
            </a:r>
            <a:r>
              <a:rPr dirty="0"/>
              <a:t> </a:t>
            </a:r>
            <a:r>
              <a:rPr dirty="0" err="1"/>
              <a:t>cotidianos</a:t>
            </a:r>
            <a:r>
              <a:rPr dirty="0"/>
              <a:t> de </a:t>
            </a:r>
            <a:r>
              <a:rPr dirty="0" err="1"/>
              <a:t>tomada</a:t>
            </a:r>
            <a:r>
              <a:rPr dirty="0"/>
              <a:t> de </a:t>
            </a:r>
            <a:r>
              <a:rPr dirty="0" err="1"/>
              <a:t>decisão</a:t>
            </a:r>
            <a:r>
              <a:rPr dirty="0"/>
              <a:t> (25 min.)</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Forneça aos participantes cópias da tabela abaixo (Anexo 5). Observe que os exemplos em itálico são apenas algumas ideias; os participantes devem tentar apresentar seus próprios exemplos. Você também pode desenhar a tabela no painel </a:t>
            </a:r>
            <a:r>
              <a:rPr lang="pt-BR" dirty="0" err="1"/>
              <a:t>flipchart</a:t>
            </a:r>
            <a:r>
              <a:rPr lang="pt-BR" dirty="0"/>
              <a:t>. </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Convide os participantes a fornecer exemplos concretos de decisões tomadas para pessoas com deficiências psicossociais, intelectuais ou cognitivas em serviços de saúde mental e serviços sociais ou em casa. </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Em seguida, pergunte a eles quem atualmente decide e por quê. </a:t>
            </a:r>
          </a:p>
          <a:p>
            <a:pPr algn="just">
              <a:spcAft>
                <a:spcPts val="600"/>
              </a:spcAft>
            </a:pP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45</a:t>
            </a:fld>
            <a:endParaRPr lang="en-CH"/>
          </a:p>
        </p:txBody>
      </p:sp>
      <p:graphicFrame>
        <p:nvGraphicFramePr>
          <p:cNvPr id="7" name="Object 6">
            <a:extLst>
              <a:ext uri="{FF2B5EF4-FFF2-40B4-BE49-F238E27FC236}">
                <a16:creationId xmlns:a16="http://schemas.microsoft.com/office/drawing/2014/main" id="{2630B266-C4E9-4A28-9C5A-515A6AD34D13}"/>
              </a:ext>
            </a:extLst>
          </p:cNvPr>
          <p:cNvGraphicFramePr>
            <a:graphicFrameLocks noChangeAspect="1"/>
          </p:cNvGraphicFramePr>
          <p:nvPr>
            <p:extLst>
              <p:ext uri="{D42A27DB-BD31-4B8C-83A1-F6EECF244321}">
                <p14:modId xmlns:p14="http://schemas.microsoft.com/office/powerpoint/2010/main" val="3743334502"/>
              </p:ext>
            </p:extLst>
          </p:nvPr>
        </p:nvGraphicFramePr>
        <p:xfrm>
          <a:off x="668191" y="3856243"/>
          <a:ext cx="5472406" cy="5835296"/>
        </p:xfrm>
        <a:graphic>
          <a:graphicData uri="http://schemas.openxmlformats.org/presentationml/2006/ole">
            <mc:AlternateContent xmlns:mc="http://schemas.openxmlformats.org/markup-compatibility/2006">
              <mc:Choice xmlns:v="urn:schemas-microsoft-com:vml" Requires="v">
                <p:oleObj name="Document" r:id="rId3" imgW="5737207" imgH="5646621" progId="Word.Document.12">
                  <p:embed/>
                </p:oleObj>
              </mc:Choice>
              <mc:Fallback>
                <p:oleObj name="Document" r:id="rId3" imgW="5737207" imgH="5646621" progId="Word.Document.12">
                  <p:embed/>
                  <p:pic>
                    <p:nvPicPr>
                      <p:cNvPr id="7" name="Object 6">
                        <a:extLst>
                          <a:ext uri="{FF2B5EF4-FFF2-40B4-BE49-F238E27FC236}">
                            <a16:creationId xmlns:a16="http://schemas.microsoft.com/office/drawing/2014/main" id="{2630B266-C4E9-4A28-9C5A-515A6AD34D13}"/>
                          </a:ext>
                        </a:extLst>
                      </p:cNvPr>
                      <p:cNvPicPr/>
                      <p:nvPr/>
                    </p:nvPicPr>
                    <p:blipFill>
                      <a:blip r:embed="rId4"/>
                      <a:stretch>
                        <a:fillRect/>
                      </a:stretch>
                    </p:blipFill>
                    <p:spPr>
                      <a:xfrm>
                        <a:off x="668191" y="3856243"/>
                        <a:ext cx="5472406" cy="5835296"/>
                      </a:xfrm>
                      <a:prstGeom prst="rect">
                        <a:avLst/>
                      </a:prstGeom>
                    </p:spPr>
                  </p:pic>
                </p:oleObj>
              </mc:Fallback>
            </mc:AlternateContent>
          </a:graphicData>
        </a:graphic>
      </p:graphicFrame>
    </p:spTree>
    <p:extLst>
      <p:ext uri="{BB962C8B-B14F-4D97-AF65-F5344CB8AC3E}">
        <p14:creationId xmlns:p14="http://schemas.microsoft.com/office/powerpoint/2010/main" val="4257540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Depois</a:t>
            </a:r>
            <a:r>
              <a:rPr dirty="0"/>
              <a:t> de </a:t>
            </a:r>
            <a:r>
              <a:rPr dirty="0" err="1"/>
              <a:t>preencher</a:t>
            </a:r>
            <a:r>
              <a:rPr dirty="0"/>
              <a:t> a </a:t>
            </a:r>
            <a:r>
              <a:rPr dirty="0" err="1"/>
              <a:t>tabela</a:t>
            </a:r>
            <a:r>
              <a:rPr dirty="0"/>
              <a:t>, </a:t>
            </a:r>
            <a:r>
              <a:rPr dirty="0" err="1"/>
              <a:t>faça</a:t>
            </a:r>
            <a:r>
              <a:rPr dirty="0"/>
              <a:t> as </a:t>
            </a:r>
            <a:r>
              <a:rPr dirty="0" err="1"/>
              <a:t>seguintes</a:t>
            </a:r>
            <a:r>
              <a:rPr dirty="0"/>
              <a:t> </a:t>
            </a:r>
            <a:r>
              <a:rPr dirty="0" err="1"/>
              <a:t>perguntas</a:t>
            </a:r>
            <a:r>
              <a:rPr dirty="0"/>
              <a:t> </a:t>
            </a:r>
            <a:r>
              <a:rPr dirty="0" err="1"/>
              <a:t>aos</a:t>
            </a:r>
            <a:r>
              <a:rPr dirty="0"/>
              <a:t> </a:t>
            </a:r>
            <a:r>
              <a:rPr dirty="0" err="1"/>
              <a:t>participantes</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Você</a:t>
            </a:r>
            <a:r>
              <a:rPr dirty="0"/>
              <a:t> </a:t>
            </a:r>
            <a:r>
              <a:rPr dirty="0" err="1"/>
              <a:t>acha</a:t>
            </a:r>
            <a:r>
              <a:rPr dirty="0"/>
              <a:t> que as </a:t>
            </a:r>
            <a:r>
              <a:rPr dirty="0" err="1"/>
              <a:t>pessoas</a:t>
            </a:r>
            <a:r>
              <a:rPr dirty="0"/>
              <a:t> </a:t>
            </a:r>
            <a:r>
              <a:rPr dirty="0" err="1"/>
              <a:t>são</a:t>
            </a:r>
            <a:r>
              <a:rPr dirty="0"/>
              <a:t> </a:t>
            </a:r>
            <a:r>
              <a:rPr dirty="0" err="1"/>
              <a:t>encorajadas</a:t>
            </a:r>
            <a:r>
              <a:rPr dirty="0"/>
              <a:t> </a:t>
            </a:r>
            <a:r>
              <a:rPr dirty="0" err="1"/>
              <a:t>ou</a:t>
            </a:r>
            <a:r>
              <a:rPr dirty="0"/>
              <a:t> </a:t>
            </a:r>
            <a:r>
              <a:rPr dirty="0" err="1"/>
              <a:t>desencorajadas</a:t>
            </a:r>
            <a:r>
              <a:rPr dirty="0"/>
              <a:t> a </a:t>
            </a:r>
            <a:r>
              <a:rPr dirty="0" err="1"/>
              <a:t>tomar</a:t>
            </a:r>
            <a:r>
              <a:rPr dirty="0"/>
              <a:t> </a:t>
            </a:r>
            <a:r>
              <a:rPr dirty="0" err="1"/>
              <a:t>suas</a:t>
            </a:r>
            <a:r>
              <a:rPr dirty="0"/>
              <a:t> </a:t>
            </a:r>
            <a:r>
              <a:rPr dirty="0" err="1"/>
              <a:t>próprias</a:t>
            </a:r>
            <a:r>
              <a:rPr dirty="0"/>
              <a:t> </a:t>
            </a:r>
            <a:r>
              <a:rPr dirty="0" err="1"/>
              <a:t>decisões</a:t>
            </a:r>
            <a:r>
              <a:rPr dirty="0"/>
              <a:t> e </a:t>
            </a:r>
            <a:r>
              <a:rPr dirty="0" err="1"/>
              <a:t>escolhas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De que </a:t>
            </a:r>
            <a:r>
              <a:rPr lang="pt-BR" dirty="0"/>
              <a:t>forma</a:t>
            </a:r>
            <a:r>
              <a:rPr dirty="0"/>
              <a:t> esses </a:t>
            </a:r>
            <a:r>
              <a:rPr dirty="0" err="1"/>
              <a:t>arranjos</a:t>
            </a:r>
            <a:r>
              <a:rPr dirty="0"/>
              <a:t> </a:t>
            </a:r>
            <a:r>
              <a:rPr dirty="0" err="1"/>
              <a:t>ajudam</a:t>
            </a:r>
            <a:r>
              <a:rPr dirty="0"/>
              <a:t>/</a:t>
            </a:r>
            <a:r>
              <a:rPr dirty="0" err="1"/>
              <a:t>dificultam</a:t>
            </a:r>
            <a:r>
              <a:rPr dirty="0"/>
              <a:t> a </a:t>
            </a:r>
            <a:r>
              <a:rPr dirty="0" err="1"/>
              <a:t>recuperação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Olhando</a:t>
            </a:r>
            <a:r>
              <a:rPr dirty="0"/>
              <a:t> para </a:t>
            </a:r>
            <a:r>
              <a:rPr dirty="0" err="1"/>
              <a:t>os</a:t>
            </a:r>
            <a:r>
              <a:rPr dirty="0"/>
              <a:t> </a:t>
            </a:r>
            <a:r>
              <a:rPr dirty="0" err="1"/>
              <a:t>exemplos</a:t>
            </a:r>
            <a:r>
              <a:rPr dirty="0"/>
              <a:t> da </a:t>
            </a:r>
            <a:r>
              <a:rPr dirty="0" err="1"/>
              <a:t>tabela</a:t>
            </a:r>
            <a:r>
              <a:rPr dirty="0"/>
              <a:t>: que </a:t>
            </a:r>
            <a:r>
              <a:rPr dirty="0" err="1"/>
              <a:t>mudanças</a:t>
            </a:r>
            <a:r>
              <a:rPr dirty="0"/>
              <a:t> </a:t>
            </a:r>
            <a:r>
              <a:rPr dirty="0" err="1"/>
              <a:t>poderiam</a:t>
            </a:r>
            <a:r>
              <a:rPr dirty="0"/>
              <a:t> ser </a:t>
            </a:r>
            <a:r>
              <a:rPr dirty="0" err="1"/>
              <a:t>feitas</a:t>
            </a:r>
            <a:r>
              <a:rPr dirty="0"/>
              <a:t> para que as </a:t>
            </a:r>
            <a:r>
              <a:rPr dirty="0" err="1"/>
              <a:t>pessoas</a:t>
            </a:r>
            <a:r>
              <a:rPr dirty="0"/>
              <a:t> </a:t>
            </a:r>
            <a:r>
              <a:rPr dirty="0" err="1"/>
              <a:t>possam</a:t>
            </a:r>
            <a:r>
              <a:rPr dirty="0"/>
              <a:t> </a:t>
            </a:r>
            <a:r>
              <a:rPr dirty="0" err="1"/>
              <a:t>tomar</a:t>
            </a:r>
            <a:r>
              <a:rPr dirty="0"/>
              <a:t> </a:t>
            </a:r>
            <a:r>
              <a:rPr dirty="0" err="1"/>
              <a:t>suas</a:t>
            </a:r>
            <a:r>
              <a:rPr dirty="0"/>
              <a:t> </a:t>
            </a:r>
            <a:r>
              <a:rPr dirty="0" err="1"/>
              <a:t>próprias</a:t>
            </a:r>
            <a:r>
              <a:rPr dirty="0"/>
              <a:t> </a:t>
            </a:r>
            <a:r>
              <a:rPr dirty="0" err="1"/>
              <a:t>decisões</a:t>
            </a:r>
            <a:r>
              <a:rPr dirty="0"/>
              <a:t> e </a:t>
            </a:r>
            <a:r>
              <a:rPr dirty="0" err="1"/>
              <a:t>escolhas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46</a:t>
            </a:fld>
            <a:endParaRPr lang="en-CH"/>
          </a:p>
        </p:txBody>
      </p:sp>
    </p:spTree>
    <p:extLst>
      <p:ext uri="{BB962C8B-B14F-4D97-AF65-F5344CB8AC3E}">
        <p14:creationId xmlns:p14="http://schemas.microsoft.com/office/powerpoint/2010/main" val="3618809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13648"/>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b="1" i="1">
                <a:solidFill>
                  <a:srgbClr val="000000"/>
                </a:solidFill>
                <a:latin typeface="Calibri" panose="020F0502020204030204" pitchFamily="34" charset="0"/>
                <a:ea typeface="SimSun" panose="02010600030101010101" pitchFamily="2" charset="-122"/>
                <a:cs typeface="Calibri" panose="020F0502020204030204" pitchFamily="34" charset="0"/>
              </a:defRPr>
            </a:pPr>
            <a:r>
              <a:rPr dirty="0" err="1"/>
              <a:t>Apresentação</a:t>
            </a:r>
            <a:r>
              <a:rPr dirty="0"/>
              <a:t>: </a:t>
            </a:r>
            <a:r>
              <a:rPr lang="pt-BR" sz="1200" b="1" i="1" kern="1200" dirty="0">
                <a:solidFill>
                  <a:schemeClr val="tx1"/>
                </a:solidFill>
                <a:effectLst/>
                <a:latin typeface="+mn-lt"/>
                <a:ea typeface="+mn-ea"/>
                <a:cs typeface="+mn-cs"/>
              </a:rPr>
              <a:t>As consequências da negação do direito à capacidade legal </a:t>
            </a:r>
            <a:r>
              <a:rPr dirty="0"/>
              <a:t> (15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Nesse momento, faça as seguintes perguntas aos participantes:</a:t>
            </a:r>
            <a:r>
              <a:rPr dirty="0"/>
              <a:t> </a:t>
            </a:r>
            <a:endParaRPr lang="pt-BR" dirty="0"/>
          </a:p>
          <a:p>
            <a:pPr marL="342900" marR="0" lvl="0" indent="-342900"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Quais são as consequências danosas da privação ou restrição do direito à capacidade legal na vida das pessoas?</a:t>
            </a:r>
          </a:p>
          <a:p>
            <a:pPr marL="342900" marR="0" lvl="0" indent="-342900">
              <a:spcBef>
                <a:spcPts val="0"/>
              </a:spcBef>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Como se sentiria se fosse privado do seu direito à capacidade legal? </a:t>
            </a:r>
          </a:p>
          <a:p>
            <a:pPr marL="342900" marR="0" lvl="0" indent="-342900">
              <a:spcBef>
                <a:spcPts val="0"/>
              </a:spcBef>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Para as pessoas que passaram por isso, como você se sentiu quando foi privado de seu direito à capacidade legal?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As possíveis respostas dos participantes podem incluir: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Diminui a autoestima.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Pode afetar negativamente a saúde mental das pessoas.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Promove a exclusão social e a discriminação.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Impede que as pessoas participem plenamente da sociedade.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Impede que as pessoas assumam o controle e a responsabilidade por suas vidas. Impede que as pessoas aprendam com seus erros.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Cria um potencial para a ocorrência de violência, abuso e práticas coercitivas (por exemplo, tratamento forçado, internação involuntária, etc.).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Impede que as pessoas se defendam contra atos de violência, abuso e exploração. </a:t>
            </a:r>
          </a:p>
          <a:p>
            <a:pPr algn="just"/>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47</a:t>
            </a:fld>
            <a:endParaRPr lang="en-CH"/>
          </a:p>
        </p:txBody>
      </p:sp>
    </p:spTree>
    <p:extLst>
      <p:ext uri="{BB962C8B-B14F-4D97-AF65-F5344CB8AC3E}">
        <p14:creationId xmlns:p14="http://schemas.microsoft.com/office/powerpoint/2010/main" val="3215432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Após</a:t>
            </a:r>
            <a:r>
              <a:rPr dirty="0"/>
              <a:t> a </a:t>
            </a:r>
            <a:r>
              <a:rPr dirty="0" err="1"/>
              <a:t>discussão</a:t>
            </a:r>
            <a:r>
              <a:rPr dirty="0"/>
              <a:t>, </a:t>
            </a:r>
            <a:r>
              <a:rPr dirty="0" err="1"/>
              <a:t>destaque</a:t>
            </a:r>
            <a:r>
              <a:rPr dirty="0"/>
              <a:t> o </a:t>
            </a:r>
            <a:r>
              <a:rPr dirty="0" err="1"/>
              <a:t>seguinte</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direito</a:t>
            </a:r>
            <a:r>
              <a:rPr dirty="0"/>
              <a:t> à </a:t>
            </a:r>
            <a:r>
              <a:rPr lang="pt-BR" dirty="0"/>
              <a:t>capacidade legal</a:t>
            </a:r>
            <a:r>
              <a:rPr dirty="0"/>
              <a:t> </a:t>
            </a:r>
            <a:r>
              <a:rPr dirty="0" err="1"/>
              <a:t>é</a:t>
            </a:r>
            <a:r>
              <a:rPr dirty="0"/>
              <a:t> fundamental para a </a:t>
            </a:r>
            <a:r>
              <a:rPr dirty="0" err="1"/>
              <a:t>personalidade</a:t>
            </a:r>
            <a:r>
              <a:rPr dirty="0"/>
              <a:t> humana e a </a:t>
            </a:r>
            <a:r>
              <a:rPr dirty="0" err="1"/>
              <a:t>liberdade</a:t>
            </a:r>
            <a:r>
              <a:rPr dirty="0"/>
              <a:t>, a </a:t>
            </a:r>
            <a:r>
              <a:rPr dirty="0" err="1"/>
              <a:t>dignidade</a:t>
            </a:r>
            <a:r>
              <a:rPr dirty="0"/>
              <a:t> e a </a:t>
            </a:r>
            <a:r>
              <a:rPr dirty="0" err="1"/>
              <a:t>autonomia</a:t>
            </a:r>
            <a:r>
              <a:rPr dirty="0"/>
              <a:t> (</a:t>
            </a:r>
            <a:r>
              <a:rPr dirty="0" err="1"/>
              <a:t>ou</a:t>
            </a:r>
            <a:r>
              <a:rPr dirty="0"/>
              <a:t> </a:t>
            </a:r>
            <a:r>
              <a:rPr dirty="0" err="1"/>
              <a:t>seja</a:t>
            </a:r>
            <a:r>
              <a:rPr dirty="0"/>
              <a:t>, a </a:t>
            </a:r>
            <a:r>
              <a:rPr dirty="0" err="1"/>
              <a:t>capacidade</a:t>
            </a:r>
            <a:r>
              <a:rPr dirty="0"/>
              <a:t> de </a:t>
            </a:r>
            <a:r>
              <a:rPr dirty="0" err="1"/>
              <a:t>assumir</a:t>
            </a:r>
            <a:r>
              <a:rPr dirty="0"/>
              <a:t> e </a:t>
            </a:r>
            <a:r>
              <a:rPr dirty="0" err="1"/>
              <a:t>controlar</a:t>
            </a:r>
            <a:r>
              <a:rPr dirty="0"/>
              <a:t> a </a:t>
            </a:r>
            <a:r>
              <a:rPr dirty="0" err="1"/>
              <a:t>própria</a:t>
            </a:r>
            <a:r>
              <a:rPr dirty="0"/>
              <a:t> </a:t>
            </a:r>
            <a:r>
              <a:rPr dirty="0" err="1"/>
              <a:t>vida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Qualquer</a:t>
            </a:r>
            <a:r>
              <a:rPr dirty="0"/>
              <a:t> </a:t>
            </a:r>
            <a:r>
              <a:rPr dirty="0" err="1"/>
              <a:t>sistema</a:t>
            </a:r>
            <a:r>
              <a:rPr dirty="0"/>
              <a:t> que </a:t>
            </a:r>
            <a:r>
              <a:rPr dirty="0" err="1"/>
              <a:t>negue</a:t>
            </a:r>
            <a:r>
              <a:rPr dirty="0"/>
              <a:t> a um </a:t>
            </a:r>
            <a:r>
              <a:rPr dirty="0" err="1"/>
              <a:t>grupo</a:t>
            </a:r>
            <a:r>
              <a:rPr dirty="0"/>
              <a:t> de </a:t>
            </a:r>
            <a:r>
              <a:rPr dirty="0" err="1"/>
              <a:t>pessoas</a:t>
            </a:r>
            <a:r>
              <a:rPr dirty="0"/>
              <a:t> o </a:t>
            </a:r>
            <a:r>
              <a:rPr dirty="0" err="1"/>
              <a:t>direito</a:t>
            </a:r>
            <a:r>
              <a:rPr dirty="0"/>
              <a:t> à </a:t>
            </a:r>
            <a:r>
              <a:rPr lang="pt-BR" dirty="0"/>
              <a:t>capacidade legal</a:t>
            </a:r>
            <a:r>
              <a:rPr dirty="0"/>
              <a:t> </a:t>
            </a:r>
            <a:r>
              <a:rPr dirty="0" err="1"/>
              <a:t>prejudica</a:t>
            </a:r>
            <a:r>
              <a:rPr dirty="0"/>
              <a:t> </a:t>
            </a:r>
            <a:r>
              <a:rPr dirty="0" err="1"/>
              <a:t>seus</a:t>
            </a:r>
            <a:r>
              <a:rPr dirty="0"/>
              <a:t> </a:t>
            </a:r>
            <a:r>
              <a:rPr dirty="0" err="1"/>
              <a:t>lugares</a:t>
            </a:r>
            <a:r>
              <a:rPr dirty="0"/>
              <a:t> </a:t>
            </a:r>
            <a:r>
              <a:rPr dirty="0" err="1"/>
              <a:t>na</a:t>
            </a:r>
            <a:r>
              <a:rPr dirty="0"/>
              <a:t> </a:t>
            </a:r>
            <a:r>
              <a:rPr dirty="0" err="1"/>
              <a:t>comunidade</a:t>
            </a:r>
            <a:r>
              <a:rPr dirty="0"/>
              <a:t> e </a:t>
            </a:r>
            <a:r>
              <a:rPr dirty="0" err="1"/>
              <a:t>na</a:t>
            </a:r>
            <a:r>
              <a:rPr dirty="0"/>
              <a:t> </a:t>
            </a:r>
            <a:r>
              <a:rPr dirty="0" err="1"/>
              <a:t>sociedade</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efeitos</a:t>
            </a:r>
            <a:r>
              <a:rPr dirty="0"/>
              <a:t> </a:t>
            </a:r>
            <a:r>
              <a:rPr dirty="0" err="1"/>
              <a:t>negativos</a:t>
            </a:r>
            <a:r>
              <a:rPr dirty="0"/>
              <a:t> de </a:t>
            </a:r>
            <a:r>
              <a:rPr dirty="0" err="1"/>
              <a:t>não</a:t>
            </a:r>
            <a:r>
              <a:rPr dirty="0"/>
              <a:t> </a:t>
            </a:r>
            <a:r>
              <a:rPr dirty="0" err="1"/>
              <a:t>permitir</a:t>
            </a:r>
            <a:r>
              <a:rPr dirty="0"/>
              <a:t> que as </a:t>
            </a:r>
            <a:r>
              <a:rPr dirty="0" err="1"/>
              <a:t>pessoas</a:t>
            </a:r>
            <a:r>
              <a:rPr dirty="0"/>
              <a:t> </a:t>
            </a:r>
            <a:r>
              <a:rPr dirty="0" err="1"/>
              <a:t>tomem</a:t>
            </a:r>
            <a:r>
              <a:rPr dirty="0"/>
              <a:t> </a:t>
            </a:r>
            <a:r>
              <a:rPr dirty="0" err="1"/>
              <a:t>decisões</a:t>
            </a:r>
            <a:r>
              <a:rPr dirty="0"/>
              <a:t> </a:t>
            </a:r>
            <a:r>
              <a:rPr dirty="0" err="1"/>
              <a:t>importantes</a:t>
            </a:r>
            <a:r>
              <a:rPr dirty="0"/>
              <a:t> </a:t>
            </a:r>
            <a:r>
              <a:rPr dirty="0" err="1"/>
              <a:t>na</a:t>
            </a:r>
            <a:r>
              <a:rPr dirty="0"/>
              <a:t> </a:t>
            </a:r>
            <a:r>
              <a:rPr dirty="0" err="1"/>
              <a:t>vida</a:t>
            </a:r>
            <a:r>
              <a:rPr dirty="0"/>
              <a:t> </a:t>
            </a:r>
            <a:r>
              <a:rPr dirty="0" err="1"/>
              <a:t>são</a:t>
            </a:r>
            <a:r>
              <a:rPr dirty="0"/>
              <a:t> </a:t>
            </a:r>
            <a:r>
              <a:rPr dirty="0" err="1"/>
              <a:t>muito</a:t>
            </a:r>
            <a:r>
              <a:rPr dirty="0"/>
              <a:t> </a:t>
            </a:r>
            <a:r>
              <a:rPr dirty="0" err="1"/>
              <a:t>significativos</a:t>
            </a:r>
            <a:r>
              <a:rPr dirty="0"/>
              <a:t>...</a:t>
            </a:r>
          </a:p>
          <a:p>
            <a:pPr marL="171450" indent="-171450" algn="just">
              <a:spcAft>
                <a:spcPts val="600"/>
              </a:spcAf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Calibri" panose="020F0502020204030204" pitchFamily="34" charset="0"/>
              </a:defRPr>
            </a:pPr>
            <a:r>
              <a:rPr dirty="0" err="1"/>
              <a:t>Também</a:t>
            </a:r>
            <a:r>
              <a:rPr dirty="0"/>
              <a:t> </a:t>
            </a:r>
            <a:r>
              <a:rPr dirty="0" err="1"/>
              <a:t>pode</a:t>
            </a:r>
            <a:r>
              <a:rPr dirty="0"/>
              <a:t> ser prejudicial </a:t>
            </a:r>
            <a:r>
              <a:rPr dirty="0" err="1"/>
              <a:t>negar</a:t>
            </a:r>
            <a:r>
              <a:rPr dirty="0"/>
              <a:t> </a:t>
            </a:r>
            <a:r>
              <a:rPr dirty="0" err="1"/>
              <a:t>consistentemente</a:t>
            </a:r>
            <a:r>
              <a:rPr dirty="0"/>
              <a:t> </a:t>
            </a:r>
            <a:r>
              <a:rPr dirty="0" err="1"/>
              <a:t>às</a:t>
            </a:r>
            <a:r>
              <a:rPr dirty="0"/>
              <a:t> </a:t>
            </a:r>
            <a:r>
              <a:rPr dirty="0" err="1"/>
              <a:t>pessoas</a:t>
            </a:r>
            <a:r>
              <a:rPr dirty="0"/>
              <a:t> a </a:t>
            </a:r>
            <a:r>
              <a:rPr dirty="0" err="1"/>
              <a:t>oportunidade</a:t>
            </a:r>
            <a:r>
              <a:rPr dirty="0"/>
              <a:t> de </a:t>
            </a:r>
            <a:r>
              <a:rPr dirty="0" err="1"/>
              <a:t>tomar</a:t>
            </a:r>
            <a:r>
              <a:rPr dirty="0"/>
              <a:t> as </a:t>
            </a:r>
            <a:r>
              <a:rPr dirty="0" err="1"/>
              <a:t>pequenas</a:t>
            </a:r>
            <a:r>
              <a:rPr dirty="0"/>
              <a:t> </a:t>
            </a:r>
            <a:r>
              <a:rPr dirty="0" err="1"/>
              <a:t>decisões</a:t>
            </a:r>
            <a:r>
              <a:rPr dirty="0"/>
              <a:t> </a:t>
            </a:r>
            <a:r>
              <a:rPr dirty="0" err="1"/>
              <a:t>diárias</a:t>
            </a:r>
            <a:r>
              <a:rPr dirty="0"/>
              <a:t> que </a:t>
            </a:r>
            <a:r>
              <a:rPr dirty="0" err="1"/>
              <a:t>moldam</a:t>
            </a:r>
            <a:r>
              <a:rPr dirty="0"/>
              <a:t> </a:t>
            </a:r>
            <a:r>
              <a:rPr dirty="0" err="1"/>
              <a:t>sua</a:t>
            </a:r>
            <a:r>
              <a:rPr dirty="0"/>
              <a:t> </a:t>
            </a:r>
            <a:r>
              <a:rPr dirty="0" err="1"/>
              <a:t>identidade</a:t>
            </a:r>
            <a:r>
              <a:rPr dirty="0"/>
              <a:t> e </a:t>
            </a:r>
            <a:r>
              <a:rPr dirty="0" err="1"/>
              <a:t>mundo</a:t>
            </a:r>
            <a:r>
              <a:rPr dirty="0"/>
              <a:t>. </a:t>
            </a:r>
          </a:p>
          <a:p>
            <a:pPr marL="171450" indent="-171450" algn="just">
              <a:spcAft>
                <a:spcPts val="600"/>
              </a:spcAf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Calibri" panose="020F0502020204030204" pitchFamily="34" charset="0"/>
              </a:defRPr>
            </a:pPr>
            <a:r>
              <a:rPr dirty="0"/>
              <a:t>Em </a:t>
            </a:r>
            <a:r>
              <a:rPr dirty="0" err="1"/>
              <a:t>muitos</a:t>
            </a:r>
            <a:r>
              <a:rPr dirty="0"/>
              <a:t> </a:t>
            </a:r>
            <a:r>
              <a:rPr dirty="0" err="1"/>
              <a:t>casos</a:t>
            </a:r>
            <a:r>
              <a:rPr dirty="0"/>
              <a:t>, as </a:t>
            </a:r>
            <a:r>
              <a:rPr dirty="0" err="1"/>
              <a:t>pequenas</a:t>
            </a:r>
            <a:r>
              <a:rPr dirty="0"/>
              <a:t> </a:t>
            </a:r>
            <a:r>
              <a:rPr dirty="0" err="1"/>
              <a:t>decisões</a:t>
            </a:r>
            <a:r>
              <a:rPr dirty="0"/>
              <a:t> que as </a:t>
            </a:r>
            <a:r>
              <a:rPr dirty="0" err="1"/>
              <a:t>pessoas</a:t>
            </a:r>
            <a:r>
              <a:rPr dirty="0"/>
              <a:t> </a:t>
            </a:r>
            <a:r>
              <a:rPr dirty="0" err="1"/>
              <a:t>tomam</a:t>
            </a:r>
            <a:r>
              <a:rPr dirty="0"/>
              <a:t> </a:t>
            </a:r>
            <a:r>
              <a:rPr dirty="0" err="1"/>
              <a:t>na</a:t>
            </a:r>
            <a:r>
              <a:rPr dirty="0"/>
              <a:t> </a:t>
            </a:r>
            <a:r>
              <a:rPr dirty="0" err="1"/>
              <a:t>vida</a:t>
            </a:r>
            <a:r>
              <a:rPr dirty="0"/>
              <a:t> – </a:t>
            </a:r>
            <a:r>
              <a:rPr dirty="0" err="1"/>
              <a:t>como</a:t>
            </a:r>
            <a:r>
              <a:rPr dirty="0"/>
              <a:t> que </a:t>
            </a:r>
            <a:r>
              <a:rPr dirty="0" err="1"/>
              <a:t>bebida</a:t>
            </a:r>
            <a:r>
              <a:rPr dirty="0"/>
              <a:t> </a:t>
            </a:r>
            <a:r>
              <a:rPr dirty="0" err="1"/>
              <a:t>comprar</a:t>
            </a:r>
            <a:r>
              <a:rPr dirty="0"/>
              <a:t>, que camisa </a:t>
            </a:r>
            <a:r>
              <a:rPr dirty="0" err="1"/>
              <a:t>vestir</a:t>
            </a:r>
            <a:r>
              <a:rPr dirty="0"/>
              <a:t> </a:t>
            </a:r>
            <a:r>
              <a:rPr dirty="0" err="1"/>
              <a:t>ou</a:t>
            </a:r>
            <a:r>
              <a:rPr dirty="0"/>
              <a:t> o que comer, </a:t>
            </a:r>
            <a:r>
              <a:rPr dirty="0" err="1"/>
              <a:t>compõem</a:t>
            </a:r>
            <a:r>
              <a:rPr dirty="0"/>
              <a:t> a </a:t>
            </a:r>
            <a:r>
              <a:rPr dirty="0" err="1"/>
              <a:t>personalidade</a:t>
            </a:r>
            <a:r>
              <a:rPr dirty="0"/>
              <a:t> de um </a:t>
            </a:r>
            <a:r>
              <a:rPr dirty="0" err="1"/>
              <a:t>indivíduo</a:t>
            </a:r>
            <a:r>
              <a:rPr dirty="0"/>
              <a:t> e </a:t>
            </a:r>
            <a:r>
              <a:rPr dirty="0" err="1"/>
              <a:t>contribuem</a:t>
            </a:r>
            <a:r>
              <a:rPr dirty="0"/>
              <a:t> para o </a:t>
            </a:r>
            <a:r>
              <a:rPr dirty="0" err="1"/>
              <a:t>seu</a:t>
            </a:r>
            <a:r>
              <a:rPr dirty="0"/>
              <a:t> </a:t>
            </a:r>
            <a:r>
              <a:rPr dirty="0" err="1"/>
              <a:t>papel</a:t>
            </a:r>
            <a:r>
              <a:rPr dirty="0"/>
              <a:t> e </a:t>
            </a:r>
            <a:r>
              <a:rPr dirty="0" err="1"/>
              <a:t>identidade</a:t>
            </a:r>
            <a:r>
              <a:rPr dirty="0"/>
              <a:t> </a:t>
            </a:r>
            <a:r>
              <a:rPr dirty="0" err="1"/>
              <a:t>na</a:t>
            </a:r>
            <a:r>
              <a:rPr dirty="0"/>
              <a:t> </a:t>
            </a:r>
            <a:r>
              <a:rPr dirty="0" err="1"/>
              <a:t>sociedade</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Calibri" panose="020F0502020204030204" pitchFamily="34" charset="0"/>
              </a:defRPr>
            </a:pPr>
            <a:r>
              <a:rPr dirty="0" err="1"/>
              <a:t>Tirar</a:t>
            </a:r>
            <a:r>
              <a:rPr dirty="0"/>
              <a:t> </a:t>
            </a:r>
            <a:r>
              <a:rPr dirty="0" err="1"/>
              <a:t>consistentemente</a:t>
            </a:r>
            <a:r>
              <a:rPr dirty="0"/>
              <a:t> o </a:t>
            </a:r>
            <a:r>
              <a:rPr dirty="0" err="1"/>
              <a:t>direito</a:t>
            </a:r>
            <a:r>
              <a:rPr dirty="0"/>
              <a:t> das </a:t>
            </a:r>
            <a:r>
              <a:rPr dirty="0" err="1"/>
              <a:t>pessoas</a:t>
            </a:r>
            <a:r>
              <a:rPr dirty="0"/>
              <a:t> de </a:t>
            </a:r>
            <a:r>
              <a:rPr dirty="0" err="1"/>
              <a:t>tomar</a:t>
            </a:r>
            <a:r>
              <a:rPr dirty="0"/>
              <a:t> </a:t>
            </a:r>
            <a:r>
              <a:rPr dirty="0" err="1"/>
              <a:t>decisões</a:t>
            </a:r>
            <a:r>
              <a:rPr dirty="0"/>
              <a:t> – </a:t>
            </a:r>
            <a:r>
              <a:rPr dirty="0" err="1"/>
              <a:t>grandes</a:t>
            </a:r>
            <a:r>
              <a:rPr dirty="0"/>
              <a:t> e </a:t>
            </a:r>
            <a:r>
              <a:rPr dirty="0" err="1"/>
              <a:t>pequenas</a:t>
            </a:r>
            <a:r>
              <a:rPr dirty="0"/>
              <a:t> – </a:t>
            </a:r>
            <a:r>
              <a:rPr dirty="0" err="1"/>
              <a:t>pode</a:t>
            </a:r>
            <a:r>
              <a:rPr dirty="0"/>
              <a:t> ser </a:t>
            </a:r>
            <a:r>
              <a:rPr dirty="0" err="1"/>
              <a:t>profundamente</a:t>
            </a:r>
            <a:r>
              <a:rPr dirty="0"/>
              <a:t> </a:t>
            </a:r>
            <a:r>
              <a:rPr dirty="0" err="1"/>
              <a:t>incapacitante</a:t>
            </a:r>
            <a:r>
              <a:rPr dirty="0"/>
              <a:t> e </a:t>
            </a:r>
            <a:r>
              <a:rPr dirty="0" err="1"/>
              <a:t>pode</a:t>
            </a:r>
            <a:r>
              <a:rPr dirty="0"/>
              <a:t> </a:t>
            </a:r>
            <a:r>
              <a:rPr dirty="0" err="1"/>
              <a:t>promover</a:t>
            </a:r>
            <a:r>
              <a:rPr dirty="0"/>
              <a:t> </a:t>
            </a:r>
            <a:r>
              <a:rPr dirty="0" err="1"/>
              <a:t>desamparo</a:t>
            </a:r>
            <a:r>
              <a:rPr dirty="0"/>
              <a:t>, </a:t>
            </a:r>
            <a:r>
              <a:rPr dirty="0" err="1"/>
              <a:t>dependência</a:t>
            </a:r>
            <a:r>
              <a:rPr dirty="0"/>
              <a:t> e </a:t>
            </a:r>
            <a:r>
              <a:rPr dirty="0" err="1"/>
              <a:t>não</a:t>
            </a:r>
            <a:r>
              <a:rPr dirty="0"/>
              <a:t> </a:t>
            </a:r>
            <a:r>
              <a:rPr dirty="0" err="1"/>
              <a:t>participação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48</a:t>
            </a:fld>
            <a:endParaRPr lang="en-CH"/>
          </a:p>
        </p:txBody>
      </p:sp>
    </p:spTree>
    <p:extLst>
      <p:ext uri="{BB962C8B-B14F-4D97-AF65-F5344CB8AC3E}">
        <p14:creationId xmlns:p14="http://schemas.microsoft.com/office/powerpoint/2010/main" val="2599816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Sem o </a:t>
            </a:r>
            <a:r>
              <a:rPr dirty="0" err="1"/>
              <a:t>direito</a:t>
            </a:r>
            <a:r>
              <a:rPr dirty="0"/>
              <a:t> de </a:t>
            </a:r>
            <a:r>
              <a:rPr dirty="0" err="1"/>
              <a:t>tomar</a:t>
            </a:r>
            <a:r>
              <a:rPr dirty="0"/>
              <a:t> </a:t>
            </a:r>
            <a:r>
              <a:rPr dirty="0" err="1"/>
              <a:t>decisões</a:t>
            </a:r>
            <a:r>
              <a:rPr dirty="0"/>
              <a:t>, as </a:t>
            </a:r>
            <a:r>
              <a:rPr dirty="0" err="1"/>
              <a:t>pessoas</a:t>
            </a:r>
            <a:r>
              <a:rPr dirty="0"/>
              <a:t> </a:t>
            </a:r>
            <a:r>
              <a:rPr dirty="0" err="1"/>
              <a:t>têm</a:t>
            </a:r>
            <a:r>
              <a:rPr dirty="0"/>
              <a:t> </a:t>
            </a:r>
            <a:r>
              <a:rPr dirty="0" err="1"/>
              <a:t>pouco</a:t>
            </a:r>
            <a:r>
              <a:rPr dirty="0"/>
              <a:t> </a:t>
            </a:r>
            <a:r>
              <a:rPr dirty="0" err="1"/>
              <a:t>ou</a:t>
            </a:r>
            <a:r>
              <a:rPr dirty="0"/>
              <a:t> </a:t>
            </a:r>
            <a:r>
              <a:rPr dirty="0" err="1"/>
              <a:t>nenhum</a:t>
            </a:r>
            <a:r>
              <a:rPr dirty="0"/>
              <a:t> </a:t>
            </a:r>
            <a:r>
              <a:rPr dirty="0" err="1"/>
              <a:t>controle</a:t>
            </a:r>
            <a:r>
              <a:rPr dirty="0"/>
              <a:t> </a:t>
            </a:r>
            <a:r>
              <a:rPr dirty="0" err="1"/>
              <a:t>sobre</a:t>
            </a:r>
            <a:r>
              <a:rPr dirty="0"/>
              <a:t> </a:t>
            </a:r>
            <a:r>
              <a:rPr dirty="0" err="1"/>
              <a:t>suas</a:t>
            </a:r>
            <a:r>
              <a:rPr dirty="0"/>
              <a:t> </a:t>
            </a:r>
            <a:r>
              <a:rPr dirty="0" err="1"/>
              <a:t>vidas</a:t>
            </a:r>
            <a:r>
              <a:rPr dirty="0"/>
              <a:t> e </a:t>
            </a:r>
            <a:r>
              <a:rPr dirty="0" err="1"/>
              <a:t>correm</a:t>
            </a:r>
            <a:r>
              <a:rPr dirty="0"/>
              <a:t> </a:t>
            </a:r>
            <a:r>
              <a:rPr dirty="0" err="1"/>
              <a:t>maior</a:t>
            </a:r>
            <a:r>
              <a:rPr dirty="0"/>
              <a:t> </a:t>
            </a:r>
            <a:r>
              <a:rPr dirty="0" err="1"/>
              <a:t>risco</a:t>
            </a:r>
            <a:r>
              <a:rPr dirty="0"/>
              <a:t> de </a:t>
            </a:r>
            <a:r>
              <a:rPr dirty="0" err="1"/>
              <a:t>sofrer</a:t>
            </a:r>
            <a:r>
              <a:rPr dirty="0"/>
              <a:t> </a:t>
            </a:r>
            <a:r>
              <a:rPr dirty="0" err="1"/>
              <a:t>abuso</a:t>
            </a:r>
            <a:r>
              <a:rPr dirty="0"/>
              <a:t> e </a:t>
            </a:r>
            <a:r>
              <a:rPr dirty="0" err="1"/>
              <a:t>exploração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Além</a:t>
            </a:r>
            <a:r>
              <a:rPr dirty="0"/>
              <a:t> </a:t>
            </a:r>
            <a:r>
              <a:rPr dirty="0" err="1"/>
              <a:t>disso</a:t>
            </a:r>
            <a:r>
              <a:rPr dirty="0"/>
              <a:t>, </a:t>
            </a:r>
            <a:r>
              <a:rPr dirty="0" err="1"/>
              <a:t>tomar</a:t>
            </a:r>
            <a:r>
              <a:rPr dirty="0"/>
              <a:t> </a:t>
            </a:r>
            <a:r>
              <a:rPr dirty="0" err="1"/>
              <a:t>decisões</a:t>
            </a:r>
            <a:r>
              <a:rPr dirty="0"/>
              <a:t> </a:t>
            </a:r>
            <a:r>
              <a:rPr dirty="0" err="1"/>
              <a:t>ajuda</a:t>
            </a:r>
            <a:r>
              <a:rPr dirty="0"/>
              <a:t> as </a:t>
            </a:r>
            <a:r>
              <a:rPr dirty="0" err="1"/>
              <a:t>pessoas</a:t>
            </a:r>
            <a:r>
              <a:rPr dirty="0"/>
              <a:t> a </a:t>
            </a:r>
            <a:r>
              <a:rPr dirty="0" err="1"/>
              <a:t>assumir</a:t>
            </a:r>
            <a:r>
              <a:rPr dirty="0"/>
              <a:t> a </a:t>
            </a:r>
            <a:r>
              <a:rPr dirty="0" err="1"/>
              <a:t>responsabilidade</a:t>
            </a:r>
            <a:r>
              <a:rPr dirty="0"/>
              <a:t> </a:t>
            </a:r>
            <a:r>
              <a:rPr dirty="0" err="1"/>
              <a:t>por</a:t>
            </a:r>
            <a:r>
              <a:rPr dirty="0"/>
              <a:t> </a:t>
            </a:r>
            <a:r>
              <a:rPr dirty="0" err="1"/>
              <a:t>suas</a:t>
            </a:r>
            <a:r>
              <a:rPr dirty="0"/>
              <a:t> </a:t>
            </a:r>
            <a:r>
              <a:rPr dirty="0" err="1"/>
              <a:t>vidas</a:t>
            </a:r>
            <a:r>
              <a:rPr dirty="0"/>
              <a:t> e a </a:t>
            </a:r>
            <a:r>
              <a:rPr dirty="0" err="1"/>
              <a:t>abordar</a:t>
            </a:r>
            <a:r>
              <a:rPr dirty="0"/>
              <a:t> as </a:t>
            </a:r>
            <a:r>
              <a:rPr dirty="0" err="1"/>
              <a:t>barreiras</a:t>
            </a:r>
            <a:r>
              <a:rPr dirty="0"/>
              <a:t> </a:t>
            </a:r>
            <a:r>
              <a:rPr dirty="0" err="1"/>
              <a:t>ao</a:t>
            </a:r>
            <a:r>
              <a:rPr dirty="0"/>
              <a:t> </a:t>
            </a:r>
            <a:r>
              <a:rPr dirty="0" err="1"/>
              <a:t>seu</a:t>
            </a:r>
            <a:r>
              <a:rPr dirty="0"/>
              <a:t> </a:t>
            </a:r>
            <a:r>
              <a:rPr dirty="0" err="1"/>
              <a:t>bem-estar</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Tomar </a:t>
            </a:r>
            <a:r>
              <a:rPr dirty="0" err="1"/>
              <a:t>decisões</a:t>
            </a:r>
            <a:r>
              <a:rPr dirty="0"/>
              <a:t> </a:t>
            </a:r>
            <a:r>
              <a:rPr dirty="0" err="1"/>
              <a:t>permite</a:t>
            </a:r>
            <a:r>
              <a:rPr dirty="0"/>
              <a:t> que </a:t>
            </a:r>
            <a:r>
              <a:rPr dirty="0" err="1"/>
              <a:t>eles</a:t>
            </a:r>
            <a:r>
              <a:rPr dirty="0"/>
              <a:t> se </a:t>
            </a:r>
            <a:r>
              <a:rPr dirty="0" err="1"/>
              <a:t>tornem</a:t>
            </a:r>
            <a:r>
              <a:rPr dirty="0"/>
              <a:t> </a:t>
            </a:r>
            <a:r>
              <a:rPr dirty="0" err="1"/>
              <a:t>menos</a:t>
            </a:r>
            <a:r>
              <a:rPr dirty="0"/>
              <a:t> </a:t>
            </a:r>
            <a:r>
              <a:rPr dirty="0" err="1"/>
              <a:t>dependentes</a:t>
            </a:r>
            <a:r>
              <a:rPr dirty="0"/>
              <a:t> dos outros, o que, </a:t>
            </a:r>
            <a:r>
              <a:rPr dirty="0" err="1"/>
              <a:t>por</a:t>
            </a:r>
            <a:r>
              <a:rPr dirty="0"/>
              <a:t> </a:t>
            </a:r>
            <a:r>
              <a:rPr dirty="0" err="1"/>
              <a:t>sua</a:t>
            </a:r>
            <a:r>
              <a:rPr dirty="0"/>
              <a:t> </a:t>
            </a:r>
            <a:r>
              <a:rPr dirty="0" err="1"/>
              <a:t>vez</a:t>
            </a:r>
            <a:r>
              <a:rPr dirty="0"/>
              <a:t>, </a:t>
            </a:r>
            <a:r>
              <a:rPr dirty="0" err="1"/>
              <a:t>significa</a:t>
            </a:r>
            <a:r>
              <a:rPr dirty="0"/>
              <a:t> que </a:t>
            </a:r>
            <a:r>
              <a:rPr dirty="0" err="1"/>
              <a:t>eles</a:t>
            </a:r>
            <a:r>
              <a:rPr dirty="0"/>
              <a:t> </a:t>
            </a:r>
            <a:r>
              <a:rPr dirty="0" err="1"/>
              <a:t>são</a:t>
            </a:r>
            <a:r>
              <a:rPr dirty="0"/>
              <a:t> </a:t>
            </a:r>
            <a:r>
              <a:rPr dirty="0" err="1"/>
              <a:t>mais</a:t>
            </a:r>
            <a:r>
              <a:rPr dirty="0"/>
              <a:t> </a:t>
            </a:r>
            <a:r>
              <a:rPr dirty="0" err="1"/>
              <a:t>capazes</a:t>
            </a:r>
            <a:r>
              <a:rPr dirty="0"/>
              <a:t> de </a:t>
            </a:r>
            <a:r>
              <a:rPr dirty="0" err="1"/>
              <a:t>desenvolver</a:t>
            </a:r>
            <a:r>
              <a:rPr dirty="0"/>
              <a:t> </a:t>
            </a:r>
            <a:r>
              <a:rPr dirty="0" err="1"/>
              <a:t>relacionamentos</a:t>
            </a:r>
            <a:r>
              <a:rPr dirty="0"/>
              <a:t> </a:t>
            </a:r>
            <a:r>
              <a:rPr dirty="0" err="1"/>
              <a:t>positivos</a:t>
            </a:r>
            <a:r>
              <a:rPr dirty="0"/>
              <a:t> e </a:t>
            </a:r>
            <a:r>
              <a:rPr dirty="0" err="1"/>
              <a:t>iguais</a:t>
            </a:r>
            <a:r>
              <a:rPr dirty="0"/>
              <a:t> com </a:t>
            </a:r>
            <a:r>
              <a:rPr dirty="0" err="1"/>
              <a:t>os</a:t>
            </a:r>
            <a:r>
              <a:rPr dirty="0"/>
              <a:t> outros.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resumo</a:t>
            </a:r>
            <a:r>
              <a:rPr dirty="0"/>
              <a:t>, </a:t>
            </a:r>
            <a:r>
              <a:rPr dirty="0" err="1"/>
              <a:t>tomar</a:t>
            </a:r>
            <a:r>
              <a:rPr dirty="0"/>
              <a:t> as </a:t>
            </a:r>
            <a:r>
              <a:rPr dirty="0" err="1"/>
              <a:t>próprias</a:t>
            </a:r>
            <a:r>
              <a:rPr dirty="0"/>
              <a:t> </a:t>
            </a:r>
            <a:r>
              <a:rPr dirty="0" err="1"/>
              <a:t>decisões</a:t>
            </a:r>
            <a:r>
              <a:rPr dirty="0"/>
              <a:t> </a:t>
            </a:r>
            <a:r>
              <a:rPr dirty="0" err="1"/>
              <a:t>é</a:t>
            </a:r>
            <a:r>
              <a:rPr dirty="0"/>
              <a:t> </a:t>
            </a:r>
            <a:r>
              <a:rPr dirty="0" err="1"/>
              <a:t>muito</a:t>
            </a:r>
            <a:r>
              <a:rPr dirty="0"/>
              <a:t> </a:t>
            </a:r>
            <a:r>
              <a:rPr dirty="0" err="1"/>
              <a:t>importante</a:t>
            </a:r>
            <a:r>
              <a:rPr dirty="0"/>
              <a:t> </a:t>
            </a:r>
            <a:r>
              <a:rPr dirty="0" err="1"/>
              <a:t>porque</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Isso</a:t>
            </a:r>
            <a:r>
              <a:rPr dirty="0"/>
              <a:t> </a:t>
            </a:r>
            <a:r>
              <a:rPr dirty="0" err="1"/>
              <a:t>mostra</a:t>
            </a:r>
            <a:r>
              <a:rPr dirty="0"/>
              <a:t> que </a:t>
            </a:r>
            <a:r>
              <a:rPr dirty="0" err="1"/>
              <a:t>somos</a:t>
            </a:r>
            <a:r>
              <a:rPr dirty="0"/>
              <a:t> </a:t>
            </a:r>
            <a:r>
              <a:rPr dirty="0" err="1"/>
              <a:t>iguais</a:t>
            </a:r>
            <a:r>
              <a:rPr dirty="0"/>
              <a:t> </a:t>
            </a:r>
            <a:r>
              <a:rPr dirty="0" err="1"/>
              <a:t>aos</a:t>
            </a:r>
            <a:r>
              <a:rPr dirty="0"/>
              <a:t> outros </a:t>
            </a:r>
            <a:r>
              <a:rPr dirty="0" err="1"/>
              <a:t>membros</a:t>
            </a:r>
            <a:r>
              <a:rPr dirty="0"/>
              <a:t> da </a:t>
            </a:r>
            <a:r>
              <a:rPr dirty="0" err="1"/>
              <a:t>nossa</a:t>
            </a:r>
            <a:r>
              <a:rPr dirty="0"/>
              <a:t> </a:t>
            </a:r>
            <a:r>
              <a:rPr dirty="0" err="1"/>
              <a:t>comunidade</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Isso </a:t>
            </a:r>
            <a:r>
              <a:rPr dirty="0" err="1"/>
              <a:t>nos</a:t>
            </a:r>
            <a:r>
              <a:rPr dirty="0"/>
              <a:t> </a:t>
            </a:r>
            <a:r>
              <a:rPr dirty="0" err="1"/>
              <a:t>ajuda</a:t>
            </a:r>
            <a:r>
              <a:rPr dirty="0"/>
              <a:t> a </a:t>
            </a:r>
            <a:r>
              <a:rPr dirty="0" err="1"/>
              <a:t>desenvolver</a:t>
            </a:r>
            <a:r>
              <a:rPr dirty="0"/>
              <a:t> </a:t>
            </a:r>
            <a:r>
              <a:rPr dirty="0" err="1"/>
              <a:t>relacionamentos</a:t>
            </a:r>
            <a:r>
              <a:rPr dirty="0"/>
              <a:t> com </a:t>
            </a:r>
            <a:r>
              <a:rPr dirty="0" err="1"/>
              <a:t>os</a:t>
            </a:r>
            <a:r>
              <a:rPr dirty="0"/>
              <a:t> outros </a:t>
            </a:r>
            <a:r>
              <a:rPr dirty="0" err="1"/>
              <a:t>como</a:t>
            </a:r>
            <a:r>
              <a:rPr dirty="0"/>
              <a:t> </a:t>
            </a:r>
            <a:r>
              <a:rPr dirty="0" err="1"/>
              <a:t>iguais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Isso </a:t>
            </a:r>
            <a:r>
              <a:rPr dirty="0" err="1"/>
              <a:t>nos</a:t>
            </a:r>
            <a:r>
              <a:rPr dirty="0"/>
              <a:t> </a:t>
            </a:r>
            <a:r>
              <a:rPr dirty="0" err="1"/>
              <a:t>permite</a:t>
            </a:r>
            <a:r>
              <a:rPr dirty="0"/>
              <a:t> ser </a:t>
            </a:r>
            <a:r>
              <a:rPr dirty="0" err="1"/>
              <a:t>membros</a:t>
            </a:r>
            <a:r>
              <a:rPr dirty="0"/>
              <a:t> </a:t>
            </a:r>
            <a:r>
              <a:rPr dirty="0" err="1"/>
              <a:t>responsáveis</a:t>
            </a:r>
            <a:r>
              <a:rPr dirty="0"/>
              <a:t> da </a:t>
            </a:r>
            <a:r>
              <a:rPr dirty="0" err="1"/>
              <a:t>nossa</a:t>
            </a:r>
            <a:r>
              <a:rPr dirty="0"/>
              <a:t> </a:t>
            </a:r>
            <a:r>
              <a:rPr dirty="0" err="1"/>
              <a:t>comunidade</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Isso </a:t>
            </a:r>
            <a:r>
              <a:rPr dirty="0" err="1"/>
              <a:t>nos</a:t>
            </a:r>
            <a:r>
              <a:rPr dirty="0"/>
              <a:t> </a:t>
            </a:r>
            <a:r>
              <a:rPr dirty="0" err="1"/>
              <a:t>permite</a:t>
            </a:r>
            <a:r>
              <a:rPr dirty="0"/>
              <a:t> </a:t>
            </a:r>
            <a:r>
              <a:rPr dirty="0" err="1"/>
              <a:t>nos</a:t>
            </a:r>
            <a:r>
              <a:rPr dirty="0"/>
              <a:t> defender contra a </a:t>
            </a:r>
            <a:r>
              <a:rPr dirty="0" err="1"/>
              <a:t>violência</a:t>
            </a:r>
            <a:r>
              <a:rPr dirty="0"/>
              <a:t>, a </a:t>
            </a:r>
            <a:r>
              <a:rPr dirty="0" err="1"/>
              <a:t>exploração</a:t>
            </a:r>
            <a:r>
              <a:rPr dirty="0"/>
              <a:t> e o </a:t>
            </a:r>
            <a:r>
              <a:rPr dirty="0" err="1"/>
              <a:t>abuso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49</a:t>
            </a:fld>
            <a:endParaRPr lang="en-CH"/>
          </a:p>
        </p:txBody>
      </p:sp>
    </p:spTree>
    <p:extLst>
      <p:ext uri="{BB962C8B-B14F-4D97-AF65-F5344CB8AC3E}">
        <p14:creationId xmlns:p14="http://schemas.microsoft.com/office/powerpoint/2010/main" val="1714341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5938" y="366713"/>
            <a:ext cx="3235325" cy="1820862"/>
          </a:xfrm>
        </p:spPr>
      </p:sp>
      <p:sp>
        <p:nvSpPr>
          <p:cNvPr id="3" name="Notes Placeholder 2"/>
          <p:cNvSpPr>
            <a:spLocks noGrp="1"/>
          </p:cNvSpPr>
          <p:nvPr>
            <p:ph type="body" idx="1"/>
          </p:nvPr>
        </p:nvSpPr>
        <p:spPr>
          <a:xfrm>
            <a:off x="375153" y="2307583"/>
            <a:ext cx="5925439" cy="6272746"/>
          </a:xfrm>
        </p:spPr>
        <p:txBody>
          <a:bodyPr/>
          <a:lstStyle/>
          <a:p>
            <a:pPr>
              <a:defRPr b="1" i="1">
                <a:latin typeface="Calibri" panose="020F0502020204030204" pitchFamily="34" charset="0"/>
                <a:ea typeface="SimSun" panose="02010600030101010101" pitchFamily="2" charset="-122"/>
                <a:cs typeface="Arial" panose="020B0604020202020204" pitchFamily="34" charset="0"/>
              </a:defRPr>
            </a:pPr>
            <a:r>
              <a:rPr dirty="0" err="1"/>
              <a:t>Exercício</a:t>
            </a:r>
            <a:r>
              <a:rPr dirty="0"/>
              <a:t> 1.4: </a:t>
            </a:r>
            <a:r>
              <a:rPr lang="pt-BR" dirty="0"/>
              <a:t>A tomada de decisão como forma de empoderamento </a:t>
            </a:r>
            <a:r>
              <a:rPr dirty="0"/>
              <a:t>(50 min.)</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Peça</a:t>
            </a:r>
            <a:r>
              <a:rPr dirty="0"/>
              <a:t> </a:t>
            </a:r>
            <a:r>
              <a:rPr dirty="0" err="1"/>
              <a:t>ao</a:t>
            </a:r>
            <a:r>
              <a:rPr dirty="0"/>
              <a:t> </a:t>
            </a:r>
            <a:r>
              <a:rPr dirty="0" err="1"/>
              <a:t>grupo</a:t>
            </a:r>
            <a:r>
              <a:rPr dirty="0"/>
              <a:t> para </a:t>
            </a:r>
            <a:r>
              <a:rPr dirty="0" err="1"/>
              <a:t>ler</a:t>
            </a:r>
            <a:r>
              <a:rPr dirty="0"/>
              <a:t> o </a:t>
            </a:r>
            <a:r>
              <a:rPr dirty="0" err="1"/>
              <a:t>relato</a:t>
            </a:r>
            <a:r>
              <a:rPr dirty="0"/>
              <a:t> </a:t>
            </a:r>
            <a:r>
              <a:rPr dirty="0" err="1"/>
              <a:t>pessoal</a:t>
            </a:r>
            <a:r>
              <a:rPr dirty="0"/>
              <a:t> de Rory Doody </a:t>
            </a:r>
            <a:r>
              <a:rPr dirty="0" err="1"/>
              <a:t>sobre</a:t>
            </a:r>
            <a:r>
              <a:rPr dirty="0"/>
              <a:t> </a:t>
            </a:r>
            <a:r>
              <a:rPr dirty="0" err="1"/>
              <a:t>sua</a:t>
            </a:r>
            <a:r>
              <a:rPr dirty="0"/>
              <a:t> </a:t>
            </a:r>
            <a:r>
              <a:rPr dirty="0" err="1"/>
              <a:t>experiência</a:t>
            </a:r>
            <a:r>
              <a:rPr dirty="0"/>
              <a:t> de </a:t>
            </a:r>
            <a:r>
              <a:rPr dirty="0" err="1"/>
              <a:t>tomada</a:t>
            </a:r>
            <a:r>
              <a:rPr dirty="0"/>
              <a:t> de </a:t>
            </a:r>
            <a:r>
              <a:rPr dirty="0" err="1"/>
              <a:t>decisão</a:t>
            </a:r>
            <a:r>
              <a:rPr dirty="0"/>
              <a:t> </a:t>
            </a:r>
            <a:r>
              <a:rPr i="1" dirty="0"/>
              <a:t>(</a:t>
            </a:r>
            <a:r>
              <a:rPr i="1" dirty="0">
                <a:hlinkClick r:id="rId3" action="ppaction://hlinkfile" tooltip="Amnesty International Ireland, 2013 #127">
                  <a:extLst>
                    <a:ext uri="{A12FA001-AC4F-418D-AE19-62706E023703}">
                      <ahyp:hlinkClr xmlns:ahyp="http://schemas.microsoft.com/office/drawing/2018/hyperlinkcolor" val="tx"/>
                    </a:ext>
                  </a:extLst>
                </a:hlinkClick>
              </a:rPr>
              <a:t>6</a:t>
            </a:r>
            <a:r>
              <a:rPr i="1" dirty="0"/>
              <a:t>)</a:t>
            </a:r>
            <a:r>
              <a:rPr dirty="0"/>
              <a:t>. </a:t>
            </a:r>
            <a:r>
              <a:rPr dirty="0" err="1"/>
              <a:t>Forneça</a:t>
            </a:r>
            <a:r>
              <a:rPr dirty="0"/>
              <a:t> </a:t>
            </a:r>
            <a:r>
              <a:rPr dirty="0" err="1"/>
              <a:t>ao</a:t>
            </a:r>
            <a:r>
              <a:rPr dirty="0"/>
              <a:t> </a:t>
            </a:r>
            <a:r>
              <a:rPr dirty="0" err="1"/>
              <a:t>grupo</a:t>
            </a:r>
            <a:r>
              <a:rPr dirty="0"/>
              <a:t> </a:t>
            </a:r>
            <a:r>
              <a:rPr dirty="0" err="1"/>
              <a:t>cópias</a:t>
            </a:r>
            <a:r>
              <a:rPr dirty="0"/>
              <a:t> do Anexo 6 e </a:t>
            </a:r>
            <a:r>
              <a:rPr dirty="0" err="1"/>
              <a:t>dê-lhes</a:t>
            </a:r>
            <a:r>
              <a:rPr dirty="0"/>
              <a:t> tempo </a:t>
            </a:r>
            <a:r>
              <a:rPr dirty="0" err="1"/>
              <a:t>suficiente</a:t>
            </a:r>
            <a:r>
              <a:rPr dirty="0"/>
              <a:t> para </a:t>
            </a:r>
            <a:r>
              <a:rPr dirty="0" err="1"/>
              <a:t>ler</a:t>
            </a:r>
            <a:r>
              <a:rPr dirty="0"/>
              <a:t> o </a:t>
            </a:r>
            <a:r>
              <a:rPr dirty="0" err="1"/>
              <a:t>texto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r>
              <a:rPr lang="pt-BR" sz="1200" kern="1200" dirty="0">
                <a:solidFill>
                  <a:schemeClr val="tx1"/>
                </a:solidFill>
                <a:effectLst/>
                <a:latin typeface="+mn-lt"/>
                <a:ea typeface="+mn-ea"/>
                <a:cs typeface="+mn-cs"/>
              </a:rPr>
              <a:t>“Eu conheci um colega por acaso. Conheci alguém depois de sair do hospital, conheci alguém na comunidade e nos tornamos grandes amigos e, eventualmente, esse homem me perguntou: “O que você vai fazer?” e isso me surpreendeu totalmente. Eu disse: “O que você quer dizer? Vou tomar os meus comprimidos, vou passar no ambulatório e... estou melhor”, e ele disse: “Não, não, não, o que você vai fazer?” </a:t>
            </a:r>
          </a:p>
          <a:p>
            <a:r>
              <a:rPr lang="pt-BR" sz="1200" kern="1200" dirty="0">
                <a:solidFill>
                  <a:schemeClr val="tx1"/>
                </a:solidFill>
                <a:effectLst/>
                <a:latin typeface="+mn-lt"/>
                <a:ea typeface="+mn-ea"/>
                <a:cs typeface="+mn-cs"/>
              </a:rPr>
              <a:t>O que isso fez por mim, embora eu não soubesse disso na época, foi marcar o início de uma jornada de empoderamento, e a partir daí comecei a assumir a responsabilidade pela minha própria vida. Eu realmente entreguei minha vida e minha vontade à instituição de médicos, psiquiatras, psicólogos, terapeutas ocupacionais e enfermeiras, e fiz isso de bom grado. Houve muitas vezes em que implorei para ser internado. Eu tinha tanto medo de onde eu estava na minha vida. </a:t>
            </a:r>
          </a:p>
          <a:p>
            <a:r>
              <a:rPr lang="pt-BR" sz="1200" kern="1200" dirty="0">
                <a:solidFill>
                  <a:schemeClr val="tx1"/>
                </a:solidFill>
                <a:effectLst/>
                <a:latin typeface="+mn-lt"/>
                <a:ea typeface="+mn-ea"/>
                <a:cs typeface="+mn-cs"/>
              </a:rPr>
              <a:t>Quando me fizeram essa pergunta – “O que você vai fazer?” — Fiquei muito surpreso. Como eu disse, foi o começo de uma jornada, uma jornada muito lenta e dolorosa que me levou a perceber que havia coisas que eu poderia fazer na minha vida e que havia escolhas que eu poderia fazer que teriam impacto na minha vida, e que eu não precisava deixar isso para os outros. </a:t>
            </a:r>
          </a:p>
          <a:p>
            <a:r>
              <a:rPr lang="pt-BR" sz="1200" kern="1200" dirty="0">
                <a:solidFill>
                  <a:schemeClr val="tx1"/>
                </a:solidFill>
                <a:effectLst/>
                <a:latin typeface="+mn-lt"/>
                <a:ea typeface="+mn-ea"/>
                <a:cs typeface="+mn-cs"/>
              </a:rPr>
              <a:t>Uma dessas escolhas – uma das consequências dessas escolhas – eu apresentei ao meu médico um dia. Nessa fase, eu havia me casado e não tive exatamente a recepção em que as pessoas me abraçaram e me parabenizaram pelo casamento, mas me lembro do dia em que contei ao meu médico que minha esposa estava grávida e os olhos do pobre homem caíram no chão. Caíram no chão e ele simplesmente não conseguia lidar com isso, simplesmente não conseguia aceitar. Eu sei que ele é um homem bom e atencioso, mas ele não queria todas essas coisas boas para mim; ele não acreditava que eu fosse capaz de lidar com isso e me sair bem. Ele não é mais meu médico e agora tenho quatro filhos. Talvez eu devesse ter voltado para ele! </a:t>
            </a:r>
          </a:p>
          <a:p>
            <a:r>
              <a:rPr lang="pt-BR" sz="1200" b="1" kern="1200" dirty="0">
                <a:solidFill>
                  <a:schemeClr val="tx1"/>
                </a:solidFill>
                <a:effectLst/>
                <a:latin typeface="+mn-lt"/>
                <a:ea typeface="+mn-ea"/>
                <a:cs typeface="+mn-cs"/>
              </a:rPr>
              <a:t>Sr. Rory </a:t>
            </a:r>
            <a:r>
              <a:rPr lang="pt-BR" sz="1200" b="1" kern="1200" dirty="0" err="1">
                <a:solidFill>
                  <a:schemeClr val="tx1"/>
                </a:solidFill>
                <a:effectLst/>
                <a:latin typeface="+mn-lt"/>
                <a:ea typeface="+mn-ea"/>
                <a:cs typeface="+mn-cs"/>
              </a:rPr>
              <a:t>Doody</a:t>
            </a:r>
            <a:r>
              <a:rPr lang="pt-BR" sz="1200" b="1" kern="1200" dirty="0">
                <a:solidFill>
                  <a:schemeClr val="tx1"/>
                </a:solidFill>
                <a:effectLst/>
                <a:latin typeface="+mn-lt"/>
                <a:ea typeface="+mn-ea"/>
                <a:cs typeface="+mn-cs"/>
              </a:rPr>
              <a:t>, Líder de Área para Engajamento em Saúde Mental, Cork Kerry Community Healthcare </a:t>
            </a:r>
          </a:p>
        </p:txBody>
      </p:sp>
      <p:sp>
        <p:nvSpPr>
          <p:cNvPr id="4" name="Slide Number Placeholder 3"/>
          <p:cNvSpPr>
            <a:spLocks noGrp="1"/>
          </p:cNvSpPr>
          <p:nvPr>
            <p:ph type="sldNum" sz="quarter" idx="5"/>
          </p:nvPr>
        </p:nvSpPr>
        <p:spPr/>
        <p:txBody>
          <a:bodyPr/>
          <a:lstStyle/>
          <a:p>
            <a:fld id="{356D4481-A8A4-4ADB-B768-6DF1FE3A744C}" type="slidenum">
              <a:rPr lang="en-CH" smtClean="0"/>
              <a:t>50</a:t>
            </a:fld>
            <a:endParaRPr lang="en-CH"/>
          </a:p>
        </p:txBody>
      </p:sp>
    </p:spTree>
    <p:extLst>
      <p:ext uri="{BB962C8B-B14F-4D97-AF65-F5344CB8AC3E}">
        <p14:creationId xmlns:p14="http://schemas.microsoft.com/office/powerpoint/2010/main" val="169413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71513"/>
            <a:ext cx="5961062" cy="3354387"/>
          </a:xfrm>
        </p:spPr>
      </p:sp>
      <p:sp>
        <p:nvSpPr>
          <p:cNvPr id="3" name="Notes Placeholder 2"/>
          <p:cNvSpPr>
            <a:spLocks noGrp="1"/>
          </p:cNvSpPr>
          <p:nvPr>
            <p:ph type="body" idx="1"/>
          </p:nvPr>
        </p:nvSpPr>
        <p:spPr>
          <a:xfrm>
            <a:off x="680879" y="4419600"/>
            <a:ext cx="5447030" cy="4278709"/>
          </a:xfrm>
        </p:spPr>
        <p:txBody>
          <a:bodyPr/>
          <a:lstStyle/>
          <a:p>
            <a:pPr lvl="0" indent="-228600" algn="just">
              <a:lnSpc>
                <a:spcPct val="90000"/>
              </a:lnSpc>
              <a:buFont typeface="Arial" panose="020B0604020202020204" pitchFamily="34" charset="0"/>
              <a:buChar char="•"/>
              <a:defRPr>
                <a:solidFill>
                  <a:prstClr val="black"/>
                </a:solidFill>
                <a:latin typeface="Calibri" panose="020F0502020204030204" pitchFamily="34" charset="0"/>
                <a:ea typeface="SimSun" panose="02010600030101010101" pitchFamily="2" charset="-122"/>
                <a:cs typeface="Calibri" panose="020F0502020204030204" pitchFamily="34" charset="0"/>
              </a:defRPr>
            </a:pPr>
            <a:r>
              <a:rPr dirty="0"/>
              <a:t>Como </a:t>
            </a:r>
            <a:r>
              <a:rPr dirty="0" err="1"/>
              <a:t>resultado</a:t>
            </a:r>
            <a:r>
              <a:rPr dirty="0"/>
              <a:t> do </a:t>
            </a:r>
            <a:r>
              <a:rPr dirty="0" err="1"/>
              <a:t>treinamento</a:t>
            </a:r>
            <a:r>
              <a:rPr dirty="0"/>
              <a:t>, </a:t>
            </a:r>
            <a:r>
              <a:rPr dirty="0" err="1"/>
              <a:t>os</a:t>
            </a:r>
            <a:r>
              <a:rPr dirty="0"/>
              <a:t> </a:t>
            </a:r>
            <a:r>
              <a:rPr dirty="0" err="1"/>
              <a:t>participantes</a:t>
            </a:r>
            <a:r>
              <a:rPr dirty="0"/>
              <a:t> </a:t>
            </a:r>
            <a:r>
              <a:rPr dirty="0" err="1"/>
              <a:t>irão</a:t>
            </a:r>
            <a:r>
              <a:rPr dirty="0"/>
              <a:t>:</a:t>
            </a:r>
            <a:endParaRPr lang="en-CH"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lvl="0" algn="just">
              <a:lnSpc>
                <a:spcPct val="90000"/>
              </a:lnSpc>
              <a:defRPr>
                <a:solidFill>
                  <a:prstClr val="black"/>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marL="514350" lvl="0" indent="-228600">
              <a:lnSpc>
                <a:spcPct val="90000"/>
              </a:lnSpc>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apreciar</a:t>
            </a:r>
            <a:r>
              <a:rPr dirty="0"/>
              <a:t> </a:t>
            </a:r>
            <a:r>
              <a:rPr dirty="0" err="1"/>
              <a:t>como</a:t>
            </a:r>
            <a:r>
              <a:rPr dirty="0"/>
              <a:t> </a:t>
            </a:r>
            <a:r>
              <a:rPr dirty="0" err="1"/>
              <a:t>suposições</a:t>
            </a:r>
            <a:r>
              <a:rPr dirty="0"/>
              <a:t> </a:t>
            </a:r>
            <a:r>
              <a:rPr dirty="0" err="1"/>
              <a:t>negativas</a:t>
            </a:r>
            <a:r>
              <a:rPr dirty="0"/>
              <a:t> </a:t>
            </a:r>
            <a:r>
              <a:rPr dirty="0" err="1"/>
              <a:t>sobre</a:t>
            </a:r>
            <a:r>
              <a:rPr dirty="0"/>
              <a:t>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afetam</a:t>
            </a:r>
            <a:r>
              <a:rPr dirty="0"/>
              <a:t> </a:t>
            </a:r>
            <a:r>
              <a:rPr dirty="0" err="1"/>
              <a:t>seu</a:t>
            </a:r>
            <a:r>
              <a:rPr dirty="0"/>
              <a:t> </a:t>
            </a:r>
            <a:r>
              <a:rPr dirty="0" err="1"/>
              <a:t>direito</a:t>
            </a:r>
            <a:r>
              <a:rPr dirty="0"/>
              <a:t> de </a:t>
            </a:r>
            <a:r>
              <a:rPr dirty="0" err="1"/>
              <a:t>tomar</a:t>
            </a:r>
            <a:r>
              <a:rPr dirty="0"/>
              <a:t> </a:t>
            </a:r>
            <a:r>
              <a:rPr dirty="0" err="1"/>
              <a:t>decisões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entender</a:t>
            </a:r>
            <a:r>
              <a:rPr dirty="0"/>
              <a:t> a </a:t>
            </a:r>
            <a:r>
              <a:rPr dirty="0" err="1"/>
              <a:t>importância</a:t>
            </a:r>
            <a:r>
              <a:rPr dirty="0"/>
              <a:t> de </a:t>
            </a:r>
            <a:r>
              <a:rPr dirty="0" err="1"/>
              <a:t>apoiar</a:t>
            </a:r>
            <a:r>
              <a:rPr dirty="0"/>
              <a:t> as </a:t>
            </a:r>
            <a:r>
              <a:rPr dirty="0" err="1"/>
              <a:t>pessoas</a:t>
            </a:r>
            <a:r>
              <a:rPr dirty="0"/>
              <a:t> no </a:t>
            </a:r>
            <a:r>
              <a:rPr dirty="0" err="1"/>
              <a:t>exercício</a:t>
            </a:r>
            <a:r>
              <a:rPr dirty="0"/>
              <a:t> de </a:t>
            </a:r>
            <a:r>
              <a:rPr dirty="0" err="1"/>
              <a:t>seus</a:t>
            </a:r>
            <a:r>
              <a:rPr dirty="0"/>
              <a:t> </a:t>
            </a:r>
            <a:r>
              <a:rPr dirty="0" err="1"/>
              <a:t>direitos</a:t>
            </a:r>
            <a:r>
              <a:rPr dirty="0"/>
              <a:t> </a:t>
            </a:r>
            <a:r>
              <a:rPr dirty="0" err="1"/>
              <a:t>humanos</a:t>
            </a:r>
            <a:r>
              <a:rPr dirty="0"/>
              <a:t> </a:t>
            </a:r>
            <a:r>
              <a:rPr dirty="0" err="1"/>
              <a:t>fundamentais</a:t>
            </a:r>
            <a:r>
              <a:rPr dirty="0"/>
              <a:t> para </a:t>
            </a:r>
            <a:r>
              <a:rPr dirty="0" err="1"/>
              <a:t>fazer</a:t>
            </a:r>
            <a:r>
              <a:rPr dirty="0"/>
              <a:t> </a:t>
            </a:r>
            <a:r>
              <a:rPr dirty="0" err="1"/>
              <a:t>suas</a:t>
            </a:r>
            <a:r>
              <a:rPr dirty="0"/>
              <a:t> </a:t>
            </a:r>
            <a:r>
              <a:rPr dirty="0" err="1"/>
              <a:t>próprias</a:t>
            </a:r>
            <a:r>
              <a:rPr dirty="0"/>
              <a:t> </a:t>
            </a:r>
            <a:r>
              <a:rPr dirty="0" err="1"/>
              <a:t>escolhas</a:t>
            </a:r>
            <a:r>
              <a:rPr dirty="0"/>
              <a:t> e </a:t>
            </a:r>
            <a:r>
              <a:rPr dirty="0" err="1"/>
              <a:t>ter</a:t>
            </a:r>
            <a:r>
              <a:rPr dirty="0"/>
              <a:t> </a:t>
            </a:r>
            <a:r>
              <a:rPr dirty="0" err="1"/>
              <a:t>controle</a:t>
            </a:r>
            <a:r>
              <a:rPr dirty="0"/>
              <a:t> </a:t>
            </a:r>
            <a:r>
              <a:rPr dirty="0" err="1"/>
              <a:t>sobre</a:t>
            </a:r>
            <a:r>
              <a:rPr dirty="0"/>
              <a:t> </a:t>
            </a:r>
            <a:r>
              <a:rPr dirty="0" err="1"/>
              <a:t>suas</a:t>
            </a:r>
            <a:r>
              <a:rPr dirty="0"/>
              <a:t> </a:t>
            </a:r>
            <a:r>
              <a:rPr dirty="0" err="1"/>
              <a:t>vidas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entender</a:t>
            </a:r>
            <a:r>
              <a:rPr dirty="0"/>
              <a:t> a </a:t>
            </a:r>
            <a:r>
              <a:rPr dirty="0" err="1"/>
              <a:t>diferença</a:t>
            </a:r>
            <a:r>
              <a:rPr dirty="0"/>
              <a:t> entre </a:t>
            </a:r>
            <a:r>
              <a:rPr dirty="0" err="1"/>
              <a:t>tomada</a:t>
            </a:r>
            <a:r>
              <a:rPr dirty="0"/>
              <a:t> de </a:t>
            </a:r>
            <a:r>
              <a:rPr dirty="0" err="1"/>
              <a:t>decisão</a:t>
            </a:r>
            <a:r>
              <a:rPr dirty="0"/>
              <a:t> </a:t>
            </a:r>
            <a:r>
              <a:rPr dirty="0" err="1"/>
              <a:t>substituta</a:t>
            </a:r>
            <a:r>
              <a:rPr dirty="0"/>
              <a:t> e </a:t>
            </a:r>
            <a:r>
              <a:rPr dirty="0" err="1"/>
              <a:t>tomada</a:t>
            </a:r>
            <a:r>
              <a:rPr dirty="0"/>
              <a:t> de </a:t>
            </a:r>
            <a:r>
              <a:rPr dirty="0" err="1"/>
              <a:t>decisão</a:t>
            </a:r>
            <a:r>
              <a:rPr dirty="0"/>
              <a:t> </a:t>
            </a:r>
            <a:r>
              <a:rPr dirty="0" err="1"/>
              <a:t>apoiada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entender</a:t>
            </a:r>
            <a:r>
              <a:rPr dirty="0"/>
              <a:t> </a:t>
            </a:r>
            <a:r>
              <a:rPr dirty="0" err="1"/>
              <a:t>os</a:t>
            </a:r>
            <a:r>
              <a:rPr dirty="0"/>
              <a:t> </a:t>
            </a:r>
            <a:r>
              <a:rPr dirty="0" err="1"/>
              <a:t>princípios</a:t>
            </a:r>
            <a:r>
              <a:rPr dirty="0"/>
              <a:t> de </a:t>
            </a:r>
            <a:r>
              <a:rPr dirty="0" err="1"/>
              <a:t>direitos</a:t>
            </a:r>
            <a:r>
              <a:rPr dirty="0"/>
              <a:t> </a:t>
            </a:r>
            <a:r>
              <a:rPr dirty="0" err="1"/>
              <a:t>humanos</a:t>
            </a:r>
            <a:r>
              <a:rPr dirty="0"/>
              <a:t> </a:t>
            </a:r>
            <a:r>
              <a:rPr dirty="0" err="1"/>
              <a:t>subjacentes</a:t>
            </a:r>
            <a:r>
              <a:rPr dirty="0"/>
              <a:t> </a:t>
            </a:r>
            <a:r>
              <a:rPr dirty="0" err="1"/>
              <a:t>ao</a:t>
            </a:r>
            <a:r>
              <a:rPr dirty="0"/>
              <a:t> </a:t>
            </a:r>
            <a:r>
              <a:rPr dirty="0" err="1"/>
              <a:t>conceito</a:t>
            </a:r>
            <a:r>
              <a:rPr dirty="0"/>
              <a:t> de </a:t>
            </a:r>
            <a:r>
              <a:rPr dirty="0" err="1"/>
              <a:t>tomada</a:t>
            </a:r>
            <a:r>
              <a:rPr dirty="0"/>
              <a:t> de </a:t>
            </a:r>
            <a:r>
              <a:rPr dirty="0" err="1"/>
              <a:t>decisão</a:t>
            </a:r>
            <a:r>
              <a:rPr dirty="0"/>
              <a:t> </a:t>
            </a:r>
            <a:r>
              <a:rPr dirty="0" err="1"/>
              <a:t>apoiada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ser </a:t>
            </a:r>
            <a:r>
              <a:rPr dirty="0" err="1"/>
              <a:t>capaz</a:t>
            </a:r>
            <a:r>
              <a:rPr dirty="0"/>
              <a:t> de </a:t>
            </a:r>
            <a:r>
              <a:rPr dirty="0" err="1"/>
              <a:t>tomar</a:t>
            </a:r>
            <a:r>
              <a:rPr dirty="0"/>
              <a:t> </a:t>
            </a:r>
            <a:r>
              <a:rPr dirty="0" err="1"/>
              <a:t>ações</a:t>
            </a:r>
            <a:r>
              <a:rPr dirty="0"/>
              <a:t> </a:t>
            </a:r>
            <a:r>
              <a:rPr dirty="0" err="1"/>
              <a:t>pessoais</a:t>
            </a:r>
            <a:r>
              <a:rPr dirty="0"/>
              <a:t> para </a:t>
            </a:r>
            <a:r>
              <a:rPr dirty="0" err="1"/>
              <a:t>adotar</a:t>
            </a:r>
            <a:r>
              <a:rPr dirty="0"/>
              <a:t> </a:t>
            </a:r>
            <a:r>
              <a:rPr dirty="0" err="1"/>
              <a:t>uma</a:t>
            </a:r>
            <a:r>
              <a:rPr dirty="0"/>
              <a:t> </a:t>
            </a:r>
            <a:r>
              <a:rPr dirty="0" err="1"/>
              <a:t>abordagem</a:t>
            </a:r>
            <a:r>
              <a:rPr dirty="0"/>
              <a:t> de </a:t>
            </a:r>
            <a:r>
              <a:rPr dirty="0" err="1"/>
              <a:t>tomada</a:t>
            </a:r>
            <a:r>
              <a:rPr dirty="0"/>
              <a:t> de </a:t>
            </a:r>
            <a:r>
              <a:rPr dirty="0" err="1"/>
              <a:t>decisão</a:t>
            </a:r>
            <a:r>
              <a:rPr dirty="0"/>
              <a:t> </a:t>
            </a:r>
            <a:r>
              <a:rPr dirty="0" err="1"/>
              <a:t>apoiada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ser </a:t>
            </a:r>
            <a:r>
              <a:rPr dirty="0" err="1"/>
              <a:t>capaz</a:t>
            </a:r>
            <a:r>
              <a:rPr dirty="0"/>
              <a:t> de usar o </a:t>
            </a:r>
            <a:r>
              <a:rPr dirty="0" err="1"/>
              <a:t>planejamento</a:t>
            </a:r>
            <a:r>
              <a:rPr dirty="0"/>
              <a:t> </a:t>
            </a:r>
            <a:r>
              <a:rPr dirty="0" err="1"/>
              <a:t>antecipado</a:t>
            </a:r>
            <a:r>
              <a:rPr dirty="0"/>
              <a:t> </a:t>
            </a:r>
            <a:r>
              <a:rPr dirty="0" err="1"/>
              <a:t>como</a:t>
            </a:r>
            <a:r>
              <a:rPr dirty="0"/>
              <a:t> </a:t>
            </a:r>
            <a:r>
              <a:rPr dirty="0" err="1"/>
              <a:t>uma</a:t>
            </a:r>
            <a:r>
              <a:rPr dirty="0"/>
              <a:t> ferramenta para </a:t>
            </a:r>
            <a:r>
              <a:rPr dirty="0" err="1"/>
              <a:t>garantir</a:t>
            </a:r>
            <a:r>
              <a:rPr dirty="0"/>
              <a:t> que a </a:t>
            </a:r>
            <a:r>
              <a:rPr dirty="0" err="1"/>
              <a:t>vontade</a:t>
            </a:r>
            <a:r>
              <a:rPr dirty="0"/>
              <a:t> e as </a:t>
            </a:r>
            <a:r>
              <a:rPr dirty="0" err="1"/>
              <a:t>preferências</a:t>
            </a:r>
            <a:r>
              <a:rPr dirty="0"/>
              <a:t> das </a:t>
            </a:r>
            <a:r>
              <a:rPr dirty="0" err="1"/>
              <a:t>pessoas</a:t>
            </a:r>
            <a:r>
              <a:rPr dirty="0"/>
              <a:t> </a:t>
            </a:r>
            <a:r>
              <a:rPr dirty="0" err="1"/>
              <a:t>sejam</a:t>
            </a:r>
            <a:r>
              <a:rPr dirty="0"/>
              <a:t> </a:t>
            </a:r>
            <a:r>
              <a:rPr dirty="0" err="1"/>
              <a:t>respeitadas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a:t>
            </a:fld>
            <a:endParaRPr lang="en-CH"/>
          </a:p>
        </p:txBody>
      </p:sp>
    </p:spTree>
    <p:extLst>
      <p:ext uri="{BB962C8B-B14F-4D97-AF65-F5344CB8AC3E}">
        <p14:creationId xmlns:p14="http://schemas.microsoft.com/office/powerpoint/2010/main" val="1447264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461963"/>
            <a:ext cx="3168650" cy="1782762"/>
          </a:xfrm>
        </p:spPr>
      </p:sp>
      <p:sp>
        <p:nvSpPr>
          <p:cNvPr id="3" name="Notes Placeholder 2"/>
          <p:cNvSpPr>
            <a:spLocks noGrp="1"/>
          </p:cNvSpPr>
          <p:nvPr>
            <p:ph type="body" idx="1"/>
          </p:nvPr>
        </p:nvSpPr>
        <p:spPr>
          <a:xfrm>
            <a:off x="451122" y="2450927"/>
            <a:ext cx="5906544" cy="6580340"/>
          </a:xfrm>
        </p:spPr>
        <p:txBody>
          <a:bodyPr/>
          <a:lstStyle/>
          <a:p>
            <a:r>
              <a:rPr lang="pt-BR" sz="1200" kern="1200" dirty="0">
                <a:solidFill>
                  <a:schemeClr val="tx1"/>
                </a:solidFill>
                <a:effectLst/>
                <a:latin typeface="+mn-lt"/>
                <a:ea typeface="+mn-ea"/>
                <a:cs typeface="+mn-cs"/>
              </a:rPr>
              <a:t>Dê aos participantes a oportunidade de comentar este texto. Peça aos participantes que façam uma lista de palavras-chave ou frases relacionadas à vida de Rory </a:t>
            </a:r>
            <a:r>
              <a:rPr lang="pt-BR" sz="1200" kern="1200" dirty="0" err="1">
                <a:solidFill>
                  <a:schemeClr val="tx1"/>
                </a:solidFill>
                <a:effectLst/>
                <a:latin typeface="+mn-lt"/>
                <a:ea typeface="+mn-ea"/>
                <a:cs typeface="+mn-cs"/>
              </a:rPr>
              <a:t>Doody</a:t>
            </a:r>
            <a:r>
              <a:rPr lang="pt-BR" sz="1200" kern="1200" dirty="0">
                <a:solidFill>
                  <a:schemeClr val="tx1"/>
                </a:solidFill>
                <a:effectLst/>
                <a:latin typeface="+mn-lt"/>
                <a:ea typeface="+mn-ea"/>
                <a:cs typeface="+mn-cs"/>
              </a:rPr>
              <a:t> antes e depois que ele foi questionado sobre o que ele ia fazer. </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Palavras-chave </a:t>
            </a:r>
            <a:r>
              <a:rPr dirty="0" err="1"/>
              <a:t>ou</a:t>
            </a:r>
            <a:r>
              <a:rPr dirty="0"/>
              <a:t> </a:t>
            </a:r>
            <a:r>
              <a:rPr dirty="0" err="1"/>
              <a:t>frases</a:t>
            </a:r>
            <a:r>
              <a:rPr dirty="0"/>
              <a:t> </a:t>
            </a:r>
            <a:r>
              <a:rPr dirty="0" err="1"/>
              <a:t>relacionadas</a:t>
            </a:r>
            <a:r>
              <a:rPr dirty="0"/>
              <a:t> à </a:t>
            </a:r>
            <a:r>
              <a:rPr dirty="0" err="1"/>
              <a:t>sua</a:t>
            </a:r>
            <a:r>
              <a:rPr dirty="0"/>
              <a:t> </a:t>
            </a:r>
            <a:r>
              <a:rPr dirty="0" err="1"/>
              <a:t>vida</a:t>
            </a:r>
            <a:r>
              <a:rPr dirty="0"/>
              <a:t> antes de </a:t>
            </a:r>
            <a:r>
              <a:rPr dirty="0" err="1"/>
              <a:t>seu</a:t>
            </a:r>
            <a:r>
              <a:rPr dirty="0"/>
              <a:t> </a:t>
            </a:r>
            <a:r>
              <a:rPr dirty="0" err="1"/>
              <a:t>encontro</a:t>
            </a:r>
            <a:r>
              <a:rPr dirty="0"/>
              <a:t> com um </a:t>
            </a:r>
            <a:r>
              <a:rPr dirty="0" err="1"/>
              <a:t>colega</a:t>
            </a:r>
            <a:r>
              <a:rPr dirty="0"/>
              <a:t> </a:t>
            </a:r>
            <a:r>
              <a:rPr dirty="0" err="1"/>
              <a:t>incluem</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Vou </a:t>
            </a:r>
            <a:r>
              <a:rPr dirty="0" err="1"/>
              <a:t>tomar</a:t>
            </a:r>
            <a:r>
              <a:rPr dirty="0"/>
              <a:t> meus </a:t>
            </a:r>
            <a:r>
              <a:rPr dirty="0" err="1"/>
              <a:t>comprimidos</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Vou </a:t>
            </a:r>
            <a:r>
              <a:rPr dirty="0" err="1"/>
              <a:t>ao</a:t>
            </a:r>
            <a:r>
              <a:rPr dirty="0"/>
              <a:t> </a:t>
            </a:r>
            <a:r>
              <a:rPr dirty="0" err="1"/>
              <a:t>ambulatório</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Eu </a:t>
            </a:r>
            <a:r>
              <a:rPr dirty="0" err="1"/>
              <a:t>realmente</a:t>
            </a:r>
            <a:r>
              <a:rPr dirty="0"/>
              <a:t> e </a:t>
            </a:r>
            <a:r>
              <a:rPr dirty="0" err="1"/>
              <a:t>verdadeiramente</a:t>
            </a:r>
            <a:r>
              <a:rPr dirty="0"/>
              <a:t> </a:t>
            </a:r>
            <a:r>
              <a:rPr dirty="0" err="1"/>
              <a:t>entreguei</a:t>
            </a:r>
            <a:r>
              <a:rPr dirty="0"/>
              <a:t> </a:t>
            </a:r>
            <a:r>
              <a:rPr dirty="0" err="1"/>
              <a:t>minha</a:t>
            </a:r>
            <a:r>
              <a:rPr dirty="0"/>
              <a:t> </a:t>
            </a:r>
            <a:r>
              <a:rPr dirty="0" err="1"/>
              <a:t>vida</a:t>
            </a:r>
            <a:r>
              <a:rPr dirty="0"/>
              <a:t> e </a:t>
            </a:r>
            <a:r>
              <a:rPr dirty="0" err="1"/>
              <a:t>minha</a:t>
            </a:r>
            <a:r>
              <a:rPr dirty="0"/>
              <a:t> </a:t>
            </a:r>
            <a:r>
              <a:rPr dirty="0" err="1"/>
              <a:t>vontade</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Eu tinha tanto medo de onde eu estava na minha vida.</a:t>
            </a: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Palavras-chave </a:t>
            </a:r>
            <a:r>
              <a:rPr dirty="0" err="1"/>
              <a:t>ou</a:t>
            </a:r>
            <a:r>
              <a:rPr dirty="0"/>
              <a:t> </a:t>
            </a:r>
            <a:r>
              <a:rPr dirty="0" err="1"/>
              <a:t>frases</a:t>
            </a:r>
            <a:r>
              <a:rPr dirty="0"/>
              <a:t> </a:t>
            </a:r>
            <a:r>
              <a:rPr dirty="0" err="1"/>
              <a:t>relacionadas</a:t>
            </a:r>
            <a:r>
              <a:rPr dirty="0"/>
              <a:t> à </a:t>
            </a:r>
            <a:r>
              <a:rPr dirty="0" err="1"/>
              <a:t>sua</a:t>
            </a:r>
            <a:r>
              <a:rPr dirty="0"/>
              <a:t> </a:t>
            </a:r>
            <a:r>
              <a:rPr dirty="0" err="1"/>
              <a:t>vida</a:t>
            </a:r>
            <a:r>
              <a:rPr dirty="0"/>
              <a:t> antes de </a:t>
            </a:r>
            <a:r>
              <a:rPr dirty="0" err="1"/>
              <a:t>seu</a:t>
            </a:r>
            <a:r>
              <a:rPr dirty="0"/>
              <a:t> </a:t>
            </a:r>
            <a:r>
              <a:rPr dirty="0" err="1"/>
              <a:t>encontro</a:t>
            </a:r>
            <a:r>
              <a:rPr dirty="0"/>
              <a:t> com um </a:t>
            </a:r>
            <a:r>
              <a:rPr dirty="0" err="1"/>
              <a:t>colega</a:t>
            </a:r>
            <a:r>
              <a:rPr dirty="0"/>
              <a:t> </a:t>
            </a:r>
            <a:r>
              <a:rPr dirty="0" err="1"/>
              <a:t>incluem</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A </a:t>
            </a:r>
            <a:r>
              <a:rPr dirty="0" err="1"/>
              <a:t>comunidade</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err="1"/>
              <a:t>Empoderamento</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err="1"/>
              <a:t>Assumir</a:t>
            </a:r>
            <a:r>
              <a:rPr dirty="0"/>
              <a:t> a </a:t>
            </a:r>
            <a:r>
              <a:rPr dirty="0" err="1"/>
              <a:t>responsabilidade</a:t>
            </a:r>
            <a:r>
              <a:rPr dirty="0"/>
              <a:t> pela </a:t>
            </a:r>
            <a:r>
              <a:rPr dirty="0" err="1"/>
              <a:t>minha</a:t>
            </a:r>
            <a:r>
              <a:rPr dirty="0"/>
              <a:t> </a:t>
            </a:r>
            <a:r>
              <a:rPr dirty="0" err="1"/>
              <a:t>própria</a:t>
            </a:r>
            <a:r>
              <a:rPr dirty="0"/>
              <a:t> </a:t>
            </a:r>
            <a:r>
              <a:rPr dirty="0" err="1"/>
              <a:t>vida</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err="1"/>
              <a:t>Nós</a:t>
            </a:r>
            <a:r>
              <a:rPr dirty="0"/>
              <a:t> </a:t>
            </a:r>
            <a:r>
              <a:rPr dirty="0" err="1"/>
              <a:t>nos</a:t>
            </a:r>
            <a:r>
              <a:rPr dirty="0"/>
              <a:t> </a:t>
            </a:r>
            <a:r>
              <a:rPr dirty="0" err="1"/>
              <a:t>tornamos</a:t>
            </a:r>
            <a:r>
              <a:rPr dirty="0"/>
              <a:t> </a:t>
            </a:r>
            <a:r>
              <a:rPr dirty="0" err="1"/>
              <a:t>grandes</a:t>
            </a:r>
            <a:r>
              <a:rPr dirty="0"/>
              <a:t> amigos.</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O </a:t>
            </a:r>
            <a:r>
              <a:rPr dirty="0" err="1"/>
              <a:t>início</a:t>
            </a:r>
            <a:r>
              <a:rPr dirty="0"/>
              <a:t> de </a:t>
            </a:r>
            <a:r>
              <a:rPr dirty="0" err="1"/>
              <a:t>uma</a:t>
            </a:r>
            <a:r>
              <a:rPr dirty="0"/>
              <a:t> jornada.</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Eram </a:t>
            </a:r>
            <a:r>
              <a:rPr dirty="0" err="1"/>
              <a:t>coisas</a:t>
            </a:r>
            <a:r>
              <a:rPr dirty="0"/>
              <a:t> que </a:t>
            </a:r>
            <a:r>
              <a:rPr dirty="0" err="1"/>
              <a:t>eu</a:t>
            </a:r>
            <a:r>
              <a:rPr dirty="0"/>
              <a:t> </a:t>
            </a:r>
            <a:r>
              <a:rPr dirty="0" err="1"/>
              <a:t>poderia</a:t>
            </a:r>
            <a:r>
              <a:rPr dirty="0"/>
              <a:t> </a:t>
            </a:r>
            <a:r>
              <a:rPr dirty="0" err="1"/>
              <a:t>fazer</a:t>
            </a:r>
            <a:r>
              <a:rPr dirty="0"/>
              <a:t> </a:t>
            </a:r>
            <a:r>
              <a:rPr dirty="0" err="1"/>
              <a:t>na</a:t>
            </a:r>
            <a:r>
              <a:rPr dirty="0"/>
              <a:t> </a:t>
            </a:r>
            <a:r>
              <a:rPr dirty="0" err="1"/>
              <a:t>minha</a:t>
            </a:r>
            <a:r>
              <a:rPr dirty="0"/>
              <a:t> </a:t>
            </a:r>
            <a:r>
              <a:rPr dirty="0" err="1"/>
              <a:t>vida</a:t>
            </a:r>
            <a:r>
              <a:rPr dirty="0"/>
              <a: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Havia escolhas que eu poderia fazer que teriam impacto na minha vida</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Eu havia me casado.</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Agora tenho quatro filhos</a:t>
            </a:r>
          </a:p>
          <a:p>
            <a:pPr marL="0" marR="0" lvl="0" indent="0">
              <a:spcBef>
                <a:spcPts val="0"/>
              </a:spcBef>
              <a:spcAft>
                <a:spcPts val="0"/>
              </a:spcAft>
              <a:buFont typeface="Symbol" panose="05050102010706020507" pitchFamily="18" charset="2"/>
              <a:buNone/>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err="1"/>
              <a:t>Pergunte</a:t>
            </a:r>
            <a:r>
              <a:rPr dirty="0"/>
              <a:t> </a:t>
            </a:r>
            <a:r>
              <a:rPr dirty="0" err="1"/>
              <a:t>aos</a:t>
            </a:r>
            <a:r>
              <a:rPr dirty="0"/>
              <a:t> </a:t>
            </a:r>
            <a:r>
              <a:rPr dirty="0" err="1"/>
              <a:t>participantes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b="1">
                <a:solidFill>
                  <a:srgbClr val="000000"/>
                </a:solidFill>
                <a:latin typeface="Calibri" panose="020F0502020204030204" pitchFamily="34" charset="0"/>
                <a:ea typeface="SimSun" panose="02010600030101010101" pitchFamily="2" charset="-122"/>
                <a:cs typeface="Calibri" panose="020F0502020204030204" pitchFamily="34" charset="0"/>
              </a:defRPr>
            </a:pPr>
            <a:r>
              <a:rPr dirty="0"/>
              <a:t>Que </a:t>
            </a:r>
            <a:r>
              <a:rPr dirty="0" err="1"/>
              <a:t>impacto</a:t>
            </a:r>
            <a:r>
              <a:rPr dirty="0"/>
              <a:t> a </a:t>
            </a:r>
            <a:r>
              <a:rPr dirty="0" err="1"/>
              <a:t>tomada</a:t>
            </a:r>
            <a:r>
              <a:rPr dirty="0"/>
              <a:t> de </a:t>
            </a:r>
            <a:r>
              <a:rPr dirty="0" err="1"/>
              <a:t>decisão</a:t>
            </a:r>
            <a:r>
              <a:rPr dirty="0"/>
              <a:t> </a:t>
            </a:r>
            <a:r>
              <a:rPr dirty="0" err="1"/>
              <a:t>apoiada</a:t>
            </a:r>
            <a:r>
              <a:rPr dirty="0"/>
              <a:t> </a:t>
            </a:r>
            <a:r>
              <a:rPr dirty="0" err="1"/>
              <a:t>teve</a:t>
            </a:r>
            <a:r>
              <a:rPr dirty="0"/>
              <a:t> </a:t>
            </a:r>
            <a:r>
              <a:rPr dirty="0" err="1"/>
              <a:t>em</a:t>
            </a:r>
            <a:r>
              <a:rPr dirty="0"/>
              <a:t> Rory Doody?</a:t>
            </a:r>
            <a:endParaRPr lang="en-CH"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Respostas possíveis:</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Ele assume o controle de sua vida e de seu tratamento e se sente fortalecido e mais confiante.</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Ele desenvolve e mantém relacionamentos (faz um grande amigo).</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Mudanças positivas acontecem em sua vida familiar (ele se casa e tem filhos).</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Ele é capaz de viver sua vida de uma maneira significativa para ele.</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Você</a:t>
            </a:r>
            <a:r>
              <a:rPr dirty="0"/>
              <a:t> </a:t>
            </a:r>
            <a:r>
              <a:rPr dirty="0" err="1"/>
              <a:t>também</a:t>
            </a:r>
            <a:r>
              <a:rPr dirty="0"/>
              <a:t> </a:t>
            </a:r>
            <a:r>
              <a:rPr dirty="0" err="1"/>
              <a:t>pode</a:t>
            </a:r>
            <a:r>
              <a:rPr dirty="0"/>
              <a:t> </a:t>
            </a:r>
            <a:r>
              <a:rPr dirty="0" err="1"/>
              <a:t>mostrar</a:t>
            </a:r>
            <a:r>
              <a:rPr dirty="0"/>
              <a:t> </a:t>
            </a:r>
            <a:r>
              <a:rPr dirty="0" err="1"/>
              <a:t>aos</a:t>
            </a:r>
            <a:r>
              <a:rPr dirty="0"/>
              <a:t> </a:t>
            </a:r>
            <a:r>
              <a:rPr dirty="0" err="1"/>
              <a:t>participantes</a:t>
            </a:r>
            <a:r>
              <a:rPr dirty="0"/>
              <a:t> o </a:t>
            </a:r>
            <a:r>
              <a:rPr dirty="0" err="1"/>
              <a:t>discurso</a:t>
            </a:r>
            <a:r>
              <a:rPr dirty="0"/>
              <a:t> </a:t>
            </a:r>
            <a:r>
              <a:rPr dirty="0" err="1"/>
              <a:t>completo</a:t>
            </a:r>
            <a:r>
              <a:rPr dirty="0"/>
              <a:t> de Rory Doody:</a:t>
            </a:r>
          </a:p>
          <a:p>
            <a:pPr marL="0" marR="0" lvl="0" indent="0" algn="just" defTabSz="914400" rtl="0" eaLnBrk="1" fontAlgn="auto" latinLnBrk="0" hangingPunct="1">
              <a:lnSpc>
                <a:spcPct val="115000"/>
              </a:lnSpc>
              <a:spcBef>
                <a:spcPts val="0"/>
              </a:spcBef>
              <a:spcAft>
                <a:spcPts val="0"/>
              </a:spcAft>
              <a:buClrTx/>
              <a:buSzTx/>
              <a:buFontTx/>
              <a:buNone/>
              <a:tabL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sz="1200" kern="1200" dirty="0" err="1">
                <a:solidFill>
                  <a:schemeClr val="tx1"/>
                </a:solidFill>
                <a:effectLst/>
                <a:latin typeface="+mn-lt"/>
                <a:ea typeface="+mn-ea"/>
                <a:cs typeface="+mn-cs"/>
              </a:rPr>
              <a:t>Amnesty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International</a:t>
            </a:r>
            <a:r>
              <a:rPr lang="pt-BR" sz="1200" kern="1200" dirty="0">
                <a:solidFill>
                  <a:schemeClr val="tx1"/>
                </a:solidFill>
                <a:effectLst/>
                <a:latin typeface="+mn-lt"/>
                <a:ea typeface="+mn-ea"/>
                <a:cs typeface="+mn-cs"/>
              </a:rPr>
              <a:t> Ireland, Rory </a:t>
            </a:r>
            <a:r>
              <a:rPr lang="pt-BR" sz="1200" kern="1200" dirty="0" err="1">
                <a:solidFill>
                  <a:schemeClr val="tx1"/>
                </a:solidFill>
                <a:effectLst/>
                <a:latin typeface="+mn-lt"/>
                <a:ea typeface="+mn-ea"/>
                <a:cs typeface="+mn-cs"/>
              </a:rPr>
              <a:t>Doody</a:t>
            </a:r>
            <a:r>
              <a:rPr lang="pt-BR" sz="1200" kern="1200" dirty="0">
                <a:solidFill>
                  <a:schemeClr val="tx1"/>
                </a:solidFill>
                <a:effectLst/>
                <a:latin typeface="+mn-lt"/>
                <a:ea typeface="+mn-ea"/>
                <a:cs typeface="+mn-cs"/>
              </a:rPr>
              <a:t> sobre sua experiência na legislação de capacidade e serviços de saúde mental da Irlanda, (35:36 minutos) Acesso em 9 de abril de 2019, </a:t>
            </a:r>
            <a:r>
              <a:rPr dirty="0"/>
              <a:t> </a:t>
            </a:r>
            <a:r>
              <a:rPr u="sng" dirty="0"/>
              <a:t>https://</a:t>
            </a:r>
            <a:r>
              <a:rPr u="sng" dirty="0" err="1"/>
              <a:t>youtu.be</a:t>
            </a:r>
            <a:r>
              <a:rPr u="sng" dirty="0"/>
              <a:t>/63vK2F1ok7k  </a:t>
            </a:r>
          </a:p>
          <a:p>
            <a:pPr algn="just">
              <a:lnSpc>
                <a:spcPct val="115000"/>
              </a:lnSpc>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p>
          <a:p>
            <a:pPr algn="just">
              <a:defRPr b="1" i="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51</a:t>
            </a:fld>
            <a:endParaRPr lang="en-CH"/>
          </a:p>
        </p:txBody>
      </p:sp>
    </p:spTree>
    <p:extLst>
      <p:ext uri="{BB962C8B-B14F-4D97-AF65-F5344CB8AC3E}">
        <p14:creationId xmlns:p14="http://schemas.microsoft.com/office/powerpoint/2010/main" val="3543148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1243013"/>
            <a:ext cx="5348287" cy="3008312"/>
          </a:xfrm>
        </p:spPr>
      </p:sp>
      <p:sp>
        <p:nvSpPr>
          <p:cNvPr id="3" name="Notes Placeholder 2"/>
          <p:cNvSpPr>
            <a:spLocks noGrp="1"/>
          </p:cNvSpPr>
          <p:nvPr>
            <p:ph type="body" idx="1"/>
          </p:nvPr>
        </p:nvSpPr>
        <p:spPr>
          <a:xfrm>
            <a:off x="557054" y="4562475"/>
            <a:ext cx="5831046" cy="5040710"/>
          </a:xfrm>
        </p:spPr>
        <p:txBody>
          <a:bodyPr/>
          <a:lstStyle/>
          <a:p>
            <a:pPr algn="just">
              <a:defRPr b="1" i="1">
                <a:latin typeface="Calibri" panose="020F0502020204030204" pitchFamily="34" charset="0"/>
                <a:ea typeface="SimSun" panose="02010600030101010101" pitchFamily="2" charset="-122"/>
                <a:cs typeface="Calibri" panose="020F0502020204030204" pitchFamily="34" charset="0"/>
              </a:defRPr>
            </a:pPr>
            <a:r>
              <a:rPr dirty="0" err="1"/>
              <a:t>Apresentação</a:t>
            </a:r>
            <a:r>
              <a:rPr dirty="0"/>
              <a:t>: </a:t>
            </a:r>
            <a:r>
              <a:rPr dirty="0" err="1"/>
              <a:t>Os</a:t>
            </a:r>
            <a:r>
              <a:rPr dirty="0"/>
              <a:t> </a:t>
            </a:r>
            <a:r>
              <a:rPr dirty="0" err="1"/>
              <a:t>benefícios</a:t>
            </a:r>
            <a:r>
              <a:rPr dirty="0"/>
              <a:t> de </a:t>
            </a:r>
            <a:r>
              <a:rPr dirty="0" err="1"/>
              <a:t>tomar</a:t>
            </a:r>
            <a:r>
              <a:rPr dirty="0"/>
              <a:t> </a:t>
            </a:r>
            <a:r>
              <a:rPr dirty="0" err="1"/>
              <a:t>decisões</a:t>
            </a:r>
            <a:r>
              <a:rPr dirty="0"/>
              <a:t> (5 min.)</a:t>
            </a: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A </a:t>
            </a:r>
            <a:r>
              <a:rPr dirty="0" err="1"/>
              <a:t>apresentação</a:t>
            </a:r>
            <a:r>
              <a:rPr dirty="0"/>
              <a:t> </a:t>
            </a:r>
            <a:r>
              <a:rPr dirty="0" err="1"/>
              <a:t>descreve</a:t>
            </a:r>
            <a:r>
              <a:rPr dirty="0"/>
              <a:t> </a:t>
            </a:r>
            <a:r>
              <a:rPr dirty="0" err="1"/>
              <a:t>brevemente</a:t>
            </a:r>
            <a:r>
              <a:rPr dirty="0"/>
              <a:t> </a:t>
            </a:r>
            <a:r>
              <a:rPr dirty="0" err="1"/>
              <a:t>os</a:t>
            </a:r>
            <a:r>
              <a:rPr dirty="0"/>
              <a:t> </a:t>
            </a:r>
            <a:r>
              <a:rPr dirty="0" err="1"/>
              <a:t>benefícios</a:t>
            </a:r>
            <a:r>
              <a:rPr dirty="0"/>
              <a:t> da </a:t>
            </a:r>
            <a:r>
              <a:rPr dirty="0" err="1"/>
              <a:t>tomada</a:t>
            </a:r>
            <a:r>
              <a:rPr dirty="0"/>
              <a:t> de </a:t>
            </a:r>
            <a:r>
              <a:rPr dirty="0" err="1"/>
              <a:t>decisão</a:t>
            </a:r>
            <a:r>
              <a:rPr dirty="0"/>
              <a:t> </a:t>
            </a:r>
            <a:r>
              <a:rPr dirty="0" err="1"/>
              <a:t>apoiada</a:t>
            </a:r>
            <a:r>
              <a:rPr dirty="0"/>
              <a:t>. </a:t>
            </a:r>
            <a:r>
              <a:rPr dirty="0" err="1"/>
              <a:t>Dentre</a:t>
            </a:r>
            <a:r>
              <a:rPr dirty="0"/>
              <a:t> </a:t>
            </a:r>
            <a:r>
              <a:rPr dirty="0" err="1"/>
              <a:t>eles</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p>
          <a:p>
            <a:pPr marL="0" marR="0" lvl="0" indent="0" algn="just" defTabSz="914400" rtl="0" eaLnBrk="1" fontAlgn="auto" latinLnBrk="0" hangingPunct="1">
              <a:lnSpc>
                <a:spcPct val="100000"/>
              </a:lnSpc>
              <a:spcBef>
                <a:spcPts val="0"/>
              </a:spcBef>
              <a:spcAft>
                <a:spcPts val="0"/>
              </a:spcAft>
              <a:buClrTx/>
              <a:buSzTx/>
              <a:buFontTx/>
              <a:buNone/>
              <a:tabLst/>
              <a:defRPr>
                <a:effectLst/>
              </a:defRPr>
            </a:pPr>
            <a:r>
              <a:rPr dirty="0"/>
              <a:t>Em </a:t>
            </a:r>
            <a:r>
              <a:rPr dirty="0" err="1"/>
              <a:t>resumo</a:t>
            </a:r>
            <a:r>
              <a:rPr dirty="0"/>
              <a:t>, </a:t>
            </a:r>
            <a:r>
              <a:rPr dirty="0" err="1"/>
              <a:t>os</a:t>
            </a:r>
            <a:r>
              <a:rPr dirty="0"/>
              <a:t> </a:t>
            </a:r>
            <a:r>
              <a:rPr dirty="0" err="1"/>
              <a:t>benefícios</a:t>
            </a:r>
            <a:r>
              <a:rPr dirty="0"/>
              <a:t> de </a:t>
            </a:r>
            <a:r>
              <a:rPr dirty="0" err="1"/>
              <a:t>tomar</a:t>
            </a:r>
            <a:r>
              <a:rPr dirty="0"/>
              <a:t> as </a:t>
            </a:r>
            <a:r>
              <a:rPr dirty="0" err="1"/>
              <a:t>próprias</a:t>
            </a:r>
            <a:r>
              <a:rPr dirty="0"/>
              <a:t> </a:t>
            </a:r>
            <a:r>
              <a:rPr dirty="0" err="1"/>
              <a:t>decisões</a:t>
            </a:r>
            <a:r>
              <a:rPr dirty="0"/>
              <a:t> </a:t>
            </a:r>
            <a:r>
              <a:rPr dirty="0" err="1"/>
              <a:t>são</a:t>
            </a:r>
            <a:r>
              <a:rPr dirty="0"/>
              <a:t> </a:t>
            </a:r>
            <a:r>
              <a:rPr dirty="0" err="1"/>
              <a:t>os</a:t>
            </a:r>
            <a:r>
              <a:rPr dirty="0"/>
              <a:t> </a:t>
            </a:r>
            <a:r>
              <a:rPr dirty="0" err="1"/>
              <a:t>seguintes</a:t>
            </a:r>
            <a:r>
              <a:rPr dirty="0"/>
              <a:t>:</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Melhoria</a:t>
            </a:r>
            <a:r>
              <a:rPr dirty="0"/>
              <a:t> das </a:t>
            </a:r>
            <a:r>
              <a:rPr dirty="0" err="1"/>
              <a:t>habilidades</a:t>
            </a:r>
            <a:r>
              <a:rPr dirty="0"/>
              <a:t> de </a:t>
            </a:r>
            <a:r>
              <a:rPr dirty="0" err="1"/>
              <a:t>tomada</a:t>
            </a:r>
            <a:r>
              <a:rPr dirty="0"/>
              <a:t> de </a:t>
            </a:r>
            <a:r>
              <a:rPr dirty="0" err="1"/>
              <a:t>decisão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Aumento</a:t>
            </a:r>
            <a:r>
              <a:rPr dirty="0"/>
              <a:t> da </a:t>
            </a:r>
            <a:r>
              <a:rPr dirty="0" err="1"/>
              <a:t>autoestima</a:t>
            </a:r>
            <a:r>
              <a:rPr dirty="0"/>
              <a:t>, </a:t>
            </a:r>
            <a:r>
              <a:rPr dirty="0" err="1"/>
              <a:t>autoconfiança</a:t>
            </a:r>
            <a:r>
              <a:rPr dirty="0"/>
              <a:t> e </a:t>
            </a:r>
            <a:r>
              <a:rPr dirty="0" err="1"/>
              <a:t>autonomia</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Empoderamento</a:t>
            </a:r>
            <a:r>
              <a:rPr dirty="0"/>
              <a:t> </a:t>
            </a:r>
            <a:r>
              <a:rPr dirty="0" err="1"/>
              <a:t>pessoal</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Desenvolvimento</a:t>
            </a:r>
            <a:r>
              <a:rPr dirty="0"/>
              <a:t> </a:t>
            </a:r>
            <a:r>
              <a:rPr dirty="0" err="1"/>
              <a:t>pessoal</a:t>
            </a:r>
            <a:r>
              <a:rPr dirty="0"/>
              <a:t> </a:t>
            </a:r>
            <a:r>
              <a:rPr dirty="0" err="1"/>
              <a:t>como</a:t>
            </a:r>
            <a:r>
              <a:rPr dirty="0"/>
              <a:t> </a:t>
            </a:r>
            <a:r>
              <a:rPr dirty="0" err="1"/>
              <a:t>seres</a:t>
            </a:r>
            <a:r>
              <a:rPr dirty="0"/>
              <a:t> </a:t>
            </a:r>
            <a:r>
              <a:rPr dirty="0" err="1"/>
              <a:t>humanos</a:t>
            </a:r>
            <a:r>
              <a:rPr dirty="0"/>
              <a:t> e </a:t>
            </a:r>
            <a:r>
              <a:rPr dirty="0" err="1"/>
              <a:t>cidadãos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Ampliação</a:t>
            </a:r>
            <a:r>
              <a:rPr dirty="0"/>
              <a:t> das redes de </a:t>
            </a:r>
            <a:r>
              <a:rPr dirty="0" err="1"/>
              <a:t>pessoas</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Sentir</a:t>
            </a:r>
            <a:r>
              <a:rPr dirty="0"/>
              <a:t>-se </a:t>
            </a:r>
            <a:r>
              <a:rPr dirty="0" err="1"/>
              <a:t>apoiado</a:t>
            </a:r>
            <a:r>
              <a:rPr dirty="0"/>
              <a:t>, </a:t>
            </a:r>
            <a:r>
              <a:rPr dirty="0" err="1"/>
              <a:t>respeitado</a:t>
            </a:r>
            <a:r>
              <a:rPr dirty="0"/>
              <a:t> e </a:t>
            </a:r>
            <a:r>
              <a:rPr dirty="0" err="1"/>
              <a:t>valorizado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Melhoria dos relacionamentos das pessoas.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Permitir</a:t>
            </a:r>
            <a:r>
              <a:rPr dirty="0"/>
              <a:t> que </a:t>
            </a:r>
            <a:r>
              <a:rPr dirty="0" err="1"/>
              <a:t>os</a:t>
            </a:r>
            <a:r>
              <a:rPr dirty="0"/>
              <a:t> outros </a:t>
            </a:r>
            <a:r>
              <a:rPr dirty="0" err="1"/>
              <a:t>vejam</a:t>
            </a:r>
            <a:r>
              <a:rPr dirty="0"/>
              <a:t> e </a:t>
            </a:r>
            <a:r>
              <a:rPr dirty="0" err="1"/>
              <a:t>tratem</a:t>
            </a:r>
            <a:r>
              <a:rPr dirty="0"/>
              <a:t> a </a:t>
            </a:r>
            <a:r>
              <a:rPr dirty="0" err="1"/>
              <a:t>pessoa</a:t>
            </a:r>
            <a:r>
              <a:rPr dirty="0"/>
              <a:t> com o </a:t>
            </a:r>
            <a:r>
              <a:rPr dirty="0" err="1"/>
              <a:t>respeito</a:t>
            </a:r>
            <a:r>
              <a:rPr dirty="0"/>
              <a:t> que </a:t>
            </a:r>
            <a:r>
              <a:rPr dirty="0" err="1"/>
              <a:t>ela</a:t>
            </a:r>
            <a:r>
              <a:rPr dirty="0"/>
              <a:t> </a:t>
            </a:r>
            <a:r>
              <a:rPr dirty="0" err="1"/>
              <a:t>merece</a:t>
            </a:r>
            <a:r>
              <a:rPr dirty="0"/>
              <a:t>, </a:t>
            </a:r>
            <a:r>
              <a:rPr dirty="0" err="1"/>
              <a:t>ajudando</a:t>
            </a:r>
            <a:r>
              <a:rPr dirty="0"/>
              <a:t> </a:t>
            </a:r>
            <a:r>
              <a:rPr dirty="0" err="1"/>
              <a:t>assim</a:t>
            </a:r>
            <a:r>
              <a:rPr dirty="0"/>
              <a:t> a combater o </a:t>
            </a:r>
            <a:r>
              <a:rPr dirty="0" err="1"/>
              <a:t>estigma</a:t>
            </a:r>
            <a:r>
              <a:rPr dirty="0"/>
              <a:t> e a </a:t>
            </a:r>
            <a:r>
              <a:rPr dirty="0" err="1"/>
              <a:t>discriminação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en-CH">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52</a:t>
            </a:fld>
            <a:endParaRPr lang="en-CH"/>
          </a:p>
        </p:txBody>
      </p:sp>
    </p:spTree>
    <p:extLst>
      <p:ext uri="{BB962C8B-B14F-4D97-AF65-F5344CB8AC3E}">
        <p14:creationId xmlns:p14="http://schemas.microsoft.com/office/powerpoint/2010/main" val="4007111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defRPr b="1" i="1">
                <a:latin typeface="Calibri" panose="020F0502020204030204" pitchFamily="34" charset="0"/>
                <a:ea typeface="SimSun" panose="02010600030101010101" pitchFamily="2" charset="-122"/>
                <a:cs typeface="Calibri" panose="020F0502020204030204" pitchFamily="34" charset="0"/>
              </a:defRPr>
            </a:pPr>
            <a:r>
              <a:rPr lang="pt-BR" dirty="0"/>
              <a:t>Exercício de reflexão </a:t>
            </a:r>
            <a:r>
              <a:rPr dirty="0"/>
              <a:t>(5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r>
              <a:rPr lang="pt-BR" sz="1200" kern="1200" dirty="0">
                <a:solidFill>
                  <a:schemeClr val="tx1"/>
                </a:solidFill>
                <a:effectLst/>
                <a:latin typeface="+mn-lt"/>
                <a:ea typeface="+mn-ea"/>
                <a:cs typeface="+mn-cs"/>
              </a:rPr>
              <a:t>Este exercício reflexivo dará aos participantes a oportunidade de pensar mais sobre o que foi aprendido sobre este tema. </a:t>
            </a:r>
          </a:p>
          <a:p>
            <a:r>
              <a:rPr lang="pt-BR" sz="1200" kern="1200" dirty="0">
                <a:solidFill>
                  <a:schemeClr val="tx1"/>
                </a:solidFill>
                <a:effectLst/>
                <a:latin typeface="+mn-lt"/>
                <a:ea typeface="+mn-ea"/>
                <a:cs typeface="+mn-cs"/>
              </a:rPr>
              <a:t>Peça aos participantes que reflitam sobre as seguintes questões: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sua opinião sobre a capacidade das pessoas com deficiências psicossociais, intelectuais ou cognitivas para tomar decisões mudou?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Mesmo que sua opinião não tenha mudado, você acha que as pessoas têm o direito de tomar suas próprias decisões?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Você conhece algumas maneiras práticas de respeitar o direito das pessoas à capacidade legal (ou seja, seu direito de tomar decisões)? </a:t>
            </a:r>
          </a:p>
          <a:p>
            <a:r>
              <a:rPr lang="pt-BR" sz="1200" kern="1200" dirty="0">
                <a:solidFill>
                  <a:schemeClr val="tx1"/>
                </a:solidFill>
                <a:effectLst/>
                <a:latin typeface="+mn-lt"/>
                <a:ea typeface="+mn-ea"/>
                <a:cs typeface="+mn-cs"/>
              </a:rPr>
              <a:t>Mudar a opinião das pessoas sobre esse assunto não é fácil. Vai dar trabalho e levar tempo. Requer uma mudança de paradigma de modelos que, por muitas décadas, influenciaram as atitudes dos indivíduos e a abordagem dos serviços de saúde mental e serviços sociais. No entanto, é importante enfatizar que, mesmo quando a opinião pessoal de alguém não tenha mudado, ele ainda tem a responsabilidade de respeitar os direitos humanos.</a:t>
            </a:r>
          </a:p>
        </p:txBody>
      </p:sp>
      <p:sp>
        <p:nvSpPr>
          <p:cNvPr id="4" name="Slide Number Placeholder 3"/>
          <p:cNvSpPr>
            <a:spLocks noGrp="1"/>
          </p:cNvSpPr>
          <p:nvPr>
            <p:ph type="sldNum" sz="quarter" idx="5"/>
          </p:nvPr>
        </p:nvSpPr>
        <p:spPr/>
        <p:txBody>
          <a:bodyPr/>
          <a:lstStyle/>
          <a:p>
            <a:fld id="{356D4481-A8A4-4ADB-B768-6DF1FE3A744C}" type="slidenum">
              <a:rPr lang="en-CH" smtClean="0"/>
              <a:t>53</a:t>
            </a:fld>
            <a:endParaRPr lang="en-CH"/>
          </a:p>
        </p:txBody>
      </p:sp>
    </p:spTree>
    <p:extLst>
      <p:ext uri="{BB962C8B-B14F-4D97-AF65-F5344CB8AC3E}">
        <p14:creationId xmlns:p14="http://schemas.microsoft.com/office/powerpoint/2010/main" val="464480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r>
              <a:rPr dirty="0"/>
              <a:t>Tempo para </a:t>
            </a:r>
            <a:r>
              <a:rPr dirty="0" err="1"/>
              <a:t>este</a:t>
            </a:r>
            <a:r>
              <a:rPr dirty="0"/>
              <a:t> </a:t>
            </a:r>
            <a:r>
              <a:rPr lang="pt-BR" dirty="0"/>
              <a:t>Tema</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Aproximadamente 4 horas e 45 minutos se a opção curta for escolhida. Aproximadamente 5 horas e 50 minutos se for escolhida a opção longa.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54</a:t>
            </a:fld>
            <a:endParaRPr lang="en-CH"/>
          </a:p>
        </p:txBody>
      </p:sp>
    </p:spTree>
    <p:extLst>
      <p:ext uri="{BB962C8B-B14F-4D97-AF65-F5344CB8AC3E}">
        <p14:creationId xmlns:p14="http://schemas.microsoft.com/office/powerpoint/2010/main" val="611513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defRPr b="1" i="1">
                <a:latin typeface="Calibri" panose="020F0502020204030204" pitchFamily="34" charset="0"/>
                <a:ea typeface="SimSun" panose="02010600030101010101" pitchFamily="2" charset="-122"/>
                <a:cs typeface="Arial" panose="020B0604020202020204" pitchFamily="34" charset="0"/>
              </a:defRPr>
            </a:pPr>
            <a:r>
              <a:rPr dirty="0" err="1"/>
              <a:t>Exercício</a:t>
            </a:r>
            <a:r>
              <a:rPr dirty="0"/>
              <a:t> 2.1: </a:t>
            </a:r>
            <a:r>
              <a:rPr dirty="0" err="1"/>
              <a:t>Apoio</a:t>
            </a:r>
            <a:r>
              <a:rPr dirty="0"/>
              <a:t> </a:t>
            </a:r>
            <a:r>
              <a:rPr dirty="0" err="1"/>
              <a:t>significativo</a:t>
            </a:r>
            <a:r>
              <a:rPr dirty="0"/>
              <a:t> (20 min.)</a:t>
            </a:r>
          </a:p>
          <a:p>
            <a:pPr algn="just">
              <a:spcAft>
                <a:spcPts val="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O </a:t>
            </a:r>
            <a:r>
              <a:rPr dirty="0" err="1"/>
              <a:t>objetivo</a:t>
            </a:r>
            <a:r>
              <a:rPr dirty="0"/>
              <a:t> </a:t>
            </a:r>
            <a:r>
              <a:rPr dirty="0" err="1"/>
              <a:t>deste</a:t>
            </a:r>
            <a:r>
              <a:rPr dirty="0"/>
              <a:t> </a:t>
            </a:r>
            <a:r>
              <a:rPr dirty="0" err="1"/>
              <a:t>exercício</a:t>
            </a:r>
            <a:r>
              <a:rPr dirty="0"/>
              <a:t> </a:t>
            </a:r>
            <a:r>
              <a:rPr dirty="0" err="1"/>
              <a:t>é</a:t>
            </a:r>
            <a:r>
              <a:rPr dirty="0"/>
              <a:t> </a:t>
            </a:r>
            <a:r>
              <a:rPr dirty="0" err="1"/>
              <a:t>envolver</a:t>
            </a:r>
            <a:r>
              <a:rPr dirty="0"/>
              <a:t> </a:t>
            </a:r>
            <a:r>
              <a:rPr dirty="0" err="1"/>
              <a:t>os</a:t>
            </a:r>
            <a:r>
              <a:rPr dirty="0"/>
              <a:t> </a:t>
            </a:r>
            <a:r>
              <a:rPr dirty="0" err="1"/>
              <a:t>participantes</a:t>
            </a:r>
            <a:r>
              <a:rPr dirty="0"/>
              <a:t> </a:t>
            </a:r>
            <a:r>
              <a:rPr dirty="0" err="1"/>
              <a:t>em</a:t>
            </a:r>
            <a:r>
              <a:rPr dirty="0"/>
              <a:t> </a:t>
            </a:r>
            <a:r>
              <a:rPr dirty="0" err="1"/>
              <a:t>uma</a:t>
            </a:r>
            <a:r>
              <a:rPr dirty="0"/>
              <a:t> </a:t>
            </a:r>
            <a:r>
              <a:rPr dirty="0" err="1"/>
              <a:t>discussão</a:t>
            </a:r>
            <a:r>
              <a:rPr dirty="0"/>
              <a:t> </a:t>
            </a:r>
            <a:r>
              <a:rPr dirty="0" err="1"/>
              <a:t>geral</a:t>
            </a:r>
            <a:r>
              <a:rPr dirty="0"/>
              <a:t> </a:t>
            </a:r>
            <a:r>
              <a:rPr dirty="0" err="1"/>
              <a:t>sobre</a:t>
            </a:r>
            <a:r>
              <a:rPr dirty="0"/>
              <a:t> o </a:t>
            </a:r>
            <a:r>
              <a:rPr dirty="0" err="1"/>
              <a:t>significado</a:t>
            </a:r>
            <a:r>
              <a:rPr dirty="0"/>
              <a:t> de </a:t>
            </a:r>
            <a:r>
              <a:rPr dirty="0" err="1"/>
              <a:t>ajudar</a:t>
            </a:r>
            <a:r>
              <a:rPr dirty="0"/>
              <a:t> e </a:t>
            </a:r>
            <a:r>
              <a:rPr dirty="0" err="1"/>
              <a:t>apoiar</a:t>
            </a:r>
            <a:r>
              <a:rPr dirty="0"/>
              <a:t> </a:t>
            </a:r>
            <a:r>
              <a:rPr dirty="0" err="1"/>
              <a:t>alguém</a:t>
            </a:r>
            <a:r>
              <a:rPr dirty="0"/>
              <a:t>. </a:t>
            </a:r>
          </a:p>
          <a:p>
            <a:pPr algn="just">
              <a:spcAft>
                <a:spcPts val="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p>
          <a:p>
            <a:pPr marL="342900" lvl="0" indent="-342900" algn="just">
              <a:lnSpc>
                <a:spcPct val="115000"/>
              </a:lnSpc>
              <a:spcAft>
                <a:spcPts val="0"/>
              </a:spcAft>
              <a:buFont typeface="+mj-lt"/>
              <a:buAutoNum type="arabicPeriod"/>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err="1"/>
              <a:t>Você</a:t>
            </a:r>
            <a:r>
              <a:rPr dirty="0"/>
              <a:t> </a:t>
            </a:r>
            <a:r>
              <a:rPr dirty="0" err="1"/>
              <a:t>pode</a:t>
            </a:r>
            <a:r>
              <a:rPr dirty="0"/>
              <a:t> </a:t>
            </a:r>
            <a:r>
              <a:rPr dirty="0" err="1"/>
              <a:t>começar</a:t>
            </a:r>
            <a:r>
              <a:rPr dirty="0"/>
              <a:t> o </a:t>
            </a:r>
            <a:r>
              <a:rPr dirty="0" err="1"/>
              <a:t>exercício</a:t>
            </a:r>
            <a:r>
              <a:rPr dirty="0"/>
              <a:t> </a:t>
            </a:r>
            <a:r>
              <a:rPr dirty="0" err="1"/>
              <a:t>discutindo</a:t>
            </a:r>
            <a:r>
              <a:rPr dirty="0"/>
              <a:t> um </a:t>
            </a:r>
            <a:r>
              <a:rPr dirty="0" err="1"/>
              <a:t>exemplo</a:t>
            </a:r>
            <a:r>
              <a:rPr dirty="0"/>
              <a:t> simples e </a:t>
            </a:r>
            <a:r>
              <a:rPr dirty="0" err="1"/>
              <a:t>cotidiano</a:t>
            </a:r>
            <a:r>
              <a:rPr dirty="0"/>
              <a:t> que </a:t>
            </a:r>
            <a:r>
              <a:rPr dirty="0" err="1"/>
              <a:t>não</a:t>
            </a:r>
            <a:r>
              <a:rPr dirty="0"/>
              <a:t> </a:t>
            </a:r>
            <a:r>
              <a:rPr dirty="0" err="1"/>
              <a:t>tem</a:t>
            </a:r>
            <a:r>
              <a:rPr dirty="0"/>
              <a:t> </a:t>
            </a:r>
            <a:r>
              <a:rPr dirty="0" err="1"/>
              <a:t>grande</a:t>
            </a:r>
            <a:r>
              <a:rPr dirty="0"/>
              <a:t> </a:t>
            </a:r>
            <a:r>
              <a:rPr dirty="0" err="1"/>
              <a:t>impacto</a:t>
            </a:r>
            <a:r>
              <a:rPr dirty="0"/>
              <a:t> </a:t>
            </a:r>
            <a:r>
              <a:rPr dirty="0" err="1"/>
              <a:t>na</a:t>
            </a:r>
            <a:r>
              <a:rPr dirty="0"/>
              <a:t> </a:t>
            </a:r>
            <a:r>
              <a:rPr dirty="0" err="1"/>
              <a:t>vida</a:t>
            </a:r>
            <a:r>
              <a:rPr dirty="0"/>
              <a:t> das </a:t>
            </a:r>
            <a:r>
              <a:rPr dirty="0" err="1"/>
              <a:t>pessoas</a:t>
            </a:r>
            <a:r>
              <a:rPr dirty="0"/>
              <a:t>, </a:t>
            </a:r>
            <a:r>
              <a:rPr dirty="0" err="1"/>
              <a:t>como</a:t>
            </a:r>
            <a:r>
              <a:rPr dirty="0"/>
              <a:t> </a:t>
            </a:r>
            <a:r>
              <a:rPr dirty="0" err="1"/>
              <a:t>comprar</a:t>
            </a:r>
            <a:r>
              <a:rPr dirty="0"/>
              <a:t> um café para </a:t>
            </a:r>
            <a:r>
              <a:rPr dirty="0" err="1"/>
              <a:t>alguém</a:t>
            </a:r>
            <a:r>
              <a:rPr dirty="0"/>
              <a:t>. </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 </a:t>
            </a:r>
            <a:endParaRPr lang="en-GB" dirty="0">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Na </a:t>
            </a:r>
            <a:r>
              <a:rPr dirty="0" err="1"/>
              <a:t>maioria</a:t>
            </a:r>
            <a:r>
              <a:rPr dirty="0"/>
              <a:t> dos </a:t>
            </a:r>
            <a:r>
              <a:rPr dirty="0" err="1"/>
              <a:t>casos</a:t>
            </a:r>
            <a:r>
              <a:rPr dirty="0"/>
              <a:t>, a </a:t>
            </a:r>
            <a:r>
              <a:rPr dirty="0" err="1"/>
              <a:t>pessoa</a:t>
            </a:r>
            <a:r>
              <a:rPr dirty="0"/>
              <a:t> </a:t>
            </a:r>
            <a:r>
              <a:rPr dirty="0" err="1"/>
              <a:t>apreciará</a:t>
            </a:r>
            <a:r>
              <a:rPr dirty="0"/>
              <a:t> o </a:t>
            </a:r>
            <a:r>
              <a:rPr dirty="0" err="1"/>
              <a:t>esforço</a:t>
            </a:r>
            <a:r>
              <a:rPr dirty="0"/>
              <a:t> e </a:t>
            </a:r>
            <a:r>
              <a:rPr dirty="0" err="1"/>
              <a:t>aceitará</a:t>
            </a:r>
            <a:r>
              <a:rPr dirty="0"/>
              <a:t> o café com </a:t>
            </a:r>
            <a:r>
              <a:rPr dirty="0" err="1"/>
              <a:t>gratidão</a:t>
            </a:r>
            <a:r>
              <a:rPr dirty="0"/>
              <a:t>. </a:t>
            </a:r>
          </a:p>
          <a:p>
            <a:pPr marL="342900" lvl="0" indent="-342900">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Mas e se a </a:t>
            </a:r>
            <a:r>
              <a:rPr dirty="0" err="1"/>
              <a:t>pessoa</a:t>
            </a:r>
            <a:r>
              <a:rPr dirty="0"/>
              <a:t> </a:t>
            </a:r>
            <a:r>
              <a:rPr dirty="0" err="1"/>
              <a:t>não</a:t>
            </a:r>
            <a:r>
              <a:rPr dirty="0"/>
              <a:t> </a:t>
            </a:r>
            <a:r>
              <a:rPr dirty="0" err="1"/>
              <a:t>gostar</a:t>
            </a:r>
            <a:r>
              <a:rPr dirty="0"/>
              <a:t> de café e </a:t>
            </a:r>
            <a:r>
              <a:rPr dirty="0" err="1"/>
              <a:t>preferir</a:t>
            </a:r>
            <a:r>
              <a:rPr dirty="0"/>
              <a:t> </a:t>
            </a:r>
            <a:r>
              <a:rPr dirty="0" err="1"/>
              <a:t>chá</a:t>
            </a:r>
            <a:r>
              <a:rPr dirty="0"/>
              <a:t> </a:t>
            </a:r>
            <a:r>
              <a:rPr dirty="0" err="1"/>
              <a:t>ou</a:t>
            </a:r>
            <a:r>
              <a:rPr dirty="0"/>
              <a:t> chocolate </a:t>
            </a:r>
            <a:r>
              <a:rPr dirty="0" err="1"/>
              <a:t>quente</a:t>
            </a:r>
            <a:r>
              <a:rPr dirty="0"/>
              <a:t>? </a:t>
            </a:r>
          </a:p>
          <a:p>
            <a:pPr marL="342900" lvl="0" indent="-342900">
              <a:spcAft>
                <a:spcPts val="0"/>
              </a:spcAft>
              <a:buFont typeface="Symbol" panose="05050102010706020507" pitchFamily="18" charset="2"/>
              <a:buChar char=""/>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Como </a:t>
            </a:r>
            <a:r>
              <a:rPr dirty="0" err="1"/>
              <a:t>resultado</a:t>
            </a:r>
            <a:r>
              <a:rPr dirty="0"/>
              <a:t>, a </a:t>
            </a:r>
            <a:r>
              <a:rPr dirty="0" err="1"/>
              <a:t>pessoa</a:t>
            </a:r>
            <a:r>
              <a:rPr dirty="0"/>
              <a:t> </a:t>
            </a:r>
            <a:r>
              <a:rPr dirty="0" err="1"/>
              <a:t>pode</a:t>
            </a:r>
            <a:r>
              <a:rPr dirty="0"/>
              <a:t> se </a:t>
            </a:r>
            <a:r>
              <a:rPr dirty="0" err="1"/>
              <a:t>sentir</a:t>
            </a:r>
            <a:r>
              <a:rPr dirty="0"/>
              <a:t> </a:t>
            </a:r>
            <a:r>
              <a:rPr dirty="0" err="1"/>
              <a:t>envergonhada</a:t>
            </a:r>
            <a:r>
              <a:rPr dirty="0"/>
              <a:t> com o que </a:t>
            </a:r>
            <a:r>
              <a:rPr dirty="0" err="1"/>
              <a:t>pretendia</a:t>
            </a:r>
            <a:r>
              <a:rPr dirty="0"/>
              <a:t> ser </a:t>
            </a:r>
            <a:r>
              <a:rPr dirty="0" err="1"/>
              <a:t>uma</a:t>
            </a:r>
            <a:r>
              <a:rPr dirty="0"/>
              <a:t> </a:t>
            </a:r>
            <a:r>
              <a:rPr dirty="0" err="1"/>
              <a:t>ação</a:t>
            </a:r>
            <a:r>
              <a:rPr dirty="0"/>
              <a:t> </a:t>
            </a:r>
            <a:r>
              <a:rPr dirty="0" err="1"/>
              <a:t>positiva</a:t>
            </a:r>
            <a:r>
              <a:rPr dirty="0"/>
              <a:t>. </a:t>
            </a:r>
          </a:p>
          <a:p>
            <a:pPr algn="just">
              <a:spcAft>
                <a:spcPts val="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p>
          <a:p>
            <a:pPr algn="just">
              <a:spcAft>
                <a:spcPts val="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Geralmente</a:t>
            </a:r>
            <a:r>
              <a:rPr dirty="0"/>
              <a:t>, </a:t>
            </a:r>
            <a:r>
              <a:rPr dirty="0" err="1"/>
              <a:t>é</a:t>
            </a:r>
            <a:r>
              <a:rPr dirty="0"/>
              <a:t> </a:t>
            </a:r>
            <a:r>
              <a:rPr dirty="0" err="1"/>
              <a:t>melhor</a:t>
            </a:r>
            <a:r>
              <a:rPr dirty="0"/>
              <a:t> </a:t>
            </a:r>
            <a:r>
              <a:rPr dirty="0" err="1"/>
              <a:t>ter</a:t>
            </a:r>
            <a:r>
              <a:rPr dirty="0"/>
              <a:t> </a:t>
            </a:r>
            <a:r>
              <a:rPr dirty="0" err="1"/>
              <a:t>certeza</a:t>
            </a:r>
            <a:r>
              <a:rPr dirty="0"/>
              <a:t> de </a:t>
            </a:r>
            <a:r>
              <a:rPr dirty="0" err="1"/>
              <a:t>antemão</a:t>
            </a:r>
            <a:r>
              <a:rPr dirty="0"/>
              <a:t> de que a </a:t>
            </a:r>
            <a:r>
              <a:rPr dirty="0" err="1"/>
              <a:t>pessoa</a:t>
            </a:r>
            <a:r>
              <a:rPr dirty="0"/>
              <a:t> </a:t>
            </a:r>
            <a:r>
              <a:rPr dirty="0" err="1"/>
              <a:t>gosta</a:t>
            </a:r>
            <a:r>
              <a:rPr dirty="0"/>
              <a:t> de café. </a:t>
            </a:r>
            <a:r>
              <a:rPr dirty="0" err="1"/>
              <a:t>Você</a:t>
            </a:r>
            <a:r>
              <a:rPr dirty="0"/>
              <a:t> </a:t>
            </a:r>
            <a:r>
              <a:rPr dirty="0" err="1"/>
              <a:t>pode</a:t>
            </a:r>
            <a:r>
              <a:rPr dirty="0"/>
              <a:t> </a:t>
            </a:r>
            <a:r>
              <a:rPr dirty="0" err="1"/>
              <a:t>ter</a:t>
            </a:r>
            <a:r>
              <a:rPr dirty="0"/>
              <a:t> </a:t>
            </a:r>
            <a:r>
              <a:rPr dirty="0" err="1"/>
              <a:t>observado</a:t>
            </a:r>
            <a:r>
              <a:rPr dirty="0"/>
              <a:t> o que </a:t>
            </a:r>
            <a:r>
              <a:rPr dirty="0" err="1"/>
              <a:t>eles</a:t>
            </a:r>
            <a:r>
              <a:rPr dirty="0"/>
              <a:t> </a:t>
            </a:r>
            <a:r>
              <a:rPr dirty="0" err="1"/>
              <a:t>costumam</a:t>
            </a:r>
            <a:r>
              <a:rPr dirty="0"/>
              <a:t> </a:t>
            </a:r>
            <a:r>
              <a:rPr dirty="0" err="1"/>
              <a:t>beber</a:t>
            </a:r>
            <a:r>
              <a:rPr dirty="0"/>
              <a:t> </a:t>
            </a:r>
            <a:r>
              <a:rPr dirty="0" err="1"/>
              <a:t>ou</a:t>
            </a:r>
            <a:r>
              <a:rPr dirty="0"/>
              <a:t> </a:t>
            </a:r>
            <a:r>
              <a:rPr dirty="0" err="1"/>
              <a:t>pode</a:t>
            </a:r>
            <a:r>
              <a:rPr dirty="0"/>
              <a:t> </a:t>
            </a:r>
            <a:r>
              <a:rPr dirty="0" err="1"/>
              <a:t>perguntar</a:t>
            </a:r>
            <a:r>
              <a:rPr dirty="0"/>
              <a:t> </a:t>
            </a:r>
            <a:r>
              <a:rPr dirty="0" err="1"/>
              <a:t>diretamente</a:t>
            </a:r>
            <a:r>
              <a:rPr dirty="0"/>
              <a:t> qual </a:t>
            </a:r>
            <a:r>
              <a:rPr dirty="0" err="1"/>
              <a:t>é</a:t>
            </a:r>
            <a:r>
              <a:rPr dirty="0"/>
              <a:t> a </a:t>
            </a:r>
            <a:r>
              <a:rPr dirty="0" err="1"/>
              <a:t>preferência</a:t>
            </a:r>
            <a:r>
              <a:rPr dirty="0"/>
              <a:t> deles.</a:t>
            </a:r>
          </a:p>
          <a:p>
            <a:pPr algn="just">
              <a:spcAft>
                <a:spcPts val="0"/>
              </a:spcAft>
              <a:defRPr>
                <a:latin typeface="Calibri" panose="020F0502020204030204" pitchFamily="34" charset="0"/>
                <a:ea typeface="SimSun" panose="02010600030101010101" pitchFamily="2" charset="-122"/>
                <a:cs typeface="Calibri" panose="020F0502020204030204" pitchFamily="34" charset="0"/>
              </a:defRPr>
            </a:pPr>
            <a:r>
              <a:rPr dirty="0"/>
              <a:t> </a:t>
            </a:r>
          </a:p>
          <a:p>
            <a:r>
              <a:rPr lang="pt-BR" sz="1200" kern="1200" dirty="0">
                <a:solidFill>
                  <a:schemeClr val="tx1"/>
                </a:solidFill>
                <a:effectLst/>
                <a:latin typeface="+mn-lt"/>
                <a:ea typeface="+mn-ea"/>
                <a:cs typeface="+mn-cs"/>
              </a:rPr>
              <a:t>Faça a seguinte pergunta aos participantes: </a:t>
            </a:r>
          </a:p>
          <a:p>
            <a:r>
              <a:rPr lang="pt-BR" sz="1200" kern="1200" dirty="0">
                <a:solidFill>
                  <a:schemeClr val="tx1"/>
                </a:solidFill>
                <a:effectLst/>
                <a:latin typeface="+mn-lt"/>
                <a:ea typeface="+mn-ea"/>
                <a:cs typeface="+mn-cs"/>
              </a:rPr>
              <a:t>Quais são algumas das ações cotidianas simples que você pode realizar ao tentar ser útil e gentil com alguém? </a:t>
            </a:r>
            <a:r>
              <a:rPr dirty="0"/>
              <a:t> </a:t>
            </a:r>
          </a:p>
          <a:p>
            <a:pPr algn="just">
              <a:spcAft>
                <a:spcPts val="0"/>
              </a:spcAft>
              <a:defRPr>
                <a:latin typeface="Calibri" panose="020F0502020204030204" pitchFamily="34" charset="0"/>
                <a:ea typeface="SimSun" panose="02010600030101010101" pitchFamily="2" charset="-122"/>
                <a:cs typeface="Calibri" panose="020F0502020204030204" pitchFamily="34" charset="0"/>
              </a:defRPr>
            </a:pPr>
            <a:r>
              <a:rPr dirty="0"/>
              <a:t> </a:t>
            </a:r>
          </a:p>
          <a:p>
            <a:pPr algn="just">
              <a:spcAft>
                <a:spcPts val="0"/>
              </a:spcAft>
              <a:defRPr>
                <a:latin typeface="Calibri" panose="020F0502020204030204" pitchFamily="34" charset="0"/>
                <a:ea typeface="SimSun" panose="02010600030101010101" pitchFamily="2" charset="-122"/>
                <a:cs typeface="Calibri" panose="020F0502020204030204" pitchFamily="34" charset="0"/>
              </a:defRPr>
            </a:pPr>
            <a:r>
              <a:rPr dirty="0"/>
              <a:t>Vamos </a:t>
            </a:r>
            <a:r>
              <a:rPr dirty="0" err="1"/>
              <a:t>propor</a:t>
            </a:r>
            <a:r>
              <a:rPr dirty="0"/>
              <a:t>, </a:t>
            </a:r>
            <a:r>
              <a:rPr dirty="0" err="1"/>
              <a:t>por</a:t>
            </a:r>
            <a:r>
              <a:rPr dirty="0"/>
              <a:t> </a:t>
            </a:r>
            <a:r>
              <a:rPr dirty="0" err="1"/>
              <a:t>exemplo</a:t>
            </a:r>
            <a:r>
              <a:rPr dirty="0"/>
              <a:t>, que o </a:t>
            </a:r>
            <a:r>
              <a:rPr dirty="0" err="1"/>
              <a:t>seu</a:t>
            </a:r>
            <a:r>
              <a:rPr dirty="0"/>
              <a:t> </a:t>
            </a:r>
            <a:r>
              <a:rPr dirty="0" err="1"/>
              <a:t>colega</a:t>
            </a:r>
            <a:r>
              <a:rPr dirty="0"/>
              <a:t> </a:t>
            </a:r>
            <a:r>
              <a:rPr dirty="0" err="1"/>
              <a:t>lhe</a:t>
            </a:r>
            <a:r>
              <a:rPr dirty="0"/>
              <a:t> </a:t>
            </a:r>
            <a:r>
              <a:rPr dirty="0" err="1"/>
              <a:t>compre</a:t>
            </a:r>
            <a:r>
              <a:rPr dirty="0"/>
              <a:t> café </a:t>
            </a:r>
            <a:r>
              <a:rPr dirty="0" err="1"/>
              <a:t>todas</a:t>
            </a:r>
            <a:r>
              <a:rPr dirty="0"/>
              <a:t> as </a:t>
            </a:r>
            <a:r>
              <a:rPr dirty="0" err="1"/>
              <a:t>manhãs</a:t>
            </a:r>
            <a:r>
              <a:rPr dirty="0"/>
              <a:t>.</a:t>
            </a:r>
          </a:p>
          <a:p>
            <a:pPr marL="342900" lvl="0" indent="-342900" algn="just">
              <a:spcAft>
                <a:spcPts val="0"/>
              </a:spcAft>
              <a:buFont typeface="Symbol" panose="05050102010706020507" pitchFamily="18" charset="2"/>
              <a:buChar char=""/>
              <a:defRPr>
                <a:latin typeface="Calibri" panose="020F0502020204030204" pitchFamily="34" charset="0"/>
                <a:ea typeface="SimSun" panose="02010600030101010101" pitchFamily="2" charset="-122"/>
                <a:cs typeface="Calibri" panose="020F0502020204030204" pitchFamily="34" charset="0"/>
              </a:defRPr>
            </a:pPr>
            <a:r>
              <a:rPr dirty="0"/>
              <a:t>Quantas </a:t>
            </a:r>
            <a:r>
              <a:rPr dirty="0" err="1"/>
              <a:t>pessoas</a:t>
            </a:r>
            <a:r>
              <a:rPr dirty="0"/>
              <a:t> </a:t>
            </a:r>
            <a:r>
              <a:rPr dirty="0" err="1"/>
              <a:t>gostariam</a:t>
            </a:r>
            <a:r>
              <a:rPr dirty="0"/>
              <a:t> de </a:t>
            </a:r>
            <a:r>
              <a:rPr dirty="0" err="1"/>
              <a:t>receber</a:t>
            </a:r>
            <a:r>
              <a:rPr dirty="0"/>
              <a:t> um café </a:t>
            </a:r>
            <a:r>
              <a:rPr dirty="0" err="1"/>
              <a:t>todas</a:t>
            </a:r>
            <a:r>
              <a:rPr dirty="0"/>
              <a:t> as </a:t>
            </a:r>
            <a:r>
              <a:rPr dirty="0" err="1"/>
              <a:t>manhãs</a:t>
            </a:r>
            <a:r>
              <a:rPr dirty="0"/>
              <a:t>?</a:t>
            </a:r>
          </a:p>
          <a:p>
            <a:pPr marL="342900" lvl="0" indent="-342900" algn="just">
              <a:spcAft>
                <a:spcPts val="0"/>
              </a:spcAft>
              <a:buFont typeface="Symbol" panose="05050102010706020507" pitchFamily="18" charset="2"/>
              <a:buChar char=""/>
              <a:defRPr>
                <a:latin typeface="Calibri" panose="020F0502020204030204" pitchFamily="34" charset="0"/>
                <a:ea typeface="SimSun" panose="02010600030101010101" pitchFamily="2" charset="-122"/>
                <a:cs typeface="Calibri" panose="020F0502020204030204" pitchFamily="34" charset="0"/>
              </a:defRPr>
            </a:pPr>
            <a:r>
              <a:rPr dirty="0"/>
              <a:t>Quantas </a:t>
            </a:r>
            <a:r>
              <a:rPr dirty="0" err="1"/>
              <a:t>pessoas</a:t>
            </a:r>
            <a:r>
              <a:rPr dirty="0"/>
              <a:t> </a:t>
            </a:r>
            <a:r>
              <a:rPr dirty="0" err="1"/>
              <a:t>não</a:t>
            </a:r>
            <a:r>
              <a:rPr dirty="0"/>
              <a:t> </a:t>
            </a:r>
            <a:r>
              <a:rPr dirty="0" err="1"/>
              <a:t>gostam</a:t>
            </a:r>
            <a:r>
              <a:rPr dirty="0"/>
              <a:t> de café e </a:t>
            </a:r>
            <a:r>
              <a:rPr dirty="0" err="1"/>
              <a:t>preferem</a:t>
            </a:r>
            <a:r>
              <a:rPr dirty="0"/>
              <a:t> </a:t>
            </a:r>
            <a:r>
              <a:rPr dirty="0" err="1"/>
              <a:t>chá</a:t>
            </a:r>
            <a:r>
              <a:rPr dirty="0"/>
              <a:t>?</a:t>
            </a:r>
          </a:p>
        </p:txBody>
      </p:sp>
      <p:sp>
        <p:nvSpPr>
          <p:cNvPr id="4" name="Slide Number Placeholder 3"/>
          <p:cNvSpPr>
            <a:spLocks noGrp="1"/>
          </p:cNvSpPr>
          <p:nvPr>
            <p:ph type="sldNum" sz="quarter" idx="5"/>
          </p:nvPr>
        </p:nvSpPr>
        <p:spPr/>
        <p:txBody>
          <a:bodyPr/>
          <a:lstStyle/>
          <a:p>
            <a:fld id="{356D4481-A8A4-4ADB-B768-6DF1FE3A744C}" type="slidenum">
              <a:rPr lang="en-CH" smtClean="0"/>
              <a:t>55</a:t>
            </a:fld>
            <a:endParaRPr lang="en-CH"/>
          </a:p>
        </p:txBody>
      </p:sp>
    </p:spTree>
    <p:extLst>
      <p:ext uri="{BB962C8B-B14F-4D97-AF65-F5344CB8AC3E}">
        <p14:creationId xmlns:p14="http://schemas.microsoft.com/office/powerpoint/2010/main" val="3078125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defRPr b="1" i="1">
                <a:latin typeface="Calibri" panose="020F0502020204030204" pitchFamily="34" charset="0"/>
                <a:ea typeface="SimSun" panose="02010600030101010101" pitchFamily="2" charset="-122"/>
                <a:cs typeface="Arial" panose="020B0604020202020204" pitchFamily="34" charset="0"/>
              </a:defRPr>
            </a:pPr>
            <a:r>
              <a:rPr dirty="0" err="1"/>
              <a:t>Exercício</a:t>
            </a:r>
            <a:r>
              <a:rPr dirty="0"/>
              <a:t> 2.1: </a:t>
            </a:r>
            <a:r>
              <a:rPr dirty="0" err="1"/>
              <a:t>Apoio</a:t>
            </a:r>
            <a:r>
              <a:rPr dirty="0"/>
              <a:t> </a:t>
            </a:r>
            <a:r>
              <a:rPr dirty="0" err="1"/>
              <a:t>significativo</a:t>
            </a:r>
            <a:r>
              <a:rPr dirty="0"/>
              <a:t> (20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É importante esclarecer aos participantes que: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Às vezes, boas intenções não ajudam as pessoas. O fato de você achar que está fazendo a coisa certa para alguém não significa que você está, ou que a pessoa vai perceber dessa forma.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O apoio pode ser sentido pelas pessoas como uma intrusão inaceitável em suas vidas e pode até ser prejudicial. Isso dependerá de como a pessoa vê subjetivamente a ajuda e do contexto e cultura em que ela é oferecida.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É por isso que o slogan “Nada sobre nós sem nós” é tão fortemente enfatizado por pessoas com deficiência – incluindo pessoas com deficiências psicossociais, intelectuais ou cognitivas. </a:t>
            </a:r>
          </a:p>
        </p:txBody>
      </p:sp>
      <p:sp>
        <p:nvSpPr>
          <p:cNvPr id="4" name="Slide Number Placeholder 3"/>
          <p:cNvSpPr>
            <a:spLocks noGrp="1"/>
          </p:cNvSpPr>
          <p:nvPr>
            <p:ph type="sldNum" sz="quarter" idx="5"/>
          </p:nvPr>
        </p:nvSpPr>
        <p:spPr/>
        <p:txBody>
          <a:bodyPr/>
          <a:lstStyle/>
          <a:p>
            <a:fld id="{356D4481-A8A4-4ADB-B768-6DF1FE3A744C}" type="slidenum">
              <a:rPr lang="en-CH" smtClean="0"/>
              <a:t>56</a:t>
            </a:fld>
            <a:endParaRPr lang="en-CH"/>
          </a:p>
        </p:txBody>
      </p:sp>
    </p:spTree>
    <p:extLst>
      <p:ext uri="{BB962C8B-B14F-4D97-AF65-F5344CB8AC3E}">
        <p14:creationId xmlns:p14="http://schemas.microsoft.com/office/powerpoint/2010/main" val="379590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defRPr b="1" i="1">
                <a:latin typeface="Calibri" panose="020F0502020204030204" pitchFamily="34" charset="0"/>
                <a:ea typeface="SimSun" panose="02010600030101010101" pitchFamily="2" charset="-122"/>
                <a:cs typeface="Arial" panose="020B0604020202020204" pitchFamily="34" charset="0"/>
              </a:defRPr>
            </a:pPr>
            <a:r>
              <a:rPr dirty="0" err="1"/>
              <a:t>Exercício</a:t>
            </a:r>
            <a:r>
              <a:rPr dirty="0"/>
              <a:t> 2.1: </a:t>
            </a:r>
            <a:r>
              <a:rPr dirty="0" err="1"/>
              <a:t>Apoio</a:t>
            </a:r>
            <a:r>
              <a:rPr dirty="0"/>
              <a:t> </a:t>
            </a:r>
            <a:r>
              <a:rPr dirty="0" err="1"/>
              <a:t>significativo</a:t>
            </a:r>
            <a:r>
              <a:rPr dirty="0"/>
              <a:t> (20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Agora vamos dar um exemplo mais complicado. </a:t>
            </a:r>
          </a:p>
          <a:p>
            <a:pPr marL="171450" indent="-171450" algn="just">
              <a:spcAft>
                <a:spcPts val="600"/>
              </a:spcAf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Você está se sentindo muito angustiado/a e, para apoiá-lo/a, seu/sua parceiro/a reserva um fim de semana juntos sem ter discutido isso com você. </a:t>
            </a:r>
          </a:p>
          <a:p>
            <a:pPr marL="628650" lvl="1" indent="-171450" algn="just">
              <a:spcAft>
                <a:spcPts val="600"/>
              </a:spcAft>
              <a:buFont typeface="Courier New" panose="02070309020205020404" pitchFamily="49" charset="0"/>
              <a:buChar char="o"/>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Quais são os diferentes tipos de reações que as pessoas podem ter, dependendo de seu contexto particular? </a:t>
            </a:r>
          </a:p>
          <a:p>
            <a:pPr marL="0" indent="0" algn="just">
              <a:spcAft>
                <a:spcPts val="600"/>
              </a:spcAft>
              <a:buFont typeface="Arial" panose="020B0604020202020204" pitchFamily="34" charset="0"/>
              <a:buNone/>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Incentive os participantes a expressarem como se sentem quando recebem apoio indesejado. </a:t>
            </a:r>
          </a:p>
          <a:p>
            <a:pPr algn="just"/>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57</a:t>
            </a:fld>
            <a:endParaRPr lang="en-CH"/>
          </a:p>
        </p:txBody>
      </p:sp>
    </p:spTree>
    <p:extLst>
      <p:ext uri="{BB962C8B-B14F-4D97-AF65-F5344CB8AC3E}">
        <p14:creationId xmlns:p14="http://schemas.microsoft.com/office/powerpoint/2010/main" val="518266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055688"/>
            <a:ext cx="5551488" cy="3124200"/>
          </a:xfrm>
        </p:spPr>
      </p:sp>
      <p:sp>
        <p:nvSpPr>
          <p:cNvPr id="3" name="Notes Placeholder 2"/>
          <p:cNvSpPr>
            <a:spLocks noGrp="1"/>
          </p:cNvSpPr>
          <p:nvPr>
            <p:ph type="body" idx="1"/>
          </p:nvPr>
        </p:nvSpPr>
        <p:spPr>
          <a:xfrm>
            <a:off x="680879" y="4547973"/>
            <a:ext cx="5447030" cy="4150336"/>
          </a:xfrm>
        </p:spPr>
        <p:txBody>
          <a:bodyPr/>
          <a:lstStyle/>
          <a:p>
            <a:pPr>
              <a:spcAft>
                <a:spcPts val="600"/>
              </a:spcAft>
              <a:defRPr b="1" i="1">
                <a:latin typeface="Calibri" panose="020F0502020204030204" pitchFamily="34" charset="0"/>
                <a:ea typeface="SimSun" panose="02010600030101010101" pitchFamily="2" charset="-122"/>
                <a:cs typeface="Arial" panose="020B0604020202020204" pitchFamily="34" charset="0"/>
              </a:defRPr>
            </a:pPr>
            <a:r>
              <a:rPr dirty="0" err="1"/>
              <a:t>Apresentação</a:t>
            </a:r>
            <a:r>
              <a:rPr dirty="0"/>
              <a:t>: Por que a </a:t>
            </a:r>
            <a:r>
              <a:rPr dirty="0" err="1"/>
              <a:t>tomada</a:t>
            </a:r>
            <a:r>
              <a:rPr dirty="0"/>
              <a:t> de </a:t>
            </a:r>
            <a:r>
              <a:rPr dirty="0" err="1"/>
              <a:t>decisão</a:t>
            </a:r>
            <a:r>
              <a:rPr dirty="0"/>
              <a:t> </a:t>
            </a:r>
            <a:r>
              <a:rPr dirty="0" err="1"/>
              <a:t>substituta</a:t>
            </a:r>
            <a:r>
              <a:rPr dirty="0"/>
              <a:t> </a:t>
            </a:r>
            <a:r>
              <a:rPr dirty="0" err="1"/>
              <a:t>não</a:t>
            </a:r>
            <a:r>
              <a:rPr dirty="0"/>
              <a:t> </a:t>
            </a:r>
            <a:r>
              <a:rPr dirty="0" err="1"/>
              <a:t>é</a:t>
            </a:r>
            <a:r>
              <a:rPr dirty="0"/>
              <a:t> um </a:t>
            </a:r>
            <a:r>
              <a:rPr dirty="0" err="1"/>
              <a:t>bom</a:t>
            </a:r>
            <a:r>
              <a:rPr dirty="0"/>
              <a:t> </a:t>
            </a:r>
            <a:r>
              <a:rPr dirty="0" err="1"/>
              <a:t>modelo</a:t>
            </a:r>
            <a:r>
              <a:rPr dirty="0"/>
              <a:t> (40 min.)</a:t>
            </a:r>
          </a:p>
          <a:p>
            <a:pPr marL="171450" indent="-171450" algn="just">
              <a:spcAft>
                <a:spcPts val="600"/>
              </a:spcAf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Calibri" panose="020F0502020204030204" pitchFamily="34" charset="0"/>
              </a:defRPr>
            </a:pPr>
            <a:r>
              <a:rPr dirty="0"/>
              <a:t>Co</a:t>
            </a:r>
            <a:r>
              <a:rPr lang="pt-BR" dirty="0" err="1"/>
              <a:t>nforme</a:t>
            </a:r>
            <a:r>
              <a:rPr dirty="0"/>
              <a:t> </a:t>
            </a:r>
            <a:r>
              <a:rPr dirty="0" err="1"/>
              <a:t>discutido</a:t>
            </a:r>
            <a:r>
              <a:rPr dirty="0"/>
              <a:t> </a:t>
            </a:r>
            <a:r>
              <a:rPr dirty="0" err="1"/>
              <a:t>anteriormente</a:t>
            </a:r>
            <a:r>
              <a:rPr dirty="0"/>
              <a:t>,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são</a:t>
            </a:r>
            <a:r>
              <a:rPr dirty="0"/>
              <a:t> </a:t>
            </a:r>
            <a:r>
              <a:rPr dirty="0" err="1"/>
              <a:t>frequentemente</a:t>
            </a:r>
            <a:r>
              <a:rPr dirty="0"/>
              <a:t> </a:t>
            </a:r>
            <a:r>
              <a:rPr dirty="0" err="1"/>
              <a:t>privadas</a:t>
            </a:r>
            <a:r>
              <a:rPr dirty="0"/>
              <a:t> do </a:t>
            </a:r>
            <a:r>
              <a:rPr dirty="0" err="1"/>
              <a:t>direito</a:t>
            </a:r>
            <a:r>
              <a:rPr dirty="0"/>
              <a:t> à </a:t>
            </a:r>
            <a:r>
              <a:rPr lang="pt-BR" dirty="0"/>
              <a:t>capacidade legal</a:t>
            </a:r>
            <a:r>
              <a:rPr dirty="0"/>
              <a:t> e </a:t>
            </a:r>
            <a:r>
              <a:rPr dirty="0" err="1"/>
              <a:t>não</a:t>
            </a:r>
            <a:r>
              <a:rPr dirty="0"/>
              <a:t> </a:t>
            </a:r>
            <a:r>
              <a:rPr dirty="0" err="1"/>
              <a:t>têm</a:t>
            </a:r>
            <a:r>
              <a:rPr dirty="0"/>
              <a:t> a </a:t>
            </a:r>
            <a:r>
              <a:rPr dirty="0" err="1"/>
              <a:t>oportunidade</a:t>
            </a:r>
            <a:r>
              <a:rPr dirty="0"/>
              <a:t> de </a:t>
            </a:r>
            <a:r>
              <a:rPr dirty="0" err="1"/>
              <a:t>tomar</a:t>
            </a:r>
            <a:r>
              <a:rPr dirty="0"/>
              <a:t> </a:t>
            </a:r>
            <a:r>
              <a:rPr dirty="0" err="1"/>
              <a:t>decisões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b="1" u="sng" dirty="0" err="1"/>
              <a:t>tomada</a:t>
            </a:r>
            <a:r>
              <a:rPr b="1" u="sng" dirty="0"/>
              <a:t> de </a:t>
            </a:r>
            <a:r>
              <a:rPr b="1" u="sng" dirty="0" err="1"/>
              <a:t>decisão</a:t>
            </a:r>
            <a:r>
              <a:rPr b="1" u="sng" dirty="0"/>
              <a:t> </a:t>
            </a:r>
            <a:r>
              <a:rPr b="1" u="sng" dirty="0" err="1"/>
              <a:t>substituta</a:t>
            </a:r>
            <a:r>
              <a:rPr dirty="0"/>
              <a:t> </a:t>
            </a:r>
            <a:r>
              <a:rPr dirty="0" err="1"/>
              <a:t>é</a:t>
            </a:r>
            <a:r>
              <a:rPr dirty="0"/>
              <a:t> o </a:t>
            </a:r>
            <a:r>
              <a:rPr dirty="0" err="1"/>
              <a:t>modelo</a:t>
            </a:r>
            <a:r>
              <a:rPr dirty="0"/>
              <a:t> </a:t>
            </a:r>
            <a:r>
              <a:rPr dirty="0" err="1"/>
              <a:t>predominante</a:t>
            </a:r>
            <a:r>
              <a:rPr dirty="0"/>
              <a:t> </a:t>
            </a:r>
            <a:r>
              <a:rPr dirty="0" err="1"/>
              <a:t>em</a:t>
            </a:r>
            <a:r>
              <a:rPr dirty="0"/>
              <a:t> </a:t>
            </a:r>
            <a:r>
              <a:rPr dirty="0" err="1"/>
              <a:t>muitos</a:t>
            </a:r>
            <a:r>
              <a:rPr dirty="0"/>
              <a:t> </a:t>
            </a:r>
            <a:r>
              <a:rPr dirty="0" err="1"/>
              <a:t>países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Isso</a:t>
            </a:r>
            <a:r>
              <a:rPr dirty="0"/>
              <a:t> </a:t>
            </a:r>
            <a:r>
              <a:rPr dirty="0" err="1"/>
              <a:t>significa</a:t>
            </a:r>
            <a:r>
              <a:rPr dirty="0"/>
              <a:t> que as </a:t>
            </a:r>
            <a:r>
              <a:rPr dirty="0" err="1"/>
              <a:t>pessoas</a:t>
            </a:r>
            <a:r>
              <a:rPr dirty="0"/>
              <a:t> </a:t>
            </a:r>
            <a:r>
              <a:rPr dirty="0" err="1"/>
              <a:t>são</a:t>
            </a:r>
            <a:r>
              <a:rPr dirty="0"/>
              <a:t> </a:t>
            </a:r>
            <a:r>
              <a:rPr dirty="0" err="1"/>
              <a:t>privadas</a:t>
            </a:r>
            <a:r>
              <a:rPr dirty="0"/>
              <a:t> do </a:t>
            </a:r>
            <a:r>
              <a:rPr dirty="0" err="1"/>
              <a:t>direito</a:t>
            </a:r>
            <a:r>
              <a:rPr dirty="0"/>
              <a:t> de </a:t>
            </a:r>
            <a:r>
              <a:rPr dirty="0" err="1"/>
              <a:t>tomar</a:t>
            </a:r>
            <a:r>
              <a:rPr dirty="0"/>
              <a:t> </a:t>
            </a:r>
            <a:r>
              <a:rPr dirty="0" err="1"/>
              <a:t>decisões</a:t>
            </a:r>
            <a:r>
              <a:rPr dirty="0"/>
              <a:t> e, </a:t>
            </a:r>
            <a:r>
              <a:rPr dirty="0" err="1"/>
              <a:t>em</a:t>
            </a:r>
            <a:r>
              <a:rPr dirty="0"/>
              <a:t> </a:t>
            </a:r>
            <a:r>
              <a:rPr dirty="0" err="1"/>
              <a:t>vez</a:t>
            </a:r>
            <a:r>
              <a:rPr dirty="0"/>
              <a:t> </a:t>
            </a:r>
            <a:r>
              <a:rPr dirty="0" err="1"/>
              <a:t>disso</a:t>
            </a:r>
            <a:r>
              <a:rPr dirty="0"/>
              <a:t>, as </a:t>
            </a:r>
            <a:r>
              <a:rPr dirty="0" err="1"/>
              <a:t>decisões</a:t>
            </a:r>
            <a:r>
              <a:rPr dirty="0"/>
              <a:t> </a:t>
            </a:r>
            <a:r>
              <a:rPr dirty="0" err="1"/>
              <a:t>são</a:t>
            </a:r>
            <a:r>
              <a:rPr dirty="0"/>
              <a:t> </a:t>
            </a:r>
            <a:r>
              <a:rPr dirty="0" err="1"/>
              <a:t>tomadas</a:t>
            </a:r>
            <a:r>
              <a:rPr dirty="0"/>
              <a:t> </a:t>
            </a:r>
            <a:r>
              <a:rPr dirty="0" err="1"/>
              <a:t>por</a:t>
            </a:r>
            <a:r>
              <a:rPr dirty="0"/>
              <a:t> </a:t>
            </a:r>
            <a:r>
              <a:rPr dirty="0" err="1"/>
              <a:t>eles</a:t>
            </a:r>
            <a:r>
              <a:rPr dirty="0"/>
              <a:t> </a:t>
            </a:r>
            <a:r>
              <a:rPr dirty="0" err="1"/>
              <a:t>por</a:t>
            </a:r>
            <a:r>
              <a:rPr dirty="0"/>
              <a:t> outros.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tomadores</a:t>
            </a:r>
            <a:r>
              <a:rPr dirty="0"/>
              <a:t> de </a:t>
            </a:r>
            <a:r>
              <a:rPr dirty="0" err="1"/>
              <a:t>decisão</a:t>
            </a:r>
            <a:r>
              <a:rPr dirty="0"/>
              <a:t> </a:t>
            </a:r>
            <a:r>
              <a:rPr dirty="0" err="1"/>
              <a:t>substitutos</a:t>
            </a:r>
            <a:r>
              <a:rPr dirty="0"/>
              <a:t> </a:t>
            </a:r>
            <a:r>
              <a:rPr dirty="0" err="1"/>
              <a:t>podem</a:t>
            </a:r>
            <a:r>
              <a:rPr dirty="0"/>
              <a:t> ser </a:t>
            </a:r>
            <a:r>
              <a:rPr dirty="0" err="1"/>
              <a:t>membros</a:t>
            </a:r>
            <a:r>
              <a:rPr dirty="0"/>
              <a:t> da </a:t>
            </a:r>
            <a:r>
              <a:rPr dirty="0" err="1"/>
              <a:t>família</a:t>
            </a:r>
            <a:r>
              <a:rPr dirty="0"/>
              <a:t>, </a:t>
            </a:r>
            <a:r>
              <a:rPr dirty="0" err="1"/>
              <a:t>saúde</a:t>
            </a:r>
            <a:r>
              <a:rPr dirty="0"/>
              <a:t> mental e outros </a:t>
            </a:r>
            <a:r>
              <a:rPr dirty="0" err="1"/>
              <a:t>praticantes</a:t>
            </a:r>
            <a:r>
              <a:rPr dirty="0"/>
              <a:t>, </a:t>
            </a:r>
            <a:r>
              <a:rPr dirty="0" err="1"/>
              <a:t>ou</a:t>
            </a:r>
            <a:r>
              <a:rPr dirty="0"/>
              <a:t> </a:t>
            </a:r>
            <a:r>
              <a:rPr dirty="0" err="1"/>
              <a:t>pessoas</a:t>
            </a:r>
            <a:r>
              <a:rPr dirty="0"/>
              <a:t> </a:t>
            </a:r>
            <a:r>
              <a:rPr dirty="0" err="1"/>
              <a:t>nomeadas</a:t>
            </a:r>
            <a:r>
              <a:rPr dirty="0"/>
              <a:t> </a:t>
            </a:r>
            <a:r>
              <a:rPr dirty="0" err="1"/>
              <a:t>por</a:t>
            </a:r>
            <a:r>
              <a:rPr dirty="0"/>
              <a:t> um tribunal.</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Às</a:t>
            </a:r>
            <a:r>
              <a:rPr dirty="0"/>
              <a:t> </a:t>
            </a:r>
            <a:r>
              <a:rPr dirty="0" err="1"/>
              <a:t>vezes</a:t>
            </a:r>
            <a:r>
              <a:rPr dirty="0"/>
              <a:t>, a </a:t>
            </a:r>
            <a:r>
              <a:rPr dirty="0" err="1"/>
              <a:t>tomada</a:t>
            </a:r>
            <a:r>
              <a:rPr dirty="0"/>
              <a:t> de </a:t>
            </a:r>
            <a:r>
              <a:rPr dirty="0" err="1"/>
              <a:t>decisão</a:t>
            </a:r>
            <a:r>
              <a:rPr dirty="0"/>
              <a:t> </a:t>
            </a:r>
            <a:r>
              <a:rPr dirty="0" err="1"/>
              <a:t>substituta</a:t>
            </a:r>
            <a:r>
              <a:rPr dirty="0"/>
              <a:t> </a:t>
            </a:r>
            <a:r>
              <a:rPr dirty="0" err="1"/>
              <a:t>é</a:t>
            </a:r>
            <a:r>
              <a:rPr dirty="0"/>
              <a:t> um </a:t>
            </a:r>
            <a:r>
              <a:rPr dirty="0" err="1"/>
              <a:t>processo</a:t>
            </a:r>
            <a:r>
              <a:rPr dirty="0"/>
              <a:t> formal (</a:t>
            </a:r>
            <a:r>
              <a:rPr dirty="0" err="1"/>
              <a:t>por</a:t>
            </a:r>
            <a:r>
              <a:rPr dirty="0"/>
              <a:t> </a:t>
            </a:r>
            <a:r>
              <a:rPr dirty="0" err="1"/>
              <a:t>exemplo</a:t>
            </a:r>
            <a:r>
              <a:rPr dirty="0"/>
              <a:t>, </a:t>
            </a:r>
            <a:r>
              <a:rPr dirty="0" err="1"/>
              <a:t>alguém</a:t>
            </a:r>
            <a:r>
              <a:rPr dirty="0"/>
              <a:t> </a:t>
            </a:r>
            <a:r>
              <a:rPr dirty="0" err="1"/>
              <a:t>é</a:t>
            </a:r>
            <a:r>
              <a:rPr dirty="0"/>
              <a:t> </a:t>
            </a:r>
            <a:r>
              <a:rPr dirty="0" err="1"/>
              <a:t>nomeado</a:t>
            </a:r>
            <a:r>
              <a:rPr dirty="0"/>
              <a:t> "</a:t>
            </a:r>
            <a:r>
              <a:rPr dirty="0" err="1"/>
              <a:t>guardião</a:t>
            </a:r>
            <a:r>
              <a:rPr dirty="0"/>
              <a:t>" </a:t>
            </a:r>
            <a:r>
              <a:rPr dirty="0" err="1"/>
              <a:t>por</a:t>
            </a:r>
            <a:r>
              <a:rPr dirty="0"/>
              <a:t> lei).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outros </a:t>
            </a:r>
            <a:r>
              <a:rPr dirty="0" err="1"/>
              <a:t>momentos</a:t>
            </a:r>
            <a:r>
              <a:rPr dirty="0"/>
              <a:t>, a </a:t>
            </a:r>
            <a:r>
              <a:rPr dirty="0" err="1"/>
              <a:t>tomada</a:t>
            </a:r>
            <a:r>
              <a:rPr dirty="0"/>
              <a:t> de </a:t>
            </a:r>
            <a:r>
              <a:rPr dirty="0" err="1"/>
              <a:t>decisões</a:t>
            </a:r>
            <a:r>
              <a:rPr dirty="0"/>
              <a:t> </a:t>
            </a:r>
            <a:r>
              <a:rPr dirty="0" err="1"/>
              <a:t>substitutas</a:t>
            </a:r>
            <a:r>
              <a:rPr dirty="0"/>
              <a:t> </a:t>
            </a:r>
            <a:r>
              <a:rPr dirty="0" err="1"/>
              <a:t>acontece</a:t>
            </a:r>
            <a:r>
              <a:rPr dirty="0"/>
              <a:t> </a:t>
            </a:r>
            <a:r>
              <a:rPr dirty="0" err="1"/>
              <a:t>informalmente</a:t>
            </a:r>
            <a:r>
              <a:rPr dirty="0"/>
              <a:t>, com </a:t>
            </a:r>
            <a:r>
              <a:rPr dirty="0" err="1"/>
              <a:t>membros</a:t>
            </a:r>
            <a:r>
              <a:rPr dirty="0"/>
              <a:t> da </a:t>
            </a:r>
            <a:r>
              <a:rPr dirty="0" err="1"/>
              <a:t>família</a:t>
            </a:r>
            <a:r>
              <a:rPr dirty="0"/>
              <a:t> </a:t>
            </a:r>
            <a:r>
              <a:rPr dirty="0" err="1"/>
              <a:t>ou</a:t>
            </a:r>
            <a:r>
              <a:rPr dirty="0"/>
              <a:t> </a:t>
            </a:r>
            <a:r>
              <a:rPr dirty="0" err="1"/>
              <a:t>profissionais</a:t>
            </a:r>
            <a:r>
              <a:rPr dirty="0"/>
              <a:t> </a:t>
            </a:r>
            <a:r>
              <a:rPr dirty="0" err="1"/>
              <a:t>assumindo</a:t>
            </a:r>
            <a:r>
              <a:rPr dirty="0"/>
              <a:t> </a:t>
            </a:r>
            <a:r>
              <a:rPr dirty="0" err="1"/>
              <a:t>automática</a:t>
            </a:r>
            <a:r>
              <a:rPr dirty="0"/>
              <a:t> e </a:t>
            </a:r>
            <a:r>
              <a:rPr dirty="0" err="1"/>
              <a:t>sistematicamente</a:t>
            </a:r>
            <a:r>
              <a:rPr dirty="0"/>
              <a:t> </a:t>
            </a:r>
            <a:r>
              <a:rPr dirty="0" err="1"/>
              <a:t>todas</a:t>
            </a:r>
            <a:r>
              <a:rPr dirty="0"/>
              <a:t> as </a:t>
            </a:r>
            <a:r>
              <a:rPr dirty="0" err="1"/>
              <a:t>decisões</a:t>
            </a:r>
            <a:r>
              <a:rPr dirty="0"/>
              <a:t> para a </a:t>
            </a:r>
            <a:r>
              <a:rPr dirty="0" err="1"/>
              <a:t>pessoa</a:t>
            </a:r>
            <a:r>
              <a:rPr dirty="0"/>
              <a:t> </a:t>
            </a:r>
            <a:r>
              <a:rPr dirty="0" err="1"/>
              <a:t>em</a:t>
            </a:r>
            <a:r>
              <a:rPr dirty="0"/>
              <a:t> </a:t>
            </a:r>
            <a:r>
              <a:rPr dirty="0" err="1"/>
              <a:t>questão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ainda</a:t>
            </a:r>
            <a:r>
              <a:rPr dirty="0"/>
              <a:t> </a:t>
            </a:r>
            <a:r>
              <a:rPr dirty="0" err="1"/>
              <a:t>outras</a:t>
            </a:r>
            <a:r>
              <a:rPr dirty="0"/>
              <a:t> </a:t>
            </a:r>
            <a:r>
              <a:rPr dirty="0" err="1"/>
              <a:t>circunstâncias</a:t>
            </a:r>
            <a:r>
              <a:rPr dirty="0"/>
              <a:t>, as leis </a:t>
            </a:r>
            <a:r>
              <a:rPr dirty="0" err="1"/>
              <a:t>permitem</a:t>
            </a:r>
            <a:r>
              <a:rPr dirty="0"/>
              <a:t> que outros (</a:t>
            </a:r>
            <a:r>
              <a:rPr dirty="0" err="1"/>
              <a:t>por</a:t>
            </a:r>
            <a:r>
              <a:rPr dirty="0"/>
              <a:t> </a:t>
            </a:r>
            <a:r>
              <a:rPr dirty="0" err="1"/>
              <a:t>exemplo</a:t>
            </a:r>
            <a:r>
              <a:rPr dirty="0"/>
              <a:t>, um tribunal, </a:t>
            </a:r>
            <a:r>
              <a:rPr dirty="0" err="1"/>
              <a:t>ou</a:t>
            </a:r>
            <a:r>
              <a:rPr dirty="0"/>
              <a:t> o </a:t>
            </a:r>
            <a:r>
              <a:rPr dirty="0" err="1"/>
              <a:t>diretor</a:t>
            </a:r>
            <a:r>
              <a:rPr dirty="0"/>
              <a:t> </a:t>
            </a:r>
            <a:r>
              <a:rPr dirty="0" err="1"/>
              <a:t>ou</a:t>
            </a:r>
            <a:r>
              <a:rPr dirty="0"/>
              <a:t> </a:t>
            </a:r>
            <a:r>
              <a:rPr dirty="0" err="1"/>
              <a:t>gerente</a:t>
            </a:r>
            <a:r>
              <a:rPr dirty="0"/>
              <a:t> de um </a:t>
            </a:r>
            <a:r>
              <a:rPr dirty="0" err="1"/>
              <a:t>serviço</a:t>
            </a:r>
            <a:r>
              <a:rPr dirty="0"/>
              <a:t> de </a:t>
            </a:r>
            <a:r>
              <a:rPr dirty="0" err="1"/>
              <a:t>saúde</a:t>
            </a:r>
            <a:r>
              <a:rPr dirty="0"/>
              <a:t> mental </a:t>
            </a:r>
            <a:r>
              <a:rPr dirty="0" err="1"/>
              <a:t>ou</a:t>
            </a:r>
            <a:r>
              <a:rPr dirty="0"/>
              <a:t> social) </a:t>
            </a:r>
            <a:r>
              <a:rPr dirty="0" err="1"/>
              <a:t>tomem</a:t>
            </a:r>
            <a:r>
              <a:rPr dirty="0"/>
              <a:t> </a:t>
            </a:r>
            <a:r>
              <a:rPr dirty="0" err="1"/>
              <a:t>decisões</a:t>
            </a:r>
            <a:r>
              <a:rPr dirty="0"/>
              <a:t> </a:t>
            </a:r>
            <a:r>
              <a:rPr dirty="0" err="1"/>
              <a:t>pelas</a:t>
            </a:r>
            <a:r>
              <a:rPr dirty="0"/>
              <a:t> </a:t>
            </a:r>
            <a:r>
              <a:rPr dirty="0" err="1"/>
              <a:t>pessoas</a:t>
            </a:r>
            <a:r>
              <a:rPr dirty="0"/>
              <a:t>, </a:t>
            </a:r>
            <a:r>
              <a:rPr dirty="0" err="1"/>
              <a:t>mesmo</a:t>
            </a:r>
            <a:r>
              <a:rPr dirty="0"/>
              <a:t> </a:t>
            </a:r>
            <a:r>
              <a:rPr dirty="0" err="1"/>
              <a:t>quando</a:t>
            </a:r>
            <a:r>
              <a:rPr dirty="0"/>
              <a:t> um tutor </a:t>
            </a:r>
            <a:r>
              <a:rPr dirty="0" err="1"/>
              <a:t>não</a:t>
            </a:r>
            <a:r>
              <a:rPr dirty="0"/>
              <a:t> </a:t>
            </a:r>
            <a:r>
              <a:rPr dirty="0" err="1"/>
              <a:t>foi</a:t>
            </a:r>
            <a:r>
              <a:rPr dirty="0"/>
              <a:t> </a:t>
            </a:r>
            <a:r>
              <a:rPr dirty="0" err="1"/>
              <a:t>nomeado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58</a:t>
            </a:fld>
            <a:endParaRPr lang="en-CH"/>
          </a:p>
        </p:txBody>
      </p:sp>
    </p:spTree>
    <p:extLst>
      <p:ext uri="{BB962C8B-B14F-4D97-AF65-F5344CB8AC3E}">
        <p14:creationId xmlns:p14="http://schemas.microsoft.com/office/powerpoint/2010/main" val="2570089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a:t>Por que a </a:t>
            </a:r>
            <a:r>
              <a:rPr dirty="0" err="1"/>
              <a:t>tomada</a:t>
            </a:r>
            <a:r>
              <a:rPr dirty="0"/>
              <a:t> de </a:t>
            </a:r>
            <a:r>
              <a:rPr dirty="0" err="1"/>
              <a:t>decisão</a:t>
            </a:r>
            <a:r>
              <a:rPr dirty="0"/>
              <a:t> </a:t>
            </a:r>
            <a:r>
              <a:rPr dirty="0" err="1"/>
              <a:t>substituta</a:t>
            </a:r>
            <a:r>
              <a:rPr dirty="0"/>
              <a:t> </a:t>
            </a:r>
            <a:r>
              <a:rPr dirty="0" err="1"/>
              <a:t>é</a:t>
            </a:r>
            <a:r>
              <a:rPr dirty="0"/>
              <a:t> </a:t>
            </a:r>
            <a:r>
              <a:rPr dirty="0" err="1"/>
              <a:t>frequentemente</a:t>
            </a:r>
            <a:r>
              <a:rPr dirty="0"/>
              <a:t> </a:t>
            </a:r>
            <a:r>
              <a:rPr dirty="0" err="1"/>
              <a:t>usada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a:latin typeface="Calibri" panose="020F0502020204030204" pitchFamily="34" charset="0"/>
                <a:ea typeface="SimSun" panose="02010600030101010101" pitchFamily="2" charset="-122"/>
                <a:cs typeface="Calibri" panose="020F0502020204030204" pitchFamily="34" charset="0"/>
              </a:defRPr>
            </a:pPr>
            <a:r>
              <a:rPr dirty="0"/>
              <a:t> </a:t>
            </a:r>
            <a:endParaRPr lang="pt-BR" dirty="0"/>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As pessoas podem pensar que traz clareza para a tomada de decisão e para a pessoa que toma as decisões.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As pessoas podem pensar que esta é a única maneira pela qual decisões importantes podem ser tomadas para pessoas que se supõem incapazes de tomar essas decisões.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Pode parecer mais conveniente para os cuidadores e familiares tomarem decisões porque sentem que sabem o que é melhor para a pessoa, especialmente se a pessoa estiver em crise.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As pessoas podem pensar que é menos demorado.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As pessoas podem pensar que as decisões tomadas são necessárias e boas para as pessoas a quem apoiam – em outras palavras, “o melhor para elas”.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Os profissionais podem sentir que devem assumir a responsabilidade pela recuperação da pessoa.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59</a:t>
            </a:fld>
            <a:endParaRPr lang="en-CH"/>
          </a:p>
        </p:txBody>
      </p:sp>
    </p:spTree>
    <p:extLst>
      <p:ext uri="{BB962C8B-B14F-4D97-AF65-F5344CB8AC3E}">
        <p14:creationId xmlns:p14="http://schemas.microsoft.com/office/powerpoint/2010/main" val="1041837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u="sng">
                <a:latin typeface="Calibri" panose="020F0502020204030204" pitchFamily="34" charset="0"/>
                <a:ea typeface="SimSun" panose="02010600030101010101" pitchFamily="2" charset="-122"/>
                <a:cs typeface="Calibri" panose="020F0502020204030204" pitchFamily="34" charset="0"/>
              </a:defRPr>
            </a:pPr>
            <a:r>
              <a:rPr dirty="0" err="1"/>
              <a:t>Problemas</a:t>
            </a:r>
            <a:r>
              <a:rPr dirty="0"/>
              <a:t> com a </a:t>
            </a:r>
            <a:r>
              <a:rPr dirty="0" err="1"/>
              <a:t>tomada</a:t>
            </a:r>
            <a:r>
              <a:rPr dirty="0"/>
              <a:t> de </a:t>
            </a:r>
            <a:r>
              <a:rPr dirty="0" err="1"/>
              <a:t>decisão</a:t>
            </a:r>
            <a:r>
              <a:rPr dirty="0"/>
              <a:t> </a:t>
            </a:r>
            <a:r>
              <a:rPr dirty="0" err="1"/>
              <a:t>substituta</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Times New Roman" panose="02020603050405020304" pitchFamily="18" charset="0"/>
                <a:ea typeface="Times New Roman" panose="02020603050405020304" pitchFamily="18" charset="0"/>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 tomada de decisão substituta é muitas vezes baseada em equívocos e estereótipos negativos sobre as habilidades de tomada de decisão das pessoas.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O problema com o modelo substitutivo de tomada de decisão é que ele implica uma violação do direito das pessoas à capacidade legal.</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Além disso, não respeita a pessoa em questão como tomador de decisão.</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As decisões das pessoas fazem parte de quem eles são e definem quem se tornam.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Remover a tomada de decisão de uma pessoa significa que sua vida se torna algo que simplesmente acontece com ela, em vez de permitir que ela tenha a dignidade e a responsabilidade de conduzir sua própria vida.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pt-BR" dirty="0"/>
          </a:p>
        </p:txBody>
      </p:sp>
      <p:sp>
        <p:nvSpPr>
          <p:cNvPr id="4" name="Slide Number Placeholder 3"/>
          <p:cNvSpPr>
            <a:spLocks noGrp="1"/>
          </p:cNvSpPr>
          <p:nvPr>
            <p:ph type="sldNum" sz="quarter" idx="5"/>
          </p:nvPr>
        </p:nvSpPr>
        <p:spPr/>
        <p:txBody>
          <a:bodyPr/>
          <a:lstStyle/>
          <a:p>
            <a:fld id="{356D4481-A8A4-4ADB-B768-6DF1FE3A744C}" type="slidenum">
              <a:rPr lang="en-CH" smtClean="0"/>
              <a:t>60</a:t>
            </a:fld>
            <a:endParaRPr lang="en-CH"/>
          </a:p>
        </p:txBody>
      </p:sp>
    </p:spTree>
    <p:extLst>
      <p:ext uri="{BB962C8B-B14F-4D97-AF65-F5344CB8AC3E}">
        <p14:creationId xmlns:p14="http://schemas.microsoft.com/office/powerpoint/2010/main" val="390248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819150"/>
            <a:ext cx="6716712" cy="3778250"/>
          </a:xfrm>
        </p:spPr>
      </p:sp>
      <p:sp>
        <p:nvSpPr>
          <p:cNvPr id="3" name="Notes Placeholder 2"/>
          <p:cNvSpPr>
            <a:spLocks noGrp="1"/>
          </p:cNvSpPr>
          <p:nvPr>
            <p:ph type="body" idx="1"/>
          </p:nvPr>
        </p:nvSpPr>
        <p:spPr>
          <a:xfrm>
            <a:off x="680879" y="4784070"/>
            <a:ext cx="5447030" cy="4337705"/>
          </a:xfrm>
        </p:spPr>
        <p:txBody>
          <a:bodyPr/>
          <a:lstStyle/>
          <a:p>
            <a:pPr>
              <a:defRPr b="1"/>
            </a:pPr>
            <a:r>
              <a:rPr lang="pt-BR" dirty="0"/>
              <a:t>Tema</a:t>
            </a:r>
            <a:r>
              <a:rPr dirty="0"/>
              <a:t>s</a:t>
            </a:r>
          </a:p>
          <a:p>
            <a:endParaRPr lang="en-US" dirty="0"/>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Tema 1: </a:t>
            </a:r>
            <a:r>
              <a:rPr lang="pt-BR" dirty="0"/>
              <a:t>Contestando a negação da capacidade legal em saúde mental (4 horas e 50 minutos)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Tema 2: </a:t>
            </a:r>
            <a:r>
              <a:rPr lang="pt-BR" dirty="0"/>
              <a:t>Tomada de decisão substituta versus apoiada (4 horas e 45 minutos se for escolhida a opção curta, 5 horas e 50 minutos se for escolhida a opção longa)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Tema 3: </a:t>
            </a:r>
            <a:r>
              <a:rPr lang="pt-BR" dirty="0"/>
              <a:t>Tomada de decisão apoiada na prática (1 hora e 10 minutos)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Tema 4: </a:t>
            </a:r>
            <a:r>
              <a:rPr lang="pt-BR" dirty="0"/>
              <a:t>Nomear uma pessoa para comunicar a melhor interpretação da vontade e das preferências (20 minutos)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Tema 5: </a:t>
            </a:r>
            <a:r>
              <a:rPr lang="pt-BR" dirty="0"/>
              <a:t>Passos positivos para adotar uma abordagem de tomada de decisão apoiada (45 minutos)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Tema 6: </a:t>
            </a:r>
            <a:r>
              <a:rPr lang="pt-BR" dirty="0"/>
              <a:t>O que é o planejamento antecipado? (1 hora e 20 minutos)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b="1" dirty="0"/>
              <a:t>Tema 7: </a:t>
            </a:r>
            <a:r>
              <a:rPr lang="pt-BR" dirty="0"/>
              <a:t>Elaboração de documentos de planejamento antecipado (2 horas e 10 minutos) </a:t>
            </a:r>
          </a:p>
          <a:p>
            <a:pPr algn="just"/>
            <a:endParaRPr lang="en-US" dirty="0">
              <a:latin typeface="Calibri" panose="020F0502020204030204" pitchFamily="34" charset="0"/>
              <a:ea typeface="SimSun" panose="02010600030101010101" pitchFamily="2" charset="-122"/>
              <a:cs typeface="Calibri" panose="020F0502020204030204" pitchFamily="34" charset="0"/>
            </a:endParaRPr>
          </a:p>
          <a:p>
            <a:pPr algn="just">
              <a:defRPr b="1">
                <a:solidFill>
                  <a:srgbClr val="4F81BD"/>
                </a:solidFill>
                <a:latin typeface="Calibri" panose="020F0502020204030204" pitchFamily="34" charset="0"/>
                <a:ea typeface="SimSun" panose="02010600030101010101" pitchFamily="2" charset="-122"/>
                <a:cs typeface="Arial" panose="020B0604020202020204" pitchFamily="34" charset="0"/>
              </a:defRPr>
            </a:pPr>
            <a:r>
              <a:rPr dirty="0"/>
              <a:t>Para a </a:t>
            </a:r>
            <a:r>
              <a:rPr dirty="0" err="1"/>
              <a:t>lista</a:t>
            </a:r>
            <a:r>
              <a:rPr dirty="0"/>
              <a:t> </a:t>
            </a:r>
            <a:r>
              <a:rPr dirty="0" err="1"/>
              <a:t>completa</a:t>
            </a:r>
            <a:r>
              <a:rPr dirty="0"/>
              <a:t> de </a:t>
            </a:r>
            <a:r>
              <a:rPr dirty="0" err="1"/>
              <a:t>referências</a:t>
            </a:r>
            <a:r>
              <a:rPr dirty="0"/>
              <a:t> </a:t>
            </a:r>
            <a:r>
              <a:rPr dirty="0" err="1"/>
              <a:t>incluídas</a:t>
            </a:r>
            <a:r>
              <a:rPr dirty="0"/>
              <a:t> </a:t>
            </a:r>
            <a:r>
              <a:rPr dirty="0" err="1"/>
              <a:t>nas</a:t>
            </a:r>
            <a:r>
              <a:rPr dirty="0"/>
              <a:t> </a:t>
            </a:r>
            <a:r>
              <a:rPr dirty="0" err="1"/>
              <a:t>páginas</a:t>
            </a:r>
            <a:r>
              <a:rPr dirty="0"/>
              <a:t> de </a:t>
            </a:r>
            <a:r>
              <a:rPr dirty="0" err="1"/>
              <a:t>notas</a:t>
            </a:r>
            <a:r>
              <a:rPr dirty="0"/>
              <a:t> </a:t>
            </a:r>
            <a:r>
              <a:rPr dirty="0" err="1"/>
              <a:t>destes</a:t>
            </a:r>
            <a:r>
              <a:rPr dirty="0"/>
              <a:t> slides, </a:t>
            </a:r>
            <a:r>
              <a:rPr dirty="0" err="1"/>
              <a:t>consulte</a:t>
            </a:r>
            <a:r>
              <a:rPr dirty="0"/>
              <a:t> o </a:t>
            </a:r>
            <a:r>
              <a:rPr dirty="0" err="1"/>
              <a:t>Módulo</a:t>
            </a:r>
            <a:r>
              <a:rPr dirty="0"/>
              <a:t> </a:t>
            </a:r>
            <a:r>
              <a:rPr dirty="0" err="1"/>
              <a:t>correspondente</a:t>
            </a:r>
            <a:r>
              <a:rPr dirty="0"/>
              <a:t>.</a:t>
            </a:r>
          </a:p>
          <a:p>
            <a:pPr marL="171450" indent="-171450" algn="just">
              <a:buFont typeface="Arial" panose="020B0604020202020204" pitchFamily="34" charset="0"/>
              <a:buChar char="•"/>
            </a:pP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a:t>
            </a:fld>
            <a:endParaRPr lang="en-CH"/>
          </a:p>
        </p:txBody>
      </p:sp>
    </p:spTree>
    <p:extLst>
      <p:ext uri="{BB962C8B-B14F-4D97-AF65-F5344CB8AC3E}">
        <p14:creationId xmlns:p14="http://schemas.microsoft.com/office/powerpoint/2010/main" val="21943807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Neste </a:t>
            </a:r>
            <a:r>
              <a:rPr dirty="0" err="1"/>
              <a:t>ponto</a:t>
            </a:r>
            <a:r>
              <a:rPr dirty="0"/>
              <a:t> da </a:t>
            </a:r>
            <a:r>
              <a:rPr dirty="0" err="1"/>
              <a:t>apresentação</a:t>
            </a:r>
            <a:r>
              <a:rPr dirty="0"/>
              <a:t>, </a:t>
            </a:r>
            <a:r>
              <a:rPr dirty="0" err="1"/>
              <a:t>faça</a:t>
            </a:r>
            <a:r>
              <a:rPr dirty="0"/>
              <a:t> as </a:t>
            </a:r>
            <a:r>
              <a:rPr dirty="0" err="1"/>
              <a:t>seguintes</a:t>
            </a:r>
            <a:r>
              <a:rPr dirty="0"/>
              <a:t> </a:t>
            </a:r>
            <a:r>
              <a:rPr dirty="0" err="1"/>
              <a:t>perguntas</a:t>
            </a:r>
            <a:r>
              <a:rPr dirty="0"/>
              <a:t> </a:t>
            </a:r>
            <a:r>
              <a:rPr dirty="0" err="1"/>
              <a:t>aos</a:t>
            </a:r>
            <a:r>
              <a:rPr dirty="0"/>
              <a:t> </a:t>
            </a:r>
            <a:r>
              <a:rPr dirty="0" err="1"/>
              <a:t>participantes</a:t>
            </a:r>
            <a:r>
              <a:rPr dirty="0"/>
              <a:t>: </a:t>
            </a:r>
            <a:endParaRPr lang="en-CH">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dirty="0"/>
              <a:t>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Quais são seus pensamentos sobre isso?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Qual pode ser o impacto nas pessoas quando suas decisões, vontades e preferências não são respeitadas?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As pessoas podem desenvolver as habilidades para viver de forma independente sem ter a liberdade de fazer escolhas?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61</a:t>
            </a:fld>
            <a:endParaRPr lang="en-CH"/>
          </a:p>
        </p:txBody>
      </p:sp>
    </p:spTree>
    <p:extLst>
      <p:ext uri="{BB962C8B-B14F-4D97-AF65-F5344CB8AC3E}">
        <p14:creationId xmlns:p14="http://schemas.microsoft.com/office/powerpoint/2010/main" val="12420038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Um tomador de decisão substituto pode tomar decisões que não apenas vão contra a vontade da pessoa, mas que também são ruins para ela.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Às vezes, eles podem tirar proveito da pessoa ou limitar ainda mais a oportunidade de uma pessoa tomar decisões. Por exemplo, um tomador de decisão substituto pode decidir vender a casa de uma pessoa enquanto ela estiver no hospital.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A tomada de decisão substituta resulta em um círculo vicioso: se as pessoas são privadas da oportunidade de tomar decisões, elas podem perder a confiança em sua capacidade e parar de tentar. </a:t>
            </a:r>
          </a:p>
          <a:p>
            <a:pPr marL="171450" indent="-171450">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Algumas pessoas que nunca tiveram o direito de tomar decisões podem, às vezes, preferir adiar essa responsabilidade para outras. </a:t>
            </a:r>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62</a:t>
            </a:fld>
            <a:endParaRPr lang="en-CH"/>
          </a:p>
        </p:txBody>
      </p:sp>
    </p:spTree>
    <p:extLst>
      <p:ext uri="{BB962C8B-B14F-4D97-AF65-F5344CB8AC3E}">
        <p14:creationId xmlns:p14="http://schemas.microsoft.com/office/powerpoint/2010/main" val="41803401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Quanto </a:t>
            </a:r>
            <a:r>
              <a:rPr dirty="0" err="1"/>
              <a:t>mais</a:t>
            </a:r>
            <a:r>
              <a:rPr dirty="0"/>
              <a:t> as </a:t>
            </a:r>
            <a:r>
              <a:rPr dirty="0" err="1"/>
              <a:t>pessoas</a:t>
            </a:r>
            <a:r>
              <a:rPr dirty="0"/>
              <a:t> </a:t>
            </a:r>
            <a:r>
              <a:rPr dirty="0" err="1"/>
              <a:t>exercem</a:t>
            </a:r>
            <a:r>
              <a:rPr dirty="0"/>
              <a:t> </a:t>
            </a:r>
            <a:r>
              <a:rPr dirty="0" err="1"/>
              <a:t>habilidades</a:t>
            </a:r>
            <a:r>
              <a:rPr dirty="0"/>
              <a:t> de </a:t>
            </a:r>
            <a:r>
              <a:rPr dirty="0" err="1"/>
              <a:t>tomada</a:t>
            </a:r>
            <a:r>
              <a:rPr dirty="0"/>
              <a:t> de </a:t>
            </a:r>
            <a:r>
              <a:rPr dirty="0" err="1"/>
              <a:t>decisão</a:t>
            </a:r>
            <a:r>
              <a:rPr dirty="0"/>
              <a:t>, </a:t>
            </a:r>
            <a:r>
              <a:rPr dirty="0" err="1"/>
              <a:t>mais</a:t>
            </a:r>
            <a:r>
              <a:rPr dirty="0"/>
              <a:t> </a:t>
            </a:r>
            <a:r>
              <a:rPr dirty="0" err="1"/>
              <a:t>confiantes</a:t>
            </a:r>
            <a:r>
              <a:rPr dirty="0"/>
              <a:t> </a:t>
            </a:r>
            <a:r>
              <a:rPr dirty="0" err="1"/>
              <a:t>elas</a:t>
            </a:r>
            <a:r>
              <a:rPr dirty="0"/>
              <a:t> se </a:t>
            </a:r>
            <a:r>
              <a:rPr dirty="0" err="1"/>
              <a:t>tornam</a:t>
            </a:r>
            <a:r>
              <a:rPr dirty="0"/>
              <a:t> </a:t>
            </a:r>
            <a:r>
              <a:rPr dirty="0" err="1"/>
              <a:t>nessas</a:t>
            </a:r>
            <a:r>
              <a:rPr dirty="0"/>
              <a:t> </a:t>
            </a:r>
            <a:r>
              <a:rPr dirty="0" err="1"/>
              <a:t>habilidades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Isso</a:t>
            </a:r>
            <a:r>
              <a:rPr dirty="0"/>
              <a:t> </a:t>
            </a:r>
            <a:r>
              <a:rPr dirty="0" err="1"/>
              <a:t>é</a:t>
            </a:r>
            <a:r>
              <a:rPr dirty="0"/>
              <a:t> </a:t>
            </a:r>
            <a:r>
              <a:rPr dirty="0" err="1"/>
              <a:t>verdade</a:t>
            </a:r>
            <a:r>
              <a:rPr dirty="0"/>
              <a:t> para </a:t>
            </a:r>
            <a:r>
              <a:rPr dirty="0" err="1"/>
              <a:t>todos</a:t>
            </a:r>
            <a:r>
              <a:rPr dirty="0"/>
              <a:t> </a:t>
            </a:r>
            <a:r>
              <a:rPr dirty="0" err="1"/>
              <a:t>nós</a:t>
            </a:r>
            <a:r>
              <a:rPr dirty="0"/>
              <a:t>: a </a:t>
            </a:r>
            <a:r>
              <a:rPr dirty="0" err="1"/>
              <a:t>tomada</a:t>
            </a:r>
            <a:r>
              <a:rPr dirty="0"/>
              <a:t> de </a:t>
            </a:r>
            <a:r>
              <a:rPr dirty="0" err="1"/>
              <a:t>decisão</a:t>
            </a:r>
            <a:r>
              <a:rPr dirty="0"/>
              <a:t> </a:t>
            </a:r>
            <a:r>
              <a:rPr dirty="0" err="1"/>
              <a:t>é</a:t>
            </a:r>
            <a:r>
              <a:rPr dirty="0"/>
              <a:t> </a:t>
            </a:r>
            <a:r>
              <a:rPr dirty="0" err="1"/>
              <a:t>como</a:t>
            </a:r>
            <a:r>
              <a:rPr dirty="0"/>
              <a:t> um </a:t>
            </a:r>
            <a:r>
              <a:rPr dirty="0" err="1"/>
              <a:t>músculo</a:t>
            </a:r>
            <a:r>
              <a:rPr dirty="0"/>
              <a:t> que </a:t>
            </a:r>
            <a:r>
              <a:rPr dirty="0" err="1"/>
              <a:t>você</a:t>
            </a:r>
            <a:r>
              <a:rPr dirty="0"/>
              <a:t> </a:t>
            </a:r>
            <a:r>
              <a:rPr dirty="0" err="1"/>
              <a:t>precisa</a:t>
            </a:r>
            <a:r>
              <a:rPr dirty="0"/>
              <a:t> </a:t>
            </a:r>
            <a:r>
              <a:rPr dirty="0" err="1"/>
              <a:t>exercitar</a:t>
            </a:r>
            <a:r>
              <a:rPr dirty="0"/>
              <a:t> para </a:t>
            </a:r>
            <a:r>
              <a:rPr dirty="0" err="1"/>
              <a:t>fortalecê</a:t>
            </a:r>
            <a:r>
              <a:rPr dirty="0"/>
              <a:t>-lo!</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a:t>
            </a:r>
            <a:r>
              <a:rPr dirty="0" err="1"/>
              <a:t>podem</a:t>
            </a:r>
            <a:r>
              <a:rPr dirty="0"/>
              <a:t> e </a:t>
            </a:r>
            <a:r>
              <a:rPr dirty="0" err="1"/>
              <a:t>querem</a:t>
            </a:r>
            <a:r>
              <a:rPr dirty="0"/>
              <a:t> </a:t>
            </a:r>
            <a:r>
              <a:rPr dirty="0" err="1"/>
              <a:t>tomar</a:t>
            </a:r>
            <a:r>
              <a:rPr dirty="0"/>
              <a:t> </a:t>
            </a:r>
            <a:r>
              <a:rPr dirty="0" err="1"/>
              <a:t>decisões</a:t>
            </a:r>
            <a:r>
              <a:rPr dirty="0"/>
              <a:t> </a:t>
            </a:r>
            <a:r>
              <a:rPr dirty="0" err="1"/>
              <a:t>sobre</a:t>
            </a:r>
            <a:r>
              <a:rPr dirty="0"/>
              <a:t> </a:t>
            </a:r>
            <a:r>
              <a:rPr dirty="0" err="1"/>
              <a:t>suas</a:t>
            </a:r>
            <a:r>
              <a:rPr dirty="0"/>
              <a:t> </a:t>
            </a:r>
            <a:r>
              <a:rPr dirty="0" err="1"/>
              <a:t>vidas</a:t>
            </a:r>
            <a:r>
              <a:rPr dirty="0"/>
              <a:t>, e </a:t>
            </a:r>
            <a:r>
              <a:rPr dirty="0" err="1"/>
              <a:t>pesquisas</a:t>
            </a:r>
            <a:r>
              <a:rPr dirty="0"/>
              <a:t> </a:t>
            </a:r>
            <a:r>
              <a:rPr dirty="0" err="1"/>
              <a:t>mostraram</a:t>
            </a:r>
            <a:r>
              <a:rPr dirty="0"/>
              <a:t> que </a:t>
            </a:r>
            <a:r>
              <a:rPr dirty="0" err="1"/>
              <a:t>ter</a:t>
            </a:r>
            <a:r>
              <a:rPr dirty="0"/>
              <a:t> </a:t>
            </a:r>
            <a:r>
              <a:rPr dirty="0" err="1"/>
              <a:t>autonomia</a:t>
            </a:r>
            <a:r>
              <a:rPr dirty="0"/>
              <a:t> para </a:t>
            </a:r>
            <a:r>
              <a:rPr dirty="0" err="1"/>
              <a:t>tomar</a:t>
            </a:r>
            <a:r>
              <a:rPr dirty="0"/>
              <a:t> </a:t>
            </a:r>
            <a:r>
              <a:rPr dirty="0" err="1"/>
              <a:t>decisões</a:t>
            </a:r>
            <a:r>
              <a:rPr dirty="0"/>
              <a:t> </a:t>
            </a:r>
            <a:r>
              <a:rPr dirty="0" err="1"/>
              <a:t>por</a:t>
            </a:r>
            <a:r>
              <a:rPr dirty="0"/>
              <a:t> </a:t>
            </a:r>
            <a:r>
              <a:rPr dirty="0" err="1"/>
              <a:t>si</a:t>
            </a:r>
            <a:r>
              <a:rPr dirty="0"/>
              <a:t> </a:t>
            </a:r>
            <a:r>
              <a:rPr dirty="0" err="1"/>
              <a:t>mesmo</a:t>
            </a:r>
            <a:r>
              <a:rPr dirty="0"/>
              <a:t> </a:t>
            </a:r>
            <a:r>
              <a:rPr dirty="0" err="1"/>
              <a:t>tem</a:t>
            </a:r>
            <a:r>
              <a:rPr dirty="0"/>
              <a:t> um </a:t>
            </a:r>
            <a:r>
              <a:rPr dirty="0" err="1"/>
              <a:t>impacto</a:t>
            </a:r>
            <a:r>
              <a:rPr dirty="0"/>
              <a:t> </a:t>
            </a:r>
            <a:r>
              <a:rPr dirty="0" err="1"/>
              <a:t>substancial</a:t>
            </a:r>
            <a:r>
              <a:rPr dirty="0"/>
              <a:t> no </a:t>
            </a:r>
            <a:r>
              <a:rPr dirty="0" err="1"/>
              <a:t>bem-estar</a:t>
            </a:r>
            <a:r>
              <a:rPr dirty="0"/>
              <a:t> </a:t>
            </a:r>
            <a:r>
              <a:rPr i="1" dirty="0"/>
              <a:t>(</a:t>
            </a:r>
            <a:r>
              <a:rPr i="1" dirty="0">
                <a:hlinkClick r:id="rId3" action="ppaction://hlinkfile" tooltip="Jansen, 2004 #128"/>
              </a:rPr>
              <a:t>7</a:t>
            </a:r>
            <a:r>
              <a:rPr i="1" dirty="0"/>
              <a:t>),(</a:t>
            </a:r>
            <a:r>
              <a:rPr i="1" dirty="0">
                <a:hlinkClick r:id="rId4" action="ppaction://hlinkfile" tooltip="Deadman, 2001 #129"/>
              </a:rPr>
              <a:t>8</a:t>
            </a:r>
            <a:r>
              <a:rPr i="1" dirty="0"/>
              <a:t>),(</a:t>
            </a:r>
            <a:r>
              <a:rPr i="1" dirty="0">
                <a:hlinkClick r:id="rId5" action="ppaction://hlinkfile" tooltip="Stanhope, 2013 #130"/>
              </a:rPr>
              <a:t>9</a:t>
            </a:r>
            <a:r>
              <a:rPr i="1" dirty="0"/>
              <a:t>)</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Apesar</a:t>
            </a:r>
            <a:r>
              <a:rPr dirty="0"/>
              <a:t> das </a:t>
            </a:r>
            <a:r>
              <a:rPr dirty="0" err="1"/>
              <a:t>consequências</a:t>
            </a:r>
            <a:r>
              <a:rPr dirty="0"/>
              <a:t> </a:t>
            </a:r>
            <a:r>
              <a:rPr dirty="0" err="1"/>
              <a:t>negativas</a:t>
            </a:r>
            <a:r>
              <a:rPr dirty="0"/>
              <a:t> e do </a:t>
            </a:r>
            <a:r>
              <a:rPr dirty="0" err="1"/>
              <a:t>enorme</a:t>
            </a:r>
            <a:r>
              <a:rPr dirty="0"/>
              <a:t> </a:t>
            </a:r>
            <a:r>
              <a:rPr dirty="0" err="1"/>
              <a:t>potencial</a:t>
            </a:r>
            <a:r>
              <a:rPr dirty="0"/>
              <a:t> de </a:t>
            </a:r>
            <a:r>
              <a:rPr dirty="0" err="1"/>
              <a:t>abuso</a:t>
            </a:r>
            <a:r>
              <a:rPr dirty="0"/>
              <a:t>, a </a:t>
            </a:r>
            <a:r>
              <a:rPr dirty="0" err="1"/>
              <a:t>tomada</a:t>
            </a:r>
            <a:r>
              <a:rPr dirty="0"/>
              <a:t> de </a:t>
            </a:r>
            <a:r>
              <a:rPr dirty="0" err="1"/>
              <a:t>decisão</a:t>
            </a:r>
            <a:r>
              <a:rPr dirty="0"/>
              <a:t> </a:t>
            </a:r>
            <a:r>
              <a:rPr dirty="0" err="1"/>
              <a:t>substituta</a:t>
            </a:r>
            <a:r>
              <a:rPr dirty="0"/>
              <a:t> continua a ser a </a:t>
            </a:r>
            <a:r>
              <a:rPr dirty="0" err="1"/>
              <a:t>prática</a:t>
            </a:r>
            <a:r>
              <a:rPr dirty="0"/>
              <a:t> </a:t>
            </a:r>
            <a:r>
              <a:rPr dirty="0" err="1"/>
              <a:t>predominante</a:t>
            </a:r>
            <a:r>
              <a:rPr dirty="0"/>
              <a:t> </a:t>
            </a:r>
            <a:r>
              <a:rPr dirty="0" err="1"/>
              <a:t>na</a:t>
            </a:r>
            <a:r>
              <a:rPr dirty="0"/>
              <a:t> </a:t>
            </a:r>
            <a:r>
              <a:rPr dirty="0" err="1"/>
              <a:t>maioria</a:t>
            </a:r>
            <a:r>
              <a:rPr dirty="0"/>
              <a:t> dos </a:t>
            </a:r>
            <a:r>
              <a:rPr dirty="0" err="1"/>
              <a:t>países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63</a:t>
            </a:fld>
            <a:endParaRPr lang="en-CH"/>
          </a:p>
        </p:txBody>
      </p:sp>
    </p:spTree>
    <p:extLst>
      <p:ext uri="{BB962C8B-B14F-4D97-AF65-F5344CB8AC3E}">
        <p14:creationId xmlns:p14="http://schemas.microsoft.com/office/powerpoint/2010/main" val="22682523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57E63D64-98A0-442F-ABE3-C0D91B6FA5B8}"/>
              </a:ext>
            </a:extLst>
          </p:cNvPr>
          <p:cNvPicPr>
            <a:picLocks noChangeAspect="1"/>
          </p:cNvPicPr>
          <p:nvPr/>
        </p:nvPicPr>
        <p:blipFill>
          <a:blip r:embed="rId3"/>
          <a:stretch>
            <a:fillRect/>
          </a:stretch>
        </p:blipFill>
        <p:spPr>
          <a:xfrm>
            <a:off x="558098" y="5403653"/>
            <a:ext cx="5692592" cy="1368176"/>
          </a:xfrm>
          <a:prstGeom prst="rect">
            <a:avLst/>
          </a:prstGeom>
        </p:spPr>
      </p:pic>
      <p:sp>
        <p:nvSpPr>
          <p:cNvPr id="3" name="Notes Placeholder 2"/>
          <p:cNvSpPr>
            <a:spLocks noGrp="1"/>
          </p:cNvSpPr>
          <p:nvPr>
            <p:ph type="body" idx="1"/>
          </p:nvPr>
        </p:nvSpPr>
        <p:spPr>
          <a:xfrm>
            <a:off x="558098" y="4784070"/>
            <a:ext cx="5692592" cy="3914239"/>
          </a:xfrm>
        </p:spPr>
        <p:txBody>
          <a:bodyPr/>
          <a:lstStyle/>
          <a:p>
            <a:r>
              <a:rPr lang="pt-BR" sz="1200" kern="1200" dirty="0">
                <a:solidFill>
                  <a:schemeClr val="tx1"/>
                </a:solidFill>
                <a:effectLst/>
                <a:latin typeface="+mn-lt"/>
                <a:ea typeface="+mn-ea"/>
                <a:cs typeface="+mn-cs"/>
              </a:rPr>
              <a:t>Para ilustrar este tema, você pode mostrar aos participantes o seguinte vídeo: Global News: </a:t>
            </a:r>
            <a:r>
              <a:rPr lang="pt-BR" sz="1200" kern="1200" dirty="0" err="1">
                <a:solidFill>
                  <a:schemeClr val="tx1"/>
                </a:solidFill>
                <a:effectLst/>
                <a:latin typeface="+mn-lt"/>
                <a:ea typeface="+mn-ea"/>
                <a:cs typeface="+mn-cs"/>
              </a:rPr>
              <a:t>Incompetent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Persons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Act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declared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invalid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Landon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Webb’s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parents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removed</a:t>
            </a:r>
            <a:r>
              <a:rPr lang="pt-BR" sz="1200" kern="1200" dirty="0">
                <a:solidFill>
                  <a:schemeClr val="tx1"/>
                </a:solidFill>
                <a:effectLst/>
                <a:latin typeface="+mn-lt"/>
                <a:ea typeface="+mn-ea"/>
                <a:cs typeface="+mn-cs"/>
              </a:rPr>
              <a:t> as </a:t>
            </a:r>
            <a:r>
              <a:rPr lang="pt-BR" sz="1200" kern="1200" dirty="0" err="1">
                <a:solidFill>
                  <a:schemeClr val="tx1"/>
                </a:solidFill>
                <a:effectLst/>
                <a:latin typeface="+mn-lt"/>
                <a:ea typeface="+mn-ea"/>
                <a:cs typeface="+mn-cs"/>
              </a:rPr>
              <a:t>guardians</a:t>
            </a:r>
            <a:r>
              <a:rPr lang="pt-BR" sz="1200" kern="1200" dirty="0">
                <a:solidFill>
                  <a:schemeClr val="tx1"/>
                </a:solidFill>
                <a:effectLst/>
                <a:latin typeface="+mn-lt"/>
                <a:ea typeface="+mn-ea"/>
                <a:cs typeface="+mn-cs"/>
              </a:rPr>
              <a:t> (01:58) </a:t>
            </a:r>
          </a:p>
          <a:p>
            <a:r>
              <a:rPr lang="pt-BR" sz="1200" u="sng" kern="1200" dirty="0">
                <a:solidFill>
                  <a:schemeClr val="tx1"/>
                </a:solidFill>
                <a:effectLst/>
                <a:latin typeface="+mn-lt"/>
                <a:ea typeface="+mn-ea"/>
                <a:cs typeface="+mn-cs"/>
              </a:rPr>
              <a:t>http://</a:t>
            </a:r>
            <a:r>
              <a:rPr lang="pt-BR" sz="1200" u="sng" kern="1200" dirty="0" err="1">
                <a:solidFill>
                  <a:schemeClr val="tx1"/>
                </a:solidFill>
                <a:effectLst/>
                <a:latin typeface="+mn-lt"/>
                <a:ea typeface="+mn-ea"/>
                <a:cs typeface="+mn-cs"/>
              </a:rPr>
              <a:t>globalnews.ca</a:t>
            </a:r>
            <a:r>
              <a:rPr lang="pt-BR" sz="1200" u="sng" kern="1200" dirty="0">
                <a:solidFill>
                  <a:schemeClr val="tx1"/>
                </a:solidFill>
                <a:effectLst/>
                <a:latin typeface="+mn-lt"/>
                <a:ea typeface="+mn-ea"/>
                <a:cs typeface="+mn-cs"/>
              </a:rPr>
              <a:t>/</a:t>
            </a:r>
            <a:r>
              <a:rPr lang="pt-BR" sz="1200" u="sng" kern="1200" dirty="0" err="1">
                <a:solidFill>
                  <a:schemeClr val="tx1"/>
                </a:solidFill>
                <a:effectLst/>
                <a:latin typeface="+mn-lt"/>
                <a:ea typeface="+mn-ea"/>
                <a:cs typeface="+mn-cs"/>
              </a:rPr>
              <a:t>news</a:t>
            </a:r>
            <a:r>
              <a:rPr lang="pt-BR" sz="1200" u="sng" kern="1200" dirty="0">
                <a:solidFill>
                  <a:schemeClr val="tx1"/>
                </a:solidFill>
                <a:effectLst/>
                <a:latin typeface="+mn-lt"/>
                <a:ea typeface="+mn-ea"/>
                <a:cs typeface="+mn-cs"/>
              </a:rPr>
              <a:t>/2791115/incompetent-persons-act-overhauled-landon-webbs-parents-removed-as-guardians/ </a:t>
            </a:r>
            <a:r>
              <a:rPr lang="pt-BR" sz="1200" kern="1200" dirty="0">
                <a:solidFill>
                  <a:schemeClr val="tx1"/>
                </a:solidFill>
                <a:effectLst/>
                <a:latin typeface="+mn-lt"/>
                <a:ea typeface="+mn-ea"/>
                <a:cs typeface="+mn-cs"/>
              </a:rPr>
              <a:t>acesso em 9 de abril de 2019.</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64</a:t>
            </a:fld>
            <a:endParaRPr lang="en-CH"/>
          </a:p>
        </p:txBody>
      </p:sp>
    </p:spTree>
    <p:extLst>
      <p:ext uri="{BB962C8B-B14F-4D97-AF65-F5344CB8AC3E}">
        <p14:creationId xmlns:p14="http://schemas.microsoft.com/office/powerpoint/2010/main" val="16837938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defRPr b="1" i="1">
                <a:latin typeface="Calibri" panose="020F0502020204030204" pitchFamily="34" charset="0"/>
                <a:ea typeface="SimSun" panose="02010600030101010101" pitchFamily="2" charset="-122"/>
                <a:cs typeface="Arial" panose="020B0604020202020204" pitchFamily="34" charset="0"/>
              </a:defRPr>
            </a:pPr>
            <a:r>
              <a:t>Apresentação: Tomada de decisão apoiada, uma nova abordagem para a tomada de decisão (50 min.)</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Às vezes, todos nós podemos precisar de apoio para tomar decisões em diferentes áreas da vida.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Pode haver momentos na vida em que todos nós podemos achar difícil e desafiador tomar decisões por conta própria.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Pode ser útil recorrer a pessoas de confiança que possam fornecer suporte no processo de tomada de decisões. </a:t>
            </a:r>
          </a:p>
          <a:p>
            <a:pPr marL="171450"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r>
              <a:t>Na verdade, às vezes todos usam o apoio dos outros ao tomar decisões e fazer escolhas.</a:t>
            </a:r>
            <a:endParaRPr lang="en-CH" b="1"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Em reconhecimento a esse fato, o artigo 12 da CDPD introduz o conceito de </a:t>
            </a:r>
            <a:r>
              <a:rPr b="1" u="sng"/>
              <a:t>tomada de decisão apoiada</a:t>
            </a:r>
            <a:r>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O artigo estabelece que as pessoas devem ter acesso a uma variedade de opções de apoio, incluindo o apoio de pessoas em quem confiam (por exemplo, família, amigos, colegas, advogados, ouvidor pessoal, etc.).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CDPD reconhece que isso deve se basear nas habilidades únicas das pessoas e fornecer-lhes o apoio de que precisam para tomar suas próprias decisões.</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65</a:t>
            </a:fld>
            <a:endParaRPr lang="en-CH"/>
          </a:p>
        </p:txBody>
      </p:sp>
    </p:spTree>
    <p:extLst>
      <p:ext uri="{BB962C8B-B14F-4D97-AF65-F5344CB8AC3E}">
        <p14:creationId xmlns:p14="http://schemas.microsoft.com/office/powerpoint/2010/main" val="2498191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1243013"/>
            <a:ext cx="4394200" cy="2471737"/>
          </a:xfrm>
        </p:spPr>
      </p:sp>
      <p:sp>
        <p:nvSpPr>
          <p:cNvPr id="3" name="Notes Placeholder 2"/>
          <p:cNvSpPr>
            <a:spLocks noGrp="1"/>
          </p:cNvSpPr>
          <p:nvPr>
            <p:ph type="body" idx="1"/>
          </p:nvPr>
        </p:nvSpPr>
        <p:spPr>
          <a:xfrm>
            <a:off x="423863" y="3918857"/>
            <a:ext cx="5864204" cy="5237669"/>
          </a:xfrm>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Uma pessoa pode precisar de apoio para entender informações, avaliar diferentes opções, entender as possíveis consequências de diferentes opções e comunicar suas decisões aos outros (por exemplo, bancos, empresas de serviços públicos, restaurantes, profissionais de saúde). </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Arial" panose="020B0604020202020204" pitchFamily="34" charset="0"/>
              </a:defRPr>
            </a:pPr>
            <a:r>
              <a:t>Por exemplo, no contexto de um serviço de saúde mental ou social, um apoiador de pares pode apoiar uma pessoa a avaliar os benefícios e/ou efeitos negativos de um determinado curso de tratamento, discutir os prós e contras do tratamento e apoiar a pessoa na afirmação e comunicação de suas escolhas se a pessoa tiver dificuldade em fazê-lo.</a:t>
            </a:r>
          </a:p>
          <a:p>
            <a:pPr marL="628650" lvl="1" indent="-171450" algn="just">
              <a:buFont typeface="Arial" panose="020B0604020202020204" pitchFamily="34" charset="0"/>
              <a:buChar cha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Algumas pessoas estão isoladas e não têm pessoas de confiança em suas vidas.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Os exemplos incluem pessoas que foram institucionalizadas por longos períodos de tempo e foram negadas a oportunidade de desenvolver relacionamentos de apoio, pessoas cujas famílias as abandonaram e pessoas que sofreram violência e abuso repetidos. </a:t>
            </a:r>
          </a:p>
          <a:p>
            <a:pPr marL="628650" lvl="1"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Mesmo as pessoas que podem não estar completamente isoladas ainda não têm pessoas ao seu redor em quem confiam o suficiente.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tomada de decisão apoiada também pode envolver a oportunidade de as pessoas formarem relações de confiança onde elas estão ausentes. </a:t>
            </a:r>
          </a:p>
          <a:p>
            <a:pPr marL="628650" lvl="1"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Por exemplo, se a pessoa estiver aberta a criar um novo relacionamento de apoio, um "sistema de defesa" pode ser implementado no qual uma pessoa designada assume o papel de apoiador até que a pessoa em questão seja capaz de construir sua própria rede social.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66</a:t>
            </a:fld>
            <a:endParaRPr lang="en-CH"/>
          </a:p>
        </p:txBody>
      </p:sp>
    </p:spTree>
    <p:extLst>
      <p:ext uri="{BB962C8B-B14F-4D97-AF65-F5344CB8AC3E}">
        <p14:creationId xmlns:p14="http://schemas.microsoft.com/office/powerpoint/2010/main" val="23847644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58813"/>
            <a:ext cx="5964238" cy="3355975"/>
          </a:xfrm>
        </p:spPr>
      </p:sp>
      <p:sp>
        <p:nvSpPr>
          <p:cNvPr id="3" name="Notes Placeholder 2"/>
          <p:cNvSpPr>
            <a:spLocks noGrp="1"/>
          </p:cNvSpPr>
          <p:nvPr>
            <p:ph type="body" idx="1"/>
          </p:nvPr>
        </p:nvSpPr>
        <p:spPr>
          <a:xfrm>
            <a:off x="465267" y="4267200"/>
            <a:ext cx="5662642" cy="5313366"/>
          </a:xfrm>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Quando as </a:t>
            </a:r>
            <a:r>
              <a:rPr dirty="0" err="1"/>
              <a:t>pessoas</a:t>
            </a:r>
            <a:r>
              <a:rPr dirty="0"/>
              <a:t> </a:t>
            </a:r>
            <a:r>
              <a:rPr dirty="0" err="1"/>
              <a:t>têm</a:t>
            </a:r>
            <a:r>
              <a:rPr dirty="0"/>
              <a:t> </a:t>
            </a:r>
            <a:r>
              <a:rPr dirty="0" err="1"/>
              <a:t>dificuldades</a:t>
            </a:r>
            <a:r>
              <a:rPr dirty="0"/>
              <a:t> </a:t>
            </a:r>
            <a:r>
              <a:rPr dirty="0" err="1"/>
              <a:t>em</a:t>
            </a:r>
            <a:r>
              <a:rPr dirty="0"/>
              <a:t> </a:t>
            </a:r>
            <a:r>
              <a:rPr dirty="0" err="1"/>
              <a:t>expressar</a:t>
            </a:r>
            <a:r>
              <a:rPr dirty="0"/>
              <a:t> </a:t>
            </a:r>
            <a:r>
              <a:rPr dirty="0" err="1"/>
              <a:t>sua</a:t>
            </a:r>
            <a:r>
              <a:rPr dirty="0"/>
              <a:t> </a:t>
            </a:r>
            <a:r>
              <a:rPr dirty="0" err="1"/>
              <a:t>vontade</a:t>
            </a:r>
            <a:r>
              <a:rPr dirty="0"/>
              <a:t> e </a:t>
            </a:r>
            <a:r>
              <a:rPr dirty="0" err="1"/>
              <a:t>preferências</a:t>
            </a:r>
            <a:r>
              <a:rPr dirty="0"/>
              <a:t>, </a:t>
            </a:r>
            <a:r>
              <a:rPr dirty="0" err="1"/>
              <a:t>elas</a:t>
            </a:r>
            <a:r>
              <a:rPr dirty="0"/>
              <a:t> </a:t>
            </a:r>
            <a:r>
              <a:rPr dirty="0" err="1"/>
              <a:t>podem</a:t>
            </a:r>
            <a:r>
              <a:rPr dirty="0"/>
              <a:t> </a:t>
            </a:r>
            <a:r>
              <a:rPr dirty="0" err="1"/>
              <a:t>querer</a:t>
            </a:r>
            <a:r>
              <a:rPr dirty="0"/>
              <a:t> que </a:t>
            </a:r>
            <a:r>
              <a:rPr dirty="0" err="1"/>
              <a:t>os</a:t>
            </a:r>
            <a:r>
              <a:rPr dirty="0"/>
              <a:t> </a:t>
            </a:r>
            <a:r>
              <a:rPr dirty="0" err="1"/>
              <a:t>apoiadores</a:t>
            </a:r>
            <a:r>
              <a:rPr dirty="0"/>
              <a:t> </a:t>
            </a:r>
            <a:r>
              <a:rPr dirty="0" err="1"/>
              <a:t>ajudem</a:t>
            </a:r>
            <a:r>
              <a:rPr dirty="0"/>
              <a:t> </a:t>
            </a:r>
            <a:r>
              <a:rPr dirty="0" err="1"/>
              <a:t>os</a:t>
            </a:r>
            <a:r>
              <a:rPr dirty="0"/>
              <a:t> outros a </a:t>
            </a:r>
            <a:r>
              <a:rPr dirty="0" err="1"/>
              <a:t>perceber</a:t>
            </a:r>
            <a:r>
              <a:rPr dirty="0"/>
              <a:t> que </a:t>
            </a:r>
            <a:r>
              <a:rPr dirty="0" err="1"/>
              <a:t>são</a:t>
            </a:r>
            <a:r>
              <a:rPr dirty="0"/>
              <a:t> </a:t>
            </a:r>
            <a:r>
              <a:rPr dirty="0" err="1"/>
              <a:t>pessoas</a:t>
            </a:r>
            <a:r>
              <a:rPr dirty="0"/>
              <a:t> com </a:t>
            </a:r>
            <a:r>
              <a:rPr dirty="0" err="1"/>
              <a:t>história</a:t>
            </a:r>
            <a:r>
              <a:rPr dirty="0"/>
              <a:t>, interesses e </a:t>
            </a:r>
            <a:r>
              <a:rPr dirty="0" err="1"/>
              <a:t>objetivos</a:t>
            </a:r>
            <a:r>
              <a:rPr dirty="0"/>
              <a:t> </a:t>
            </a:r>
            <a:r>
              <a:rPr dirty="0" err="1"/>
              <a:t>na</a:t>
            </a:r>
            <a:r>
              <a:rPr dirty="0"/>
              <a:t> </a:t>
            </a:r>
            <a:r>
              <a:rPr dirty="0" err="1"/>
              <a:t>vida</a:t>
            </a:r>
            <a:r>
              <a:rPr dirty="0"/>
              <a:t> – </a:t>
            </a:r>
            <a:r>
              <a:rPr dirty="0" err="1"/>
              <a:t>pessoas</a:t>
            </a:r>
            <a:r>
              <a:rPr dirty="0"/>
              <a:t> que </a:t>
            </a:r>
            <a:r>
              <a:rPr dirty="0" err="1"/>
              <a:t>têm</a:t>
            </a:r>
            <a:r>
              <a:rPr dirty="0"/>
              <a:t> o </a:t>
            </a:r>
            <a:r>
              <a:rPr dirty="0" err="1"/>
              <a:t>direito</a:t>
            </a:r>
            <a:r>
              <a:rPr dirty="0"/>
              <a:t> de </a:t>
            </a:r>
            <a:r>
              <a:rPr dirty="0" err="1"/>
              <a:t>exercer</a:t>
            </a:r>
            <a:r>
              <a:rPr dirty="0"/>
              <a:t> </a:t>
            </a:r>
            <a:r>
              <a:rPr dirty="0" err="1"/>
              <a:t>sua</a:t>
            </a:r>
            <a:r>
              <a:rPr dirty="0"/>
              <a:t> </a:t>
            </a:r>
            <a:r>
              <a:rPr lang="pt-BR" dirty="0"/>
              <a:t>capacidade legal</a:t>
            </a:r>
            <a:r>
              <a:rPr dirty="0"/>
              <a:t> </a:t>
            </a:r>
            <a:r>
              <a:rPr i="1" dirty="0"/>
              <a:t>(</a:t>
            </a:r>
            <a:r>
              <a:rPr i="1" dirty="0">
                <a:hlinkClick r:id="rId3" action="ppaction://hlinkfile" tooltip=", 2007 #131"/>
              </a:rPr>
              <a:t>10</a:t>
            </a:r>
            <a:r>
              <a:rPr i="1" dirty="0"/>
              <a:t>)</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a:t>
            </a:r>
            <a:r>
              <a:rPr dirty="0" err="1"/>
              <a:t>observar</a:t>
            </a:r>
            <a:r>
              <a:rPr dirty="0"/>
              <a:t> que o </a:t>
            </a:r>
            <a:r>
              <a:rPr dirty="0" err="1"/>
              <a:t>suporte</a:t>
            </a:r>
            <a:r>
              <a:rPr dirty="0"/>
              <a:t> </a:t>
            </a:r>
            <a:r>
              <a:rPr dirty="0" err="1"/>
              <a:t>precisa</a:t>
            </a:r>
            <a:r>
              <a:rPr dirty="0"/>
              <a:t> ser </a:t>
            </a:r>
            <a:r>
              <a:rPr dirty="0" err="1"/>
              <a:t>adaptado</a:t>
            </a:r>
            <a:r>
              <a:rPr dirty="0"/>
              <a:t> </a:t>
            </a:r>
            <a:r>
              <a:rPr dirty="0" err="1"/>
              <a:t>ao</a:t>
            </a:r>
            <a:r>
              <a:rPr dirty="0"/>
              <a:t> </a:t>
            </a:r>
            <a:r>
              <a:rPr dirty="0" err="1"/>
              <a:t>indivíduo</a:t>
            </a:r>
            <a:r>
              <a:rPr dirty="0"/>
              <a:t>.</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habilidades</a:t>
            </a:r>
            <a:r>
              <a:rPr dirty="0"/>
              <a:t> de </a:t>
            </a:r>
            <a:r>
              <a:rPr dirty="0" err="1"/>
              <a:t>tomada</a:t>
            </a:r>
            <a:r>
              <a:rPr dirty="0"/>
              <a:t> de </a:t>
            </a:r>
            <a:r>
              <a:rPr dirty="0" err="1"/>
              <a:t>decisão</a:t>
            </a:r>
            <a:r>
              <a:rPr dirty="0"/>
              <a:t> e o </a:t>
            </a:r>
            <a:r>
              <a:rPr dirty="0" err="1"/>
              <a:t>nível</a:t>
            </a:r>
            <a:r>
              <a:rPr dirty="0"/>
              <a:t> de </a:t>
            </a:r>
            <a:r>
              <a:rPr dirty="0" err="1"/>
              <a:t>apoio</a:t>
            </a:r>
            <a:r>
              <a:rPr dirty="0"/>
              <a:t> </a:t>
            </a:r>
            <a:r>
              <a:rPr dirty="0" err="1"/>
              <a:t>necessário</a:t>
            </a:r>
            <a:r>
              <a:rPr dirty="0"/>
              <a:t> </a:t>
            </a:r>
            <a:r>
              <a:rPr dirty="0" err="1"/>
              <a:t>podem</a:t>
            </a:r>
            <a:r>
              <a:rPr dirty="0"/>
              <a:t> </a:t>
            </a:r>
            <a:r>
              <a:rPr dirty="0" err="1"/>
              <a:t>variar</a:t>
            </a:r>
            <a:r>
              <a:rPr dirty="0"/>
              <a:t> </a:t>
            </a:r>
            <a:r>
              <a:rPr dirty="0" err="1"/>
              <a:t>em</a:t>
            </a:r>
            <a:r>
              <a:rPr dirty="0"/>
              <a:t> </a:t>
            </a:r>
            <a:r>
              <a:rPr dirty="0" err="1"/>
              <a:t>diferentes</a:t>
            </a:r>
            <a:r>
              <a:rPr dirty="0"/>
              <a:t> </a:t>
            </a:r>
            <a:r>
              <a:rPr dirty="0" err="1"/>
              <a:t>estágios</a:t>
            </a:r>
            <a:r>
              <a:rPr dirty="0"/>
              <a:t> da </a:t>
            </a:r>
            <a:r>
              <a:rPr dirty="0" err="1"/>
              <a:t>vida</a:t>
            </a:r>
            <a:r>
              <a:rPr dirty="0"/>
              <a:t> de </a:t>
            </a:r>
            <a:r>
              <a:rPr dirty="0" err="1"/>
              <a:t>uma</a:t>
            </a:r>
            <a:r>
              <a:rPr dirty="0"/>
              <a:t> </a:t>
            </a:r>
            <a:r>
              <a:rPr dirty="0" err="1"/>
              <a:t>pessoa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Às</a:t>
            </a:r>
            <a:r>
              <a:rPr dirty="0"/>
              <a:t> </a:t>
            </a:r>
            <a:r>
              <a:rPr dirty="0" err="1"/>
              <a:t>vezes</a:t>
            </a:r>
            <a:r>
              <a:rPr dirty="0"/>
              <a:t>, as </a:t>
            </a:r>
            <a:r>
              <a:rPr dirty="0" err="1"/>
              <a:t>pessoas</a:t>
            </a:r>
            <a:r>
              <a:rPr dirty="0"/>
              <a:t> </a:t>
            </a:r>
            <a:r>
              <a:rPr dirty="0" err="1"/>
              <a:t>podem</a:t>
            </a:r>
            <a:r>
              <a:rPr dirty="0"/>
              <a:t> </a:t>
            </a:r>
            <a:r>
              <a:rPr dirty="0" err="1"/>
              <a:t>não</a:t>
            </a:r>
            <a:r>
              <a:rPr dirty="0"/>
              <a:t> </a:t>
            </a:r>
            <a:r>
              <a:rPr dirty="0" err="1"/>
              <a:t>precisar</a:t>
            </a:r>
            <a:r>
              <a:rPr dirty="0"/>
              <a:t> de </a:t>
            </a:r>
            <a:r>
              <a:rPr dirty="0" err="1"/>
              <a:t>nenhum</a:t>
            </a:r>
            <a:r>
              <a:rPr dirty="0"/>
              <a:t> </a:t>
            </a:r>
            <a:r>
              <a:rPr dirty="0" err="1"/>
              <a:t>suporte</a:t>
            </a:r>
            <a:r>
              <a:rPr dirty="0"/>
              <a:t>, </a:t>
            </a:r>
            <a:r>
              <a:rPr dirty="0" err="1"/>
              <a:t>outras</a:t>
            </a:r>
            <a:r>
              <a:rPr dirty="0"/>
              <a:t> </a:t>
            </a:r>
            <a:r>
              <a:rPr dirty="0" err="1"/>
              <a:t>vezes</a:t>
            </a:r>
            <a:r>
              <a:rPr dirty="0"/>
              <a:t>, o </a:t>
            </a:r>
            <a:r>
              <a:rPr dirty="0" err="1"/>
              <a:t>suporte</a:t>
            </a:r>
            <a:r>
              <a:rPr dirty="0"/>
              <a:t> de </a:t>
            </a:r>
            <a:r>
              <a:rPr dirty="0" err="1"/>
              <a:t>baixo</a:t>
            </a:r>
            <a:r>
              <a:rPr dirty="0"/>
              <a:t> </a:t>
            </a:r>
            <a:r>
              <a:rPr dirty="0" err="1"/>
              <a:t>nível</a:t>
            </a:r>
            <a:r>
              <a:rPr dirty="0"/>
              <a:t> </a:t>
            </a:r>
            <a:r>
              <a:rPr dirty="0" err="1"/>
              <a:t>é</a:t>
            </a:r>
            <a:r>
              <a:rPr dirty="0"/>
              <a:t> </a:t>
            </a:r>
            <a:r>
              <a:rPr dirty="0" err="1"/>
              <a:t>suficiente</a:t>
            </a:r>
            <a:r>
              <a:rPr dirty="0"/>
              <a:t> e, </a:t>
            </a:r>
            <a:r>
              <a:rPr dirty="0" err="1"/>
              <a:t>às</a:t>
            </a:r>
            <a:r>
              <a:rPr dirty="0"/>
              <a:t> </a:t>
            </a:r>
            <a:r>
              <a:rPr dirty="0" err="1"/>
              <a:t>vezes</a:t>
            </a:r>
            <a:r>
              <a:rPr dirty="0"/>
              <a:t>, </a:t>
            </a:r>
            <a:r>
              <a:rPr dirty="0" err="1"/>
              <a:t>pode</a:t>
            </a:r>
            <a:r>
              <a:rPr dirty="0"/>
              <a:t> ser </a:t>
            </a:r>
            <a:r>
              <a:rPr dirty="0" err="1"/>
              <a:t>necessário</a:t>
            </a:r>
            <a:r>
              <a:rPr dirty="0"/>
              <a:t> um </a:t>
            </a:r>
            <a:r>
              <a:rPr dirty="0" err="1"/>
              <a:t>suporte</a:t>
            </a:r>
            <a:r>
              <a:rPr dirty="0"/>
              <a:t> </a:t>
            </a:r>
            <a:r>
              <a:rPr dirty="0" err="1"/>
              <a:t>mais</a:t>
            </a:r>
            <a:r>
              <a:rPr dirty="0"/>
              <a:t> </a:t>
            </a:r>
            <a:r>
              <a:rPr dirty="0" err="1"/>
              <a:t>intensivo</a:t>
            </a:r>
            <a:r>
              <a:rPr dirty="0"/>
              <a:t>. </a:t>
            </a:r>
          </a:p>
          <a:p>
            <a:pPr marL="1085850" lvl="2"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Por </a:t>
            </a:r>
            <a:r>
              <a:rPr dirty="0" err="1"/>
              <a:t>exemplo</a:t>
            </a:r>
            <a:r>
              <a:rPr dirty="0"/>
              <a:t>, </a:t>
            </a:r>
            <a:r>
              <a:rPr dirty="0" err="1"/>
              <a:t>uma</a:t>
            </a:r>
            <a:r>
              <a:rPr dirty="0"/>
              <a:t> </a:t>
            </a:r>
            <a:r>
              <a:rPr dirty="0" err="1"/>
              <a:t>pessoa</a:t>
            </a:r>
            <a:r>
              <a:rPr dirty="0"/>
              <a:t> </a:t>
            </a:r>
            <a:r>
              <a:rPr dirty="0" err="1"/>
              <a:t>nos</a:t>
            </a:r>
            <a:r>
              <a:rPr dirty="0"/>
              <a:t> </a:t>
            </a:r>
            <a:r>
              <a:rPr dirty="0" err="1"/>
              <a:t>estágios</a:t>
            </a:r>
            <a:r>
              <a:rPr dirty="0"/>
              <a:t> </a:t>
            </a:r>
            <a:r>
              <a:rPr dirty="0" err="1"/>
              <a:t>iniciais</a:t>
            </a:r>
            <a:r>
              <a:rPr dirty="0"/>
              <a:t> da </a:t>
            </a:r>
            <a:r>
              <a:rPr dirty="0" err="1"/>
              <a:t>demência</a:t>
            </a:r>
            <a:r>
              <a:rPr dirty="0"/>
              <a:t> </a:t>
            </a:r>
            <a:r>
              <a:rPr dirty="0" err="1"/>
              <a:t>pode</a:t>
            </a:r>
            <a:r>
              <a:rPr dirty="0"/>
              <a:t> </a:t>
            </a:r>
            <a:r>
              <a:rPr dirty="0" err="1"/>
              <a:t>precisar</a:t>
            </a:r>
            <a:r>
              <a:rPr dirty="0"/>
              <a:t> de </a:t>
            </a:r>
            <a:r>
              <a:rPr dirty="0" err="1"/>
              <a:t>apoio</a:t>
            </a:r>
            <a:r>
              <a:rPr dirty="0"/>
              <a:t> </a:t>
            </a:r>
            <a:r>
              <a:rPr dirty="0" err="1"/>
              <a:t>mínimo</a:t>
            </a:r>
            <a:r>
              <a:rPr dirty="0"/>
              <a:t> </a:t>
            </a:r>
            <a:r>
              <a:rPr dirty="0" err="1"/>
              <a:t>ou</a:t>
            </a:r>
            <a:r>
              <a:rPr dirty="0"/>
              <a:t> </a:t>
            </a:r>
            <a:r>
              <a:rPr dirty="0" err="1"/>
              <a:t>nenhum</a:t>
            </a:r>
            <a:r>
              <a:rPr dirty="0"/>
              <a:t>, </a:t>
            </a:r>
            <a:r>
              <a:rPr dirty="0" err="1"/>
              <a:t>enquanto</a:t>
            </a:r>
            <a:r>
              <a:rPr dirty="0"/>
              <a:t> </a:t>
            </a:r>
            <a:r>
              <a:rPr dirty="0" err="1"/>
              <a:t>nos</a:t>
            </a:r>
            <a:r>
              <a:rPr dirty="0"/>
              <a:t> </a:t>
            </a:r>
            <a:r>
              <a:rPr dirty="0" err="1"/>
              <a:t>últimos</a:t>
            </a:r>
            <a:r>
              <a:rPr dirty="0"/>
              <a:t> </a:t>
            </a:r>
            <a:r>
              <a:rPr dirty="0" err="1"/>
              <a:t>anos</a:t>
            </a:r>
            <a:r>
              <a:rPr dirty="0"/>
              <a:t> </a:t>
            </a:r>
            <a:r>
              <a:rPr dirty="0" err="1"/>
              <a:t>pode</a:t>
            </a:r>
            <a:r>
              <a:rPr dirty="0"/>
              <a:t> </a:t>
            </a:r>
            <a:r>
              <a:rPr dirty="0" err="1"/>
              <a:t>precisar</a:t>
            </a:r>
            <a:r>
              <a:rPr dirty="0"/>
              <a:t> de um </a:t>
            </a:r>
            <a:r>
              <a:rPr dirty="0" err="1"/>
              <a:t>apoio</a:t>
            </a:r>
            <a:r>
              <a:rPr dirty="0"/>
              <a:t> </a:t>
            </a:r>
            <a:r>
              <a:rPr dirty="0" err="1"/>
              <a:t>mais</a:t>
            </a:r>
            <a:r>
              <a:rPr dirty="0"/>
              <a:t> </a:t>
            </a:r>
            <a:r>
              <a:rPr dirty="0" err="1"/>
              <a:t>intensivo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Além</a:t>
            </a:r>
            <a:r>
              <a:rPr dirty="0"/>
              <a:t> </a:t>
            </a:r>
            <a:r>
              <a:rPr dirty="0" err="1"/>
              <a:t>disso</a:t>
            </a:r>
            <a:r>
              <a:rPr dirty="0"/>
              <a:t>, </a:t>
            </a:r>
            <a:r>
              <a:rPr dirty="0" err="1"/>
              <a:t>algumas</a:t>
            </a:r>
            <a:r>
              <a:rPr dirty="0"/>
              <a:t> </a:t>
            </a:r>
            <a:r>
              <a:rPr dirty="0" err="1"/>
              <a:t>pessoas</a:t>
            </a:r>
            <a:r>
              <a:rPr dirty="0"/>
              <a:t> </a:t>
            </a:r>
            <a:r>
              <a:rPr dirty="0" err="1"/>
              <a:t>podem</a:t>
            </a:r>
            <a:r>
              <a:rPr dirty="0"/>
              <a:t> </a:t>
            </a:r>
            <a:r>
              <a:rPr dirty="0" err="1"/>
              <a:t>precisar</a:t>
            </a:r>
            <a:r>
              <a:rPr dirty="0"/>
              <a:t> de </a:t>
            </a:r>
            <a:r>
              <a:rPr dirty="0" err="1"/>
              <a:t>apoio</a:t>
            </a:r>
            <a:r>
              <a:rPr dirty="0"/>
              <a:t> </a:t>
            </a:r>
            <a:r>
              <a:rPr dirty="0" err="1"/>
              <a:t>apenas</a:t>
            </a:r>
            <a:r>
              <a:rPr dirty="0"/>
              <a:t> para </a:t>
            </a:r>
            <a:r>
              <a:rPr dirty="0" err="1"/>
              <a:t>decisões</a:t>
            </a:r>
            <a:r>
              <a:rPr dirty="0"/>
              <a:t> </a:t>
            </a:r>
            <a:r>
              <a:rPr dirty="0" err="1"/>
              <a:t>complexas</a:t>
            </a:r>
            <a:r>
              <a:rPr dirty="0"/>
              <a:t>, </a:t>
            </a:r>
            <a:r>
              <a:rPr dirty="0" err="1"/>
              <a:t>enquanto</a:t>
            </a:r>
            <a:r>
              <a:rPr dirty="0"/>
              <a:t> </a:t>
            </a:r>
            <a:r>
              <a:rPr dirty="0" err="1"/>
              <a:t>outras</a:t>
            </a:r>
            <a:r>
              <a:rPr dirty="0"/>
              <a:t> </a:t>
            </a:r>
            <a:r>
              <a:rPr dirty="0" err="1"/>
              <a:t>podem</a:t>
            </a:r>
            <a:r>
              <a:rPr dirty="0"/>
              <a:t> </a:t>
            </a:r>
            <a:r>
              <a:rPr dirty="0" err="1"/>
              <a:t>precisar</a:t>
            </a:r>
            <a:r>
              <a:rPr dirty="0"/>
              <a:t> de </a:t>
            </a:r>
            <a:r>
              <a:rPr dirty="0" err="1"/>
              <a:t>apoio</a:t>
            </a:r>
            <a:r>
              <a:rPr dirty="0"/>
              <a:t> </a:t>
            </a:r>
            <a:r>
              <a:rPr dirty="0" err="1"/>
              <a:t>mesmo</a:t>
            </a:r>
            <a:r>
              <a:rPr dirty="0"/>
              <a:t> para </a:t>
            </a:r>
            <a:r>
              <a:rPr dirty="0" err="1"/>
              <a:t>decisões</a:t>
            </a:r>
            <a:r>
              <a:rPr dirty="0"/>
              <a:t> simples e </a:t>
            </a:r>
            <a:r>
              <a:rPr dirty="0" err="1"/>
              <a:t>diárias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a:t>
            </a:r>
            <a:r>
              <a:rPr dirty="0" err="1"/>
              <a:t>lembrar</a:t>
            </a:r>
            <a:r>
              <a:rPr dirty="0"/>
              <a:t> que, </a:t>
            </a:r>
            <a:r>
              <a:rPr dirty="0" err="1"/>
              <a:t>ao</a:t>
            </a:r>
            <a:r>
              <a:rPr dirty="0"/>
              <a:t> </a:t>
            </a:r>
            <a:r>
              <a:rPr dirty="0" err="1"/>
              <a:t>contrário</a:t>
            </a:r>
            <a:r>
              <a:rPr dirty="0"/>
              <a:t> da </a:t>
            </a:r>
            <a:r>
              <a:rPr dirty="0" err="1"/>
              <a:t>necessidade</a:t>
            </a:r>
            <a:r>
              <a:rPr dirty="0"/>
              <a:t> de </a:t>
            </a:r>
            <a:r>
              <a:rPr dirty="0" err="1"/>
              <a:t>apoio</a:t>
            </a:r>
            <a:r>
              <a:rPr dirty="0"/>
              <a:t>, o </a:t>
            </a:r>
            <a:r>
              <a:rPr dirty="0" err="1"/>
              <a:t>direito</a:t>
            </a:r>
            <a:r>
              <a:rPr dirty="0"/>
              <a:t> de </a:t>
            </a:r>
            <a:r>
              <a:rPr dirty="0" err="1"/>
              <a:t>exercer</a:t>
            </a:r>
            <a:r>
              <a:rPr dirty="0"/>
              <a:t> a </a:t>
            </a:r>
            <a:r>
              <a:rPr lang="pt-BR" dirty="0"/>
              <a:t>capacidade legal</a:t>
            </a:r>
            <a:r>
              <a:rPr dirty="0"/>
              <a:t> </a:t>
            </a:r>
            <a:r>
              <a:rPr u="sng" dirty="0" err="1"/>
              <a:t>nunca</a:t>
            </a:r>
            <a:r>
              <a:rPr dirty="0"/>
              <a:t> </a:t>
            </a:r>
            <a:r>
              <a:rPr dirty="0" err="1"/>
              <a:t>flutua</a:t>
            </a:r>
            <a:r>
              <a:rPr dirty="0"/>
              <a:t> </a:t>
            </a:r>
            <a:r>
              <a:rPr dirty="0" err="1"/>
              <a:t>ou</a:t>
            </a:r>
            <a:r>
              <a:rPr dirty="0"/>
              <a:t> varia.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pessoas</a:t>
            </a:r>
            <a:r>
              <a:rPr dirty="0"/>
              <a:t> </a:t>
            </a:r>
            <a:r>
              <a:rPr dirty="0" err="1"/>
              <a:t>devem</a:t>
            </a:r>
            <a:r>
              <a:rPr dirty="0"/>
              <a:t> ser </a:t>
            </a:r>
            <a:r>
              <a:rPr dirty="0" err="1"/>
              <a:t>aceitas</a:t>
            </a:r>
            <a:r>
              <a:rPr dirty="0"/>
              <a:t> </a:t>
            </a:r>
            <a:r>
              <a:rPr dirty="0" err="1"/>
              <a:t>como</a:t>
            </a:r>
            <a:r>
              <a:rPr dirty="0"/>
              <a:t> tendo o </a:t>
            </a:r>
            <a:r>
              <a:rPr dirty="0" err="1"/>
              <a:t>direito</a:t>
            </a:r>
            <a:r>
              <a:rPr dirty="0"/>
              <a:t> de </a:t>
            </a:r>
            <a:r>
              <a:rPr dirty="0" err="1"/>
              <a:t>tomar</a:t>
            </a:r>
            <a:r>
              <a:rPr dirty="0"/>
              <a:t> </a:t>
            </a:r>
            <a:r>
              <a:rPr dirty="0" err="1"/>
              <a:t>suas</a:t>
            </a:r>
            <a:r>
              <a:rPr dirty="0"/>
              <a:t> </a:t>
            </a:r>
            <a:r>
              <a:rPr dirty="0" err="1"/>
              <a:t>próprias</a:t>
            </a:r>
            <a:r>
              <a:rPr dirty="0"/>
              <a:t> </a:t>
            </a:r>
            <a:r>
              <a:rPr dirty="0" err="1"/>
              <a:t>decisões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67</a:t>
            </a:fld>
            <a:endParaRPr lang="en-CH"/>
          </a:p>
        </p:txBody>
      </p:sp>
    </p:spTree>
    <p:extLst>
      <p:ext uri="{BB962C8B-B14F-4D97-AF65-F5344CB8AC3E}">
        <p14:creationId xmlns:p14="http://schemas.microsoft.com/office/powerpoint/2010/main" val="39954910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a:t>Tomada de </a:t>
            </a:r>
            <a:r>
              <a:rPr dirty="0" err="1"/>
              <a:t>decisão</a:t>
            </a:r>
            <a:r>
              <a:rPr dirty="0"/>
              <a:t> </a:t>
            </a:r>
            <a:r>
              <a:rPr dirty="0" err="1"/>
              <a:t>apoiada</a:t>
            </a:r>
            <a:r>
              <a:rPr dirty="0"/>
              <a:t> </a:t>
            </a:r>
            <a:r>
              <a:rPr dirty="0" err="1"/>
              <a:t>nos</a:t>
            </a:r>
            <a:r>
              <a:rPr dirty="0"/>
              <a:t> </a:t>
            </a:r>
            <a:r>
              <a:rPr dirty="0" err="1"/>
              <a:t>serviços</a:t>
            </a:r>
            <a:r>
              <a:rPr dirty="0"/>
              <a:t> de </a:t>
            </a:r>
            <a:r>
              <a:rPr dirty="0" err="1"/>
              <a:t>saúde</a:t>
            </a:r>
            <a:r>
              <a:rPr dirty="0"/>
              <a:t> mental e </a:t>
            </a:r>
            <a:r>
              <a:rPr dirty="0" err="1"/>
              <a:t>sociais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dinâmica</a:t>
            </a:r>
            <a:r>
              <a:rPr dirty="0"/>
              <a:t> de </a:t>
            </a:r>
            <a:r>
              <a:rPr dirty="0" err="1"/>
              <a:t>poder</a:t>
            </a:r>
            <a:r>
              <a:rPr dirty="0"/>
              <a:t> </a:t>
            </a:r>
            <a:r>
              <a:rPr dirty="0" err="1"/>
              <a:t>desigual</a:t>
            </a:r>
            <a:r>
              <a:rPr dirty="0"/>
              <a:t> entre </a:t>
            </a:r>
            <a:r>
              <a:rPr dirty="0" err="1"/>
              <a:t>profissionais</a:t>
            </a:r>
            <a:r>
              <a:rPr dirty="0"/>
              <a:t> e </a:t>
            </a:r>
            <a:r>
              <a:rPr dirty="0" err="1"/>
              <a:t>pessoas</a:t>
            </a:r>
            <a:r>
              <a:rPr dirty="0"/>
              <a:t> que </a:t>
            </a:r>
            <a:r>
              <a:rPr dirty="0" err="1"/>
              <a:t>usam</a:t>
            </a:r>
            <a:r>
              <a:rPr dirty="0"/>
              <a:t> </a:t>
            </a:r>
            <a:r>
              <a:rPr dirty="0" err="1"/>
              <a:t>serviços</a:t>
            </a:r>
            <a:r>
              <a:rPr dirty="0"/>
              <a:t> atua </a:t>
            </a:r>
            <a:r>
              <a:rPr dirty="0" err="1"/>
              <a:t>como</a:t>
            </a:r>
            <a:r>
              <a:rPr dirty="0"/>
              <a:t> </a:t>
            </a:r>
            <a:r>
              <a:rPr dirty="0" err="1"/>
              <a:t>uma</a:t>
            </a:r>
            <a:r>
              <a:rPr dirty="0"/>
              <a:t> </a:t>
            </a:r>
            <a:r>
              <a:rPr dirty="0" err="1"/>
              <a:t>barreira</a:t>
            </a:r>
            <a:r>
              <a:rPr dirty="0"/>
              <a:t> </a:t>
            </a:r>
            <a:r>
              <a:rPr dirty="0" err="1"/>
              <a:t>importante</a:t>
            </a:r>
            <a:r>
              <a:rPr dirty="0"/>
              <a:t> para a </a:t>
            </a:r>
            <a:r>
              <a:rPr dirty="0" err="1"/>
              <a:t>tomada</a:t>
            </a:r>
            <a:r>
              <a:rPr dirty="0"/>
              <a:t> de </a:t>
            </a:r>
            <a:r>
              <a:rPr dirty="0" err="1"/>
              <a:t>decisão</a:t>
            </a:r>
            <a:r>
              <a:rPr dirty="0"/>
              <a:t> </a:t>
            </a:r>
            <a:r>
              <a:rPr dirty="0" err="1"/>
              <a:t>apoiada</a:t>
            </a:r>
            <a:r>
              <a:rPr dirty="0"/>
              <a:t> nesses ambientes.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grande</a:t>
            </a:r>
            <a:r>
              <a:rPr dirty="0"/>
              <a:t> </a:t>
            </a:r>
            <a:r>
              <a:rPr dirty="0" err="1"/>
              <a:t>medida</a:t>
            </a:r>
            <a:r>
              <a:rPr dirty="0"/>
              <a:t>, as leis que </a:t>
            </a:r>
            <a:r>
              <a:rPr dirty="0" err="1"/>
              <a:t>permitem</a:t>
            </a:r>
            <a:r>
              <a:rPr dirty="0"/>
              <a:t> </a:t>
            </a:r>
            <a:r>
              <a:rPr dirty="0" err="1"/>
              <a:t>admissão</a:t>
            </a:r>
            <a:r>
              <a:rPr dirty="0"/>
              <a:t> e </a:t>
            </a:r>
            <a:r>
              <a:rPr dirty="0" err="1"/>
              <a:t>tratamento</a:t>
            </a:r>
            <a:r>
              <a:rPr dirty="0"/>
              <a:t> </a:t>
            </a:r>
            <a:r>
              <a:rPr dirty="0" err="1"/>
              <a:t>involuntário</a:t>
            </a:r>
            <a:r>
              <a:rPr dirty="0"/>
              <a:t> </a:t>
            </a:r>
            <a:r>
              <a:rPr dirty="0" err="1"/>
              <a:t>nos</a:t>
            </a:r>
            <a:r>
              <a:rPr dirty="0"/>
              <a:t> </a:t>
            </a:r>
            <a:r>
              <a:rPr dirty="0" err="1"/>
              <a:t>serviços</a:t>
            </a:r>
            <a:r>
              <a:rPr dirty="0"/>
              <a:t> de </a:t>
            </a:r>
            <a:r>
              <a:rPr dirty="0" err="1"/>
              <a:t>saúde</a:t>
            </a:r>
            <a:r>
              <a:rPr dirty="0"/>
              <a:t> mental e </a:t>
            </a:r>
            <a:r>
              <a:rPr dirty="0" err="1"/>
              <a:t>sociais</a:t>
            </a:r>
            <a:r>
              <a:rPr dirty="0"/>
              <a:t> </a:t>
            </a:r>
            <a:r>
              <a:rPr dirty="0" err="1"/>
              <a:t>contribuem</a:t>
            </a:r>
            <a:r>
              <a:rPr dirty="0"/>
              <a:t> para </a:t>
            </a:r>
            <a:r>
              <a:rPr dirty="0" err="1"/>
              <a:t>esse</a:t>
            </a:r>
            <a:r>
              <a:rPr dirty="0"/>
              <a:t> </a:t>
            </a:r>
            <a:r>
              <a:rPr dirty="0" err="1"/>
              <a:t>desequilíbrio</a:t>
            </a:r>
            <a:r>
              <a:rPr dirty="0"/>
              <a:t> de </a:t>
            </a:r>
            <a:r>
              <a:rPr dirty="0" err="1"/>
              <a:t>poder</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pessoas</a:t>
            </a:r>
            <a:r>
              <a:rPr dirty="0"/>
              <a:t> que u</a:t>
            </a:r>
            <a:r>
              <a:rPr lang="pt-BR" dirty="0" err="1"/>
              <a:t>tiliz</a:t>
            </a:r>
            <a:r>
              <a:rPr dirty="0"/>
              <a:t>am </a:t>
            </a:r>
            <a:r>
              <a:rPr dirty="0" err="1"/>
              <a:t>serviços</a:t>
            </a:r>
            <a:r>
              <a:rPr dirty="0"/>
              <a:t> </a:t>
            </a:r>
            <a:r>
              <a:rPr dirty="0" err="1"/>
              <a:t>geralmente</a:t>
            </a:r>
            <a:r>
              <a:rPr dirty="0"/>
              <a:t> </a:t>
            </a:r>
            <a:r>
              <a:rPr dirty="0" err="1"/>
              <a:t>acreditam</a:t>
            </a:r>
            <a:r>
              <a:rPr dirty="0"/>
              <a:t> que </a:t>
            </a:r>
            <a:r>
              <a:rPr dirty="0" err="1"/>
              <a:t>os</a:t>
            </a:r>
            <a:r>
              <a:rPr dirty="0"/>
              <a:t> </a:t>
            </a:r>
            <a:r>
              <a:rPr dirty="0" err="1"/>
              <a:t>profissionais</a:t>
            </a:r>
            <a:r>
              <a:rPr dirty="0"/>
              <a:t> </a:t>
            </a:r>
            <a:r>
              <a:rPr dirty="0" err="1"/>
              <a:t>são</a:t>
            </a:r>
            <a:r>
              <a:rPr dirty="0"/>
              <a:t> </a:t>
            </a:r>
            <a:r>
              <a:rPr dirty="0" err="1"/>
              <a:t>capazes</a:t>
            </a:r>
            <a:r>
              <a:rPr dirty="0"/>
              <a:t> de </a:t>
            </a:r>
            <a:r>
              <a:rPr dirty="0" err="1"/>
              <a:t>fazer</a:t>
            </a:r>
            <a:r>
              <a:rPr dirty="0"/>
              <a:t> o que </a:t>
            </a:r>
            <a:r>
              <a:rPr dirty="0" err="1"/>
              <a:t>querem</a:t>
            </a:r>
            <a:r>
              <a:rPr dirty="0"/>
              <a:t> </a:t>
            </a:r>
            <a:r>
              <a:rPr dirty="0" err="1"/>
              <a:t>por</a:t>
            </a:r>
            <a:r>
              <a:rPr dirty="0"/>
              <a:t> causa de </a:t>
            </a:r>
            <a:r>
              <a:rPr dirty="0" err="1"/>
              <a:t>sua</a:t>
            </a:r>
            <a:r>
              <a:rPr dirty="0"/>
              <a:t> </a:t>
            </a:r>
            <a:r>
              <a:rPr dirty="0" err="1"/>
              <a:t>posição</a:t>
            </a:r>
            <a:r>
              <a:rPr dirty="0"/>
              <a:t> e </a:t>
            </a:r>
            <a:r>
              <a:rPr dirty="0" err="1"/>
              <a:t>seu</a:t>
            </a:r>
            <a:r>
              <a:rPr dirty="0"/>
              <a:t> </a:t>
            </a:r>
            <a:r>
              <a:rPr dirty="0" err="1"/>
              <a:t>nível</a:t>
            </a:r>
            <a:r>
              <a:rPr dirty="0"/>
              <a:t> de </a:t>
            </a:r>
            <a:r>
              <a:rPr dirty="0" err="1"/>
              <a:t>autoridade</a:t>
            </a:r>
            <a:r>
              <a:rPr dirty="0"/>
              <a:t>, </a:t>
            </a:r>
            <a:r>
              <a:rPr dirty="0" err="1"/>
              <a:t>enquanto</a:t>
            </a:r>
            <a:r>
              <a:rPr dirty="0"/>
              <a:t> </a:t>
            </a:r>
            <a:r>
              <a:rPr dirty="0" err="1"/>
              <a:t>os</a:t>
            </a:r>
            <a:r>
              <a:rPr dirty="0"/>
              <a:t> </a:t>
            </a:r>
            <a:r>
              <a:rPr dirty="0" err="1"/>
              <a:t>próprios</a:t>
            </a:r>
            <a:r>
              <a:rPr dirty="0"/>
              <a:t> </a:t>
            </a:r>
            <a:r>
              <a:rPr dirty="0" err="1"/>
              <a:t>usuários</a:t>
            </a:r>
            <a:r>
              <a:rPr dirty="0"/>
              <a:t> do </a:t>
            </a:r>
            <a:r>
              <a:rPr dirty="0" err="1"/>
              <a:t>serviço</a:t>
            </a:r>
            <a:r>
              <a:rPr dirty="0"/>
              <a:t> </a:t>
            </a:r>
            <a:r>
              <a:rPr dirty="0" err="1"/>
              <a:t>têm</a:t>
            </a:r>
            <a:r>
              <a:rPr dirty="0"/>
              <a:t> </a:t>
            </a:r>
            <a:r>
              <a:rPr dirty="0" err="1"/>
              <a:t>pouca</a:t>
            </a:r>
            <a:r>
              <a:rPr dirty="0"/>
              <a:t> </a:t>
            </a:r>
            <a:r>
              <a:rPr dirty="0" err="1"/>
              <a:t>influência</a:t>
            </a:r>
            <a:r>
              <a:rPr dirty="0"/>
              <a:t> </a:t>
            </a:r>
            <a:r>
              <a:rPr dirty="0" err="1"/>
              <a:t>em</a:t>
            </a:r>
            <a:r>
              <a:rPr dirty="0"/>
              <a:t> </a:t>
            </a:r>
            <a:r>
              <a:rPr dirty="0" err="1"/>
              <a:t>seus</a:t>
            </a:r>
            <a:r>
              <a:rPr dirty="0"/>
              <a:t> </a:t>
            </a:r>
            <a:r>
              <a:rPr dirty="0" err="1"/>
              <a:t>próprios</a:t>
            </a:r>
            <a:r>
              <a:rPr dirty="0"/>
              <a:t> </a:t>
            </a:r>
            <a:r>
              <a:rPr dirty="0" err="1"/>
              <a:t>cuidados</a:t>
            </a:r>
            <a:r>
              <a:rPr dirty="0"/>
              <a:t> </a:t>
            </a:r>
            <a:r>
              <a:rPr i="1" dirty="0"/>
              <a:t>(</a:t>
            </a:r>
            <a:r>
              <a:rPr i="1" dirty="0">
                <a:hlinkClick r:id="rId3" action="ppaction://hlinkfile" tooltip="Farrelly, 2015 #79"/>
              </a:rPr>
              <a:t>11</a:t>
            </a:r>
            <a:r>
              <a:rPr i="1" dirty="0"/>
              <a:t>)</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Importante</a:t>
            </a:r>
            <a:r>
              <a:rPr dirty="0"/>
              <a:t> </a:t>
            </a:r>
            <a:r>
              <a:rPr dirty="0" err="1"/>
              <a:t>abordar</a:t>
            </a:r>
            <a:r>
              <a:rPr dirty="0"/>
              <a:t> e mudar a </a:t>
            </a:r>
            <a:r>
              <a:rPr dirty="0" err="1"/>
              <a:t>dinâmica</a:t>
            </a:r>
            <a:r>
              <a:rPr dirty="0"/>
              <a:t> do </a:t>
            </a:r>
            <a:r>
              <a:rPr dirty="0" err="1"/>
              <a:t>poder</a:t>
            </a:r>
            <a:r>
              <a:rPr dirty="0"/>
              <a:t>, a </a:t>
            </a:r>
            <a:r>
              <a:rPr dirty="0" err="1"/>
              <a:t>fim</a:t>
            </a:r>
            <a:r>
              <a:rPr dirty="0"/>
              <a:t> de </a:t>
            </a:r>
            <a:r>
              <a:rPr dirty="0" err="1"/>
              <a:t>respeitar</a:t>
            </a:r>
            <a:r>
              <a:rPr dirty="0"/>
              <a:t> o </a:t>
            </a:r>
            <a:r>
              <a:rPr dirty="0" err="1"/>
              <a:t>direito</a:t>
            </a:r>
            <a:r>
              <a:rPr dirty="0"/>
              <a:t> das </a:t>
            </a:r>
            <a:r>
              <a:rPr dirty="0" err="1"/>
              <a:t>pessoas</a:t>
            </a:r>
            <a:r>
              <a:rPr dirty="0"/>
              <a:t> à </a:t>
            </a:r>
            <a:r>
              <a:rPr lang="pt-BR" dirty="0"/>
              <a:t>capacidade legal</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Para </a:t>
            </a:r>
            <a:r>
              <a:rPr dirty="0" err="1"/>
              <a:t>obter</a:t>
            </a:r>
            <a:r>
              <a:rPr dirty="0"/>
              <a:t> </a:t>
            </a:r>
            <a:r>
              <a:rPr dirty="0" err="1"/>
              <a:t>mais</a:t>
            </a:r>
            <a:r>
              <a:rPr dirty="0"/>
              <a:t> </a:t>
            </a:r>
            <a:r>
              <a:rPr dirty="0" err="1"/>
              <a:t>informações</a:t>
            </a:r>
            <a:r>
              <a:rPr dirty="0"/>
              <a:t> </a:t>
            </a:r>
            <a:r>
              <a:rPr dirty="0" err="1"/>
              <a:t>sobre</a:t>
            </a:r>
            <a:r>
              <a:rPr dirty="0"/>
              <a:t> a </a:t>
            </a:r>
            <a:r>
              <a:rPr dirty="0" err="1"/>
              <a:t>dinâmica</a:t>
            </a:r>
            <a:r>
              <a:rPr dirty="0"/>
              <a:t> de </a:t>
            </a:r>
            <a:r>
              <a:rPr dirty="0" err="1"/>
              <a:t>poder</a:t>
            </a:r>
            <a:r>
              <a:rPr dirty="0"/>
              <a:t>, </a:t>
            </a:r>
            <a:r>
              <a:rPr dirty="0" err="1"/>
              <a:t>consulte</a:t>
            </a:r>
            <a:r>
              <a:rPr dirty="0"/>
              <a:t> as </a:t>
            </a:r>
            <a:r>
              <a:rPr dirty="0" err="1"/>
              <a:t>orientações</a:t>
            </a:r>
            <a:r>
              <a:rPr dirty="0"/>
              <a:t> </a:t>
            </a:r>
            <a:r>
              <a:rPr dirty="0" err="1"/>
              <a:t>sobre</a:t>
            </a:r>
            <a:r>
              <a:rPr dirty="0"/>
              <a:t> </a:t>
            </a:r>
            <a:r>
              <a:rPr i="1" dirty="0" err="1"/>
              <a:t>Transformação</a:t>
            </a:r>
            <a:r>
              <a:rPr i="1" dirty="0"/>
              <a:t> de </a:t>
            </a:r>
            <a:r>
              <a:rPr i="1" dirty="0" err="1"/>
              <a:t>serviços</a:t>
            </a:r>
            <a:r>
              <a:rPr i="1" dirty="0"/>
              <a:t> e </a:t>
            </a:r>
            <a:r>
              <a:rPr i="1" dirty="0" err="1"/>
              <a:t>promoção</a:t>
            </a:r>
            <a:r>
              <a:rPr i="1" dirty="0"/>
              <a:t> de </a:t>
            </a:r>
            <a:r>
              <a:rPr i="1" dirty="0" err="1"/>
              <a:t>direitos</a:t>
            </a:r>
            <a:r>
              <a:rPr i="1" dirty="0"/>
              <a:t> </a:t>
            </a:r>
            <a:r>
              <a:rPr i="1" dirty="0" err="1"/>
              <a:t>nos</a:t>
            </a:r>
            <a:r>
              <a:rPr i="1" dirty="0"/>
              <a:t> </a:t>
            </a:r>
            <a:r>
              <a:rPr i="1" dirty="0" err="1"/>
              <a:t>serviços</a:t>
            </a:r>
            <a:r>
              <a:rPr i="1" dirty="0"/>
              <a:t> de </a:t>
            </a:r>
            <a:r>
              <a:rPr i="1" dirty="0" err="1"/>
              <a:t>saúde</a:t>
            </a:r>
            <a:r>
              <a:rPr i="1" dirty="0"/>
              <a:t> mental e </a:t>
            </a:r>
            <a:r>
              <a:rPr i="1" dirty="0" err="1"/>
              <a:t>sociais</a:t>
            </a:r>
            <a:r>
              <a:rPr i="1"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68</a:t>
            </a:fld>
            <a:endParaRPr lang="en-CH"/>
          </a:p>
        </p:txBody>
      </p:sp>
    </p:spTree>
    <p:extLst>
      <p:ext uri="{BB962C8B-B14F-4D97-AF65-F5344CB8AC3E}">
        <p14:creationId xmlns:p14="http://schemas.microsoft.com/office/powerpoint/2010/main" val="7657146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profissionais</a:t>
            </a:r>
            <a:r>
              <a:rPr dirty="0"/>
              <a:t> </a:t>
            </a:r>
            <a:r>
              <a:rPr lang="pt-BR" dirty="0"/>
              <a:t>de saúde mental e outros profissionais </a:t>
            </a:r>
            <a:r>
              <a:rPr dirty="0" err="1"/>
              <a:t>não</a:t>
            </a:r>
            <a:r>
              <a:rPr dirty="0"/>
              <a:t> </a:t>
            </a:r>
            <a:r>
              <a:rPr dirty="0" err="1"/>
              <a:t>são</a:t>
            </a:r>
            <a:r>
              <a:rPr dirty="0"/>
              <a:t> "</a:t>
            </a:r>
            <a:r>
              <a:rPr dirty="0" err="1"/>
              <a:t>apoiadores</a:t>
            </a:r>
            <a:r>
              <a:rPr dirty="0"/>
              <a:t>" </a:t>
            </a:r>
            <a:r>
              <a:rPr dirty="0" err="1"/>
              <a:t>devido</a:t>
            </a:r>
            <a:r>
              <a:rPr dirty="0"/>
              <a:t> </a:t>
            </a:r>
            <a:r>
              <a:rPr dirty="0" err="1"/>
              <a:t>ao</a:t>
            </a:r>
            <a:r>
              <a:rPr dirty="0"/>
              <a:t> </a:t>
            </a:r>
            <a:r>
              <a:rPr dirty="0" err="1"/>
              <a:t>risco</a:t>
            </a:r>
            <a:r>
              <a:rPr dirty="0"/>
              <a:t> de </a:t>
            </a:r>
            <a:r>
              <a:rPr dirty="0" err="1"/>
              <a:t>conflito</a:t>
            </a:r>
            <a:r>
              <a:rPr dirty="0"/>
              <a:t> de interesses e </a:t>
            </a:r>
            <a:r>
              <a:rPr dirty="0" err="1"/>
              <a:t>influência</a:t>
            </a:r>
            <a:r>
              <a:rPr dirty="0"/>
              <a:t> </a:t>
            </a:r>
            <a:r>
              <a:rPr dirty="0" err="1"/>
              <a:t>indevida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No </a:t>
            </a:r>
            <a:r>
              <a:rPr dirty="0" err="1"/>
              <a:t>entanto</a:t>
            </a:r>
            <a:r>
              <a:rPr dirty="0"/>
              <a:t>, </a:t>
            </a:r>
            <a:r>
              <a:rPr dirty="0" err="1"/>
              <a:t>eles</a:t>
            </a:r>
            <a:r>
              <a:rPr dirty="0"/>
              <a:t> </a:t>
            </a:r>
            <a:r>
              <a:rPr dirty="0" err="1"/>
              <a:t>devem</a:t>
            </a:r>
            <a:r>
              <a:rPr dirty="0"/>
              <a:t> </a:t>
            </a:r>
            <a:r>
              <a:rPr dirty="0" err="1"/>
              <a:t>adotar</a:t>
            </a:r>
            <a:r>
              <a:rPr dirty="0"/>
              <a:t> </a:t>
            </a:r>
            <a:r>
              <a:rPr dirty="0" err="1"/>
              <a:t>uma</a:t>
            </a:r>
            <a:r>
              <a:rPr dirty="0"/>
              <a:t> </a:t>
            </a:r>
            <a:r>
              <a:rPr dirty="0" err="1"/>
              <a:t>abordagem</a:t>
            </a:r>
            <a:r>
              <a:rPr dirty="0"/>
              <a:t> de </a:t>
            </a:r>
            <a:r>
              <a:rPr dirty="0" err="1"/>
              <a:t>apoio</a:t>
            </a:r>
            <a:r>
              <a:rPr dirty="0"/>
              <a:t> e usar </a:t>
            </a:r>
            <a:r>
              <a:rPr dirty="0" err="1"/>
              <a:t>suas</a:t>
            </a:r>
            <a:r>
              <a:rPr dirty="0"/>
              <a:t> </a:t>
            </a:r>
            <a:r>
              <a:rPr dirty="0" err="1"/>
              <a:t>habilidades</a:t>
            </a:r>
            <a:r>
              <a:rPr dirty="0"/>
              <a:t> </a:t>
            </a:r>
            <a:r>
              <a:rPr dirty="0" err="1"/>
              <a:t>profissionais</a:t>
            </a:r>
            <a:r>
              <a:rPr dirty="0"/>
              <a:t> para </a:t>
            </a:r>
            <a:r>
              <a:rPr dirty="0" err="1"/>
              <a:t>considerar</a:t>
            </a:r>
            <a:r>
              <a:rPr dirty="0"/>
              <a:t> se </a:t>
            </a:r>
            <a:r>
              <a:rPr dirty="0" err="1"/>
              <a:t>eles</a:t>
            </a:r>
            <a:r>
              <a:rPr dirty="0"/>
              <a:t> </a:t>
            </a:r>
            <a:r>
              <a:rPr dirty="0" err="1"/>
              <a:t>são</a:t>
            </a:r>
            <a:r>
              <a:rPr dirty="0"/>
              <a:t> </a:t>
            </a:r>
            <a:r>
              <a:rPr dirty="0" err="1"/>
              <a:t>capazes</a:t>
            </a:r>
            <a:r>
              <a:rPr dirty="0"/>
              <a:t> e </a:t>
            </a:r>
            <a:r>
              <a:rPr dirty="0" err="1"/>
              <a:t>dispostos</a:t>
            </a:r>
            <a:r>
              <a:rPr dirty="0"/>
              <a:t> a </a:t>
            </a:r>
            <a:r>
              <a:rPr dirty="0" err="1"/>
              <a:t>fornecer</a:t>
            </a:r>
            <a:r>
              <a:rPr dirty="0"/>
              <a:t> o que </a:t>
            </a:r>
            <a:r>
              <a:rPr dirty="0" err="1"/>
              <a:t>uma</a:t>
            </a:r>
            <a:r>
              <a:rPr dirty="0"/>
              <a:t> </a:t>
            </a:r>
            <a:r>
              <a:rPr dirty="0" err="1"/>
              <a:t>pessoa</a:t>
            </a:r>
            <a:r>
              <a:rPr dirty="0"/>
              <a:t> </a:t>
            </a:r>
            <a:r>
              <a:rPr dirty="0" err="1"/>
              <a:t>pede</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Às</a:t>
            </a:r>
            <a:r>
              <a:rPr dirty="0"/>
              <a:t> </a:t>
            </a:r>
            <a:r>
              <a:rPr dirty="0" err="1"/>
              <a:t>vezes</a:t>
            </a:r>
            <a:r>
              <a:rPr dirty="0"/>
              <a:t>, </a:t>
            </a:r>
            <a:r>
              <a:rPr dirty="0" err="1"/>
              <a:t>os</a:t>
            </a:r>
            <a:r>
              <a:rPr dirty="0"/>
              <a:t> </a:t>
            </a:r>
            <a:r>
              <a:rPr dirty="0" err="1"/>
              <a:t>profissionais</a:t>
            </a:r>
            <a:r>
              <a:rPr dirty="0"/>
              <a:t> </a:t>
            </a:r>
            <a:r>
              <a:rPr dirty="0" err="1"/>
              <a:t>têm</a:t>
            </a:r>
            <a:r>
              <a:rPr dirty="0"/>
              <a:t> um forte </a:t>
            </a:r>
            <a:r>
              <a:rPr dirty="0" err="1"/>
              <a:t>compromisso</a:t>
            </a:r>
            <a:r>
              <a:rPr dirty="0"/>
              <a:t> com a </a:t>
            </a:r>
            <a:r>
              <a:rPr dirty="0" err="1"/>
              <a:t>ideia</a:t>
            </a:r>
            <a:r>
              <a:rPr dirty="0"/>
              <a:t> de que </a:t>
            </a:r>
            <a:r>
              <a:rPr dirty="0" err="1"/>
              <a:t>já</a:t>
            </a:r>
            <a:r>
              <a:rPr dirty="0"/>
              <a:t> </a:t>
            </a:r>
            <a:r>
              <a:rPr dirty="0" err="1"/>
              <a:t>estão</a:t>
            </a:r>
            <a:r>
              <a:rPr dirty="0"/>
              <a:t> </a:t>
            </a:r>
            <a:r>
              <a:rPr dirty="0" err="1"/>
              <a:t>implementando</a:t>
            </a:r>
            <a:r>
              <a:rPr dirty="0"/>
              <a:t> </a:t>
            </a:r>
            <a:r>
              <a:rPr dirty="0" err="1"/>
              <a:t>essa</a:t>
            </a:r>
            <a:r>
              <a:rPr dirty="0"/>
              <a:t> </a:t>
            </a:r>
            <a:r>
              <a:rPr dirty="0" err="1"/>
              <a:t>abordagem</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No </a:t>
            </a:r>
            <a:r>
              <a:rPr dirty="0" err="1"/>
              <a:t>entanto</a:t>
            </a:r>
            <a:r>
              <a:rPr dirty="0"/>
              <a:t>, </a:t>
            </a:r>
            <a:r>
              <a:rPr dirty="0" err="1"/>
              <a:t>muitas</a:t>
            </a:r>
            <a:r>
              <a:rPr dirty="0"/>
              <a:t> </a:t>
            </a:r>
            <a:r>
              <a:rPr dirty="0" err="1"/>
              <a:t>vezes</a:t>
            </a:r>
            <a:r>
              <a:rPr dirty="0"/>
              <a:t> </a:t>
            </a:r>
            <a:r>
              <a:rPr dirty="0" err="1"/>
              <a:t>eles</a:t>
            </a:r>
            <a:r>
              <a:rPr dirty="0"/>
              <a:t> </a:t>
            </a:r>
            <a:r>
              <a:rPr dirty="0" err="1"/>
              <a:t>não</a:t>
            </a:r>
            <a:r>
              <a:rPr dirty="0"/>
              <a:t> </a:t>
            </a:r>
            <a:r>
              <a:rPr dirty="0" err="1"/>
              <a:t>estão</a:t>
            </a:r>
            <a:r>
              <a:rPr dirty="0"/>
              <a:t> </a:t>
            </a:r>
            <a:r>
              <a:rPr dirty="0" err="1"/>
              <a:t>fazendo</a:t>
            </a:r>
            <a:r>
              <a:rPr dirty="0"/>
              <a:t> </a:t>
            </a:r>
            <a:r>
              <a:rPr dirty="0" err="1"/>
              <a:t>isso</a:t>
            </a:r>
            <a:r>
              <a:rPr dirty="0"/>
              <a:t>: </a:t>
            </a:r>
            <a:r>
              <a:rPr dirty="0" err="1"/>
              <a:t>eles</a:t>
            </a:r>
            <a:r>
              <a:rPr dirty="0"/>
              <a:t> </a:t>
            </a:r>
            <a:r>
              <a:rPr dirty="0" err="1"/>
              <a:t>identificam</a:t>
            </a:r>
            <a:r>
              <a:rPr dirty="0"/>
              <a:t> </a:t>
            </a:r>
            <a:r>
              <a:rPr dirty="0" err="1"/>
              <a:t>uma</a:t>
            </a:r>
            <a:r>
              <a:rPr dirty="0"/>
              <a:t> </a:t>
            </a:r>
            <a:r>
              <a:rPr dirty="0" err="1"/>
              <a:t>necessidade</a:t>
            </a:r>
            <a:r>
              <a:rPr dirty="0"/>
              <a:t>, </a:t>
            </a:r>
            <a:r>
              <a:rPr dirty="0" err="1"/>
              <a:t>fazem</a:t>
            </a:r>
            <a:r>
              <a:rPr dirty="0"/>
              <a:t> </a:t>
            </a:r>
            <a:r>
              <a:rPr dirty="0" err="1"/>
              <a:t>uma</a:t>
            </a:r>
            <a:r>
              <a:rPr dirty="0"/>
              <a:t> </a:t>
            </a:r>
            <a:r>
              <a:rPr dirty="0" err="1"/>
              <a:t>sugestão</a:t>
            </a:r>
            <a:r>
              <a:rPr dirty="0"/>
              <a:t>, </a:t>
            </a:r>
            <a:r>
              <a:rPr dirty="0" err="1"/>
              <a:t>pedem</a:t>
            </a:r>
            <a:r>
              <a:rPr dirty="0"/>
              <a:t> a </a:t>
            </a:r>
            <a:r>
              <a:rPr dirty="0" err="1"/>
              <a:t>concordância</a:t>
            </a:r>
            <a:r>
              <a:rPr dirty="0"/>
              <a:t> das </a:t>
            </a:r>
            <a:r>
              <a:rPr dirty="0" err="1"/>
              <a:t>pessoas</a:t>
            </a:r>
            <a:r>
              <a:rPr dirty="0"/>
              <a:t> que </a:t>
            </a:r>
            <a:r>
              <a:rPr dirty="0" err="1"/>
              <a:t>usam</a:t>
            </a:r>
            <a:r>
              <a:rPr dirty="0"/>
              <a:t> o </a:t>
            </a:r>
            <a:r>
              <a:rPr dirty="0" err="1"/>
              <a:t>serviço</a:t>
            </a:r>
            <a:r>
              <a:rPr dirty="0"/>
              <a:t> e </a:t>
            </a:r>
            <a:r>
              <a:rPr dirty="0" err="1"/>
              <a:t>depois</a:t>
            </a:r>
            <a:r>
              <a:rPr dirty="0"/>
              <a:t> </a:t>
            </a:r>
            <a:r>
              <a:rPr dirty="0" err="1"/>
              <a:t>registram</a:t>
            </a:r>
            <a:r>
              <a:rPr dirty="0"/>
              <a:t> e </a:t>
            </a:r>
            <a:r>
              <a:rPr dirty="0" err="1"/>
              <a:t>agem</a:t>
            </a:r>
            <a:r>
              <a:rPr dirty="0"/>
              <a:t> </a:t>
            </a:r>
            <a:r>
              <a:rPr dirty="0" err="1"/>
              <a:t>sobre</a:t>
            </a:r>
            <a:r>
              <a:rPr dirty="0"/>
              <a:t> </a:t>
            </a:r>
            <a:r>
              <a:rPr dirty="0" err="1"/>
              <a:t>isso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Direcionar</a:t>
            </a:r>
            <a:r>
              <a:rPr dirty="0"/>
              <a:t> o </a:t>
            </a:r>
            <a:r>
              <a:rPr dirty="0" err="1"/>
              <a:t>fluxo</a:t>
            </a:r>
            <a:r>
              <a:rPr dirty="0"/>
              <a:t> de </a:t>
            </a:r>
            <a:r>
              <a:rPr dirty="0" err="1"/>
              <a:t>informações</a:t>
            </a:r>
            <a:r>
              <a:rPr dirty="0"/>
              <a:t> dessa </a:t>
            </a:r>
            <a:r>
              <a:rPr dirty="0" err="1"/>
              <a:t>maneira</a:t>
            </a:r>
            <a:r>
              <a:rPr dirty="0"/>
              <a:t> </a:t>
            </a:r>
            <a:r>
              <a:rPr b="1" i="1" u="sng" dirty="0" err="1"/>
              <a:t>não</a:t>
            </a:r>
            <a:r>
              <a:rPr dirty="0"/>
              <a:t> </a:t>
            </a:r>
            <a:r>
              <a:rPr dirty="0" err="1"/>
              <a:t>é</a:t>
            </a:r>
            <a:r>
              <a:rPr dirty="0"/>
              <a:t> </a:t>
            </a:r>
            <a:r>
              <a:rPr dirty="0" err="1"/>
              <a:t>uma</a:t>
            </a:r>
            <a:r>
              <a:rPr dirty="0"/>
              <a:t> </a:t>
            </a:r>
            <a:r>
              <a:rPr dirty="0" err="1"/>
              <a:t>abordagem</a:t>
            </a:r>
            <a:r>
              <a:rPr dirty="0"/>
              <a:t> de </a:t>
            </a:r>
            <a:r>
              <a:rPr dirty="0" err="1"/>
              <a:t>apoio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Além</a:t>
            </a:r>
            <a:r>
              <a:rPr dirty="0"/>
              <a:t> </a:t>
            </a:r>
            <a:r>
              <a:rPr dirty="0" err="1"/>
              <a:t>disso</a:t>
            </a:r>
            <a:r>
              <a:rPr dirty="0"/>
              <a:t>, a </a:t>
            </a:r>
            <a:r>
              <a:rPr dirty="0" err="1"/>
              <a:t>saúde</a:t>
            </a:r>
            <a:r>
              <a:rPr dirty="0"/>
              <a:t> mental e outros </a:t>
            </a:r>
            <a:r>
              <a:rPr dirty="0" err="1"/>
              <a:t>profissionais</a:t>
            </a:r>
            <a:r>
              <a:rPr dirty="0"/>
              <a:t> </a:t>
            </a:r>
            <a:r>
              <a:rPr dirty="0" err="1"/>
              <a:t>muitas</a:t>
            </a:r>
            <a:r>
              <a:rPr dirty="0"/>
              <a:t> </a:t>
            </a:r>
            <a:r>
              <a:rPr dirty="0" err="1"/>
              <a:t>vezes</a:t>
            </a:r>
            <a:r>
              <a:rPr dirty="0"/>
              <a:t> </a:t>
            </a:r>
            <a:r>
              <a:rPr dirty="0" err="1"/>
              <a:t>não</a:t>
            </a:r>
            <a:r>
              <a:rPr dirty="0"/>
              <a:t> </a:t>
            </a:r>
            <a:r>
              <a:rPr dirty="0" err="1"/>
              <a:t>conseguem</a:t>
            </a:r>
            <a:r>
              <a:rPr dirty="0"/>
              <a:t> </a:t>
            </a:r>
            <a:r>
              <a:rPr dirty="0" err="1"/>
              <a:t>explicar</a:t>
            </a:r>
            <a:r>
              <a:rPr dirty="0"/>
              <a:t> </a:t>
            </a:r>
            <a:r>
              <a:rPr dirty="0" err="1"/>
              <a:t>os</a:t>
            </a:r>
            <a:r>
              <a:rPr dirty="0"/>
              <a:t> </a:t>
            </a:r>
            <a:r>
              <a:rPr dirty="0" err="1"/>
              <a:t>diferenciais</a:t>
            </a:r>
            <a:r>
              <a:rPr dirty="0"/>
              <a:t> de </a:t>
            </a:r>
            <a:r>
              <a:rPr dirty="0" err="1"/>
              <a:t>poder</a:t>
            </a:r>
            <a:r>
              <a:rPr dirty="0"/>
              <a:t> que </a:t>
            </a:r>
            <a:r>
              <a:rPr dirty="0" err="1"/>
              <a:t>existem</a:t>
            </a:r>
            <a:r>
              <a:rPr dirty="0"/>
              <a:t> entre </a:t>
            </a:r>
            <a:r>
              <a:rPr dirty="0" err="1"/>
              <a:t>eles</a:t>
            </a:r>
            <a:r>
              <a:rPr dirty="0"/>
              <a:t> e as </a:t>
            </a:r>
            <a:r>
              <a:rPr dirty="0" err="1"/>
              <a:t>pessoas</a:t>
            </a:r>
            <a:r>
              <a:rPr dirty="0"/>
              <a:t> que </a:t>
            </a:r>
            <a:r>
              <a:rPr dirty="0" err="1"/>
              <a:t>usam</a:t>
            </a:r>
            <a:r>
              <a:rPr dirty="0"/>
              <a:t> o </a:t>
            </a:r>
            <a:r>
              <a:rPr dirty="0" err="1"/>
              <a:t>serviço</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Ao </a:t>
            </a:r>
            <a:r>
              <a:rPr dirty="0" err="1"/>
              <a:t>identificar</a:t>
            </a:r>
            <a:r>
              <a:rPr dirty="0"/>
              <a:t> </a:t>
            </a:r>
            <a:r>
              <a:rPr dirty="0" err="1"/>
              <a:t>necessidades</a:t>
            </a:r>
            <a:r>
              <a:rPr dirty="0"/>
              <a:t> e </a:t>
            </a:r>
            <a:r>
              <a:rPr dirty="0" err="1"/>
              <a:t>sugerir</a:t>
            </a:r>
            <a:r>
              <a:rPr dirty="0"/>
              <a:t> </a:t>
            </a:r>
            <a:r>
              <a:rPr dirty="0" err="1"/>
              <a:t>opções</a:t>
            </a:r>
            <a:r>
              <a:rPr dirty="0"/>
              <a:t> </a:t>
            </a:r>
            <a:r>
              <a:rPr dirty="0" err="1"/>
              <a:t>limitadas</a:t>
            </a:r>
            <a:r>
              <a:rPr dirty="0"/>
              <a:t>, </a:t>
            </a:r>
            <a:r>
              <a:rPr dirty="0" err="1"/>
              <a:t>os</a:t>
            </a:r>
            <a:r>
              <a:rPr dirty="0"/>
              <a:t> </a:t>
            </a:r>
            <a:r>
              <a:rPr dirty="0" err="1"/>
              <a:t>praticantes</a:t>
            </a:r>
            <a:r>
              <a:rPr dirty="0"/>
              <a:t> </a:t>
            </a:r>
            <a:r>
              <a:rPr dirty="0" err="1"/>
              <a:t>controlam</a:t>
            </a:r>
            <a:r>
              <a:rPr dirty="0"/>
              <a:t> a </a:t>
            </a:r>
            <a:r>
              <a:rPr dirty="0" err="1"/>
              <a:t>discussão</a:t>
            </a:r>
            <a:r>
              <a:rPr dirty="0"/>
              <a:t> e </a:t>
            </a:r>
            <a:r>
              <a:rPr dirty="0" err="1"/>
              <a:t>oferecem</a:t>
            </a:r>
            <a:r>
              <a:rPr dirty="0"/>
              <a:t> </a:t>
            </a:r>
            <a:r>
              <a:rPr dirty="0" err="1"/>
              <a:t>pouca</a:t>
            </a:r>
            <a:r>
              <a:rPr dirty="0"/>
              <a:t> </a:t>
            </a:r>
            <a:r>
              <a:rPr dirty="0" err="1"/>
              <a:t>oportunidade</a:t>
            </a:r>
            <a:r>
              <a:rPr dirty="0"/>
              <a:t> de </a:t>
            </a:r>
            <a:r>
              <a:rPr dirty="0" err="1"/>
              <a:t>desacordo</a:t>
            </a:r>
            <a:r>
              <a:rPr b="1"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69</a:t>
            </a:fld>
            <a:endParaRPr lang="en-CH"/>
          </a:p>
        </p:txBody>
      </p:sp>
    </p:spTree>
    <p:extLst>
      <p:ext uri="{BB962C8B-B14F-4D97-AF65-F5344CB8AC3E}">
        <p14:creationId xmlns:p14="http://schemas.microsoft.com/office/powerpoint/2010/main" val="15636961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É necessário ultrapassar estas barreiras e promover uma nova abordagem centrada no apoio em que: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As pessoas são capacitadas e recebem informações abrangentes que lhes permitem tomar decisões sobre suas vidas, inclusive sobre seus cuidados e tratamento.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Desequilíbrios de poder podem ser neutralizados se os profissionais prestarem atenção aos valores, expectativas, vontade e preferências das pessoas com quem estão trabalhando, compreendendo seu sistema interpretativo e agindo de acordo.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autorreflexão dos profissionais sobre como suas suposições ou comportamentos podem ser uma barreira involuntária para a tomada de decisão pelos usuários do serviço também é necessária. </a:t>
            </a:r>
          </a:p>
        </p:txBody>
      </p:sp>
      <p:sp>
        <p:nvSpPr>
          <p:cNvPr id="4" name="Slide Number Placeholder 3"/>
          <p:cNvSpPr>
            <a:spLocks noGrp="1"/>
          </p:cNvSpPr>
          <p:nvPr>
            <p:ph type="sldNum" sz="quarter" idx="5"/>
          </p:nvPr>
        </p:nvSpPr>
        <p:spPr/>
        <p:txBody>
          <a:bodyPr/>
          <a:lstStyle/>
          <a:p>
            <a:fld id="{356D4481-A8A4-4ADB-B768-6DF1FE3A744C}" type="slidenum">
              <a:rPr lang="en-CH" smtClean="0"/>
              <a:t>70</a:t>
            </a:fld>
            <a:endParaRPr lang="en-CH"/>
          </a:p>
        </p:txBody>
      </p:sp>
    </p:spTree>
    <p:extLst>
      <p:ext uri="{BB962C8B-B14F-4D97-AF65-F5344CB8AC3E}">
        <p14:creationId xmlns:p14="http://schemas.microsoft.com/office/powerpoint/2010/main" val="116666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r>
              <a:rPr lang="pt-BR" dirty="0"/>
              <a:t>Tema</a:t>
            </a:r>
            <a:r>
              <a:rPr dirty="0"/>
              <a:t> 1</a:t>
            </a:r>
            <a:r>
              <a:rPr lang="pt-BR" dirty="0"/>
              <a:t>:</a:t>
            </a:r>
            <a:r>
              <a:rPr lang="pt-BR" sz="1200" b="1" kern="1200" dirty="0">
                <a:solidFill>
                  <a:schemeClr val="tx1"/>
                </a:solidFill>
                <a:effectLst/>
                <a:latin typeface="+mn-lt"/>
                <a:ea typeface="+mn-ea"/>
                <a:cs typeface="+mn-cs"/>
              </a:rPr>
              <a:t>Contestando a negação da capacidade legal em saúde mental</a:t>
            </a:r>
          </a:p>
          <a:p>
            <a:pPr>
              <a:lnSpc>
                <a:spcPct val="115000"/>
              </a:lnSpc>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endParaRPr dirty="0"/>
          </a:p>
          <a:p>
            <a:pPr>
              <a:lnSpc>
                <a:spcPct val="115000"/>
              </a:lnSpc>
            </a:pPr>
            <a:endPar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defRPr b="1">
                <a:solidFill>
                  <a:srgbClr val="4F81BD"/>
                </a:solidFill>
                <a:latin typeface="Calibri" panose="020F0502020204030204" pitchFamily="34" charset="0"/>
                <a:ea typeface="Times New Roman" panose="02020603050405020304" pitchFamily="18" charset="0"/>
                <a:cs typeface="Calibri" panose="020F0502020204030204" pitchFamily="34" charset="0"/>
              </a:defRPr>
            </a:pPr>
            <a:r>
              <a:rPr dirty="0"/>
              <a:t>Tempo para </a:t>
            </a:r>
            <a:r>
              <a:rPr dirty="0" err="1"/>
              <a:t>este</a:t>
            </a:r>
            <a:r>
              <a:rPr dirty="0"/>
              <a:t> </a:t>
            </a:r>
            <a:r>
              <a:rPr lang="pt-BR" dirty="0"/>
              <a:t>Tema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defRPr>
                <a:solidFill>
                  <a:srgbClr val="000000"/>
                </a:solidFill>
                <a:latin typeface="Calibri" panose="020F0502020204030204" pitchFamily="34" charset="0"/>
                <a:ea typeface="Times New Roman" panose="02020603050405020304" pitchFamily="18" charset="0"/>
                <a:cs typeface="Calibri" panose="020F0502020204030204" pitchFamily="34" charset="0"/>
              </a:defRPr>
            </a:pPr>
            <a:r>
              <a:rPr dirty="0" err="1"/>
              <a:t>Aproximadamente</a:t>
            </a:r>
            <a:r>
              <a:rPr dirty="0"/>
              <a:t> 4 horas e 50 </a:t>
            </a:r>
            <a:r>
              <a:rPr dirty="0" err="1"/>
              <a:t>minutos</a:t>
            </a:r>
            <a:r>
              <a:rPr dirty="0"/>
              <a: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a:t>
            </a:fld>
            <a:endParaRPr lang="en-CH"/>
          </a:p>
        </p:txBody>
      </p:sp>
    </p:spTree>
    <p:extLst>
      <p:ext uri="{BB962C8B-B14F-4D97-AF65-F5344CB8AC3E}">
        <p14:creationId xmlns:p14="http://schemas.microsoft.com/office/powerpoint/2010/main" val="33038014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respeito</a:t>
            </a:r>
            <a:r>
              <a:rPr dirty="0"/>
              <a:t> </a:t>
            </a:r>
            <a:r>
              <a:rPr dirty="0" err="1"/>
              <a:t>ao</a:t>
            </a:r>
            <a:r>
              <a:rPr dirty="0"/>
              <a:t> </a:t>
            </a:r>
            <a:r>
              <a:rPr dirty="0" err="1"/>
              <a:t>direito</a:t>
            </a:r>
            <a:r>
              <a:rPr dirty="0"/>
              <a:t> à </a:t>
            </a:r>
            <a:r>
              <a:rPr lang="pt-BR" dirty="0"/>
              <a:t>capacidade legal</a:t>
            </a:r>
            <a:r>
              <a:rPr dirty="0"/>
              <a:t> </a:t>
            </a:r>
            <a:r>
              <a:rPr dirty="0" err="1"/>
              <a:t>também</a:t>
            </a:r>
            <a:r>
              <a:rPr dirty="0"/>
              <a:t> </a:t>
            </a:r>
            <a:r>
              <a:rPr dirty="0" err="1"/>
              <a:t>envolve</a:t>
            </a:r>
            <a:r>
              <a:rPr dirty="0"/>
              <a:t> o </a:t>
            </a:r>
            <a:r>
              <a:rPr dirty="0" err="1"/>
              <a:t>respeito</a:t>
            </a:r>
            <a:r>
              <a:rPr dirty="0"/>
              <a:t> </a:t>
            </a:r>
            <a:r>
              <a:rPr dirty="0" err="1"/>
              <a:t>ao</a:t>
            </a:r>
            <a:r>
              <a:rPr dirty="0"/>
              <a:t> </a:t>
            </a:r>
            <a:r>
              <a:rPr dirty="0" err="1"/>
              <a:t>direito</a:t>
            </a:r>
            <a:r>
              <a:rPr dirty="0"/>
              <a:t> das </a:t>
            </a:r>
            <a:r>
              <a:rPr dirty="0" err="1"/>
              <a:t>pessoas</a:t>
            </a:r>
            <a:r>
              <a:rPr dirty="0"/>
              <a:t> de </a:t>
            </a:r>
            <a:r>
              <a:rPr dirty="0" err="1"/>
              <a:t>consentir</a:t>
            </a:r>
            <a:r>
              <a:rPr dirty="0"/>
              <a:t> </a:t>
            </a:r>
            <a:r>
              <a:rPr dirty="0" err="1"/>
              <a:t>ou</a:t>
            </a:r>
            <a:r>
              <a:rPr dirty="0"/>
              <a:t> </a:t>
            </a:r>
            <a:r>
              <a:rPr dirty="0" err="1"/>
              <a:t>recusar</a:t>
            </a:r>
            <a:r>
              <a:rPr dirty="0"/>
              <a:t> o </a:t>
            </a:r>
            <a:r>
              <a:rPr dirty="0" err="1"/>
              <a:t>tratamento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Isso</a:t>
            </a:r>
            <a:r>
              <a:rPr dirty="0"/>
              <a:t> </a:t>
            </a:r>
            <a:r>
              <a:rPr dirty="0" err="1"/>
              <a:t>requer</a:t>
            </a:r>
            <a:r>
              <a:rPr dirty="0"/>
              <a:t> </a:t>
            </a:r>
            <a:r>
              <a:rPr dirty="0" err="1"/>
              <a:t>facilitar</a:t>
            </a:r>
            <a:r>
              <a:rPr dirty="0"/>
              <a:t> </a:t>
            </a:r>
            <a:r>
              <a:rPr dirty="0" err="1"/>
              <a:t>ativamente</a:t>
            </a:r>
            <a:r>
              <a:rPr dirty="0"/>
              <a:t> a </a:t>
            </a:r>
            <a:r>
              <a:rPr dirty="0" err="1"/>
              <a:t>tomada</a:t>
            </a:r>
            <a:r>
              <a:rPr dirty="0"/>
              <a:t> de </a:t>
            </a:r>
            <a:r>
              <a:rPr dirty="0" err="1"/>
              <a:t>decisão</a:t>
            </a:r>
            <a:r>
              <a:rPr dirty="0"/>
              <a:t> </a:t>
            </a:r>
            <a:r>
              <a:rPr dirty="0" err="1"/>
              <a:t>apoiada</a:t>
            </a:r>
            <a:r>
              <a:rPr dirty="0"/>
              <a:t>, </a:t>
            </a:r>
            <a:r>
              <a:rPr dirty="0" err="1"/>
              <a:t>garantindo</a:t>
            </a:r>
            <a:r>
              <a:rPr dirty="0"/>
              <a:t> que as </a:t>
            </a:r>
            <a:r>
              <a:rPr dirty="0" err="1"/>
              <a:t>pessoas</a:t>
            </a:r>
            <a:r>
              <a:rPr dirty="0"/>
              <a:t> </a:t>
            </a:r>
            <a:r>
              <a:rPr dirty="0" err="1"/>
              <a:t>possam</a:t>
            </a:r>
            <a:r>
              <a:rPr dirty="0"/>
              <a:t> </a:t>
            </a:r>
            <a:r>
              <a:rPr dirty="0" err="1"/>
              <a:t>convidar</a:t>
            </a:r>
            <a:r>
              <a:rPr dirty="0"/>
              <a:t> </a:t>
            </a:r>
            <a:r>
              <a:rPr dirty="0" err="1"/>
              <a:t>pessoas</a:t>
            </a:r>
            <a:r>
              <a:rPr dirty="0"/>
              <a:t> de </a:t>
            </a:r>
            <a:r>
              <a:rPr dirty="0" err="1"/>
              <a:t>confiança</a:t>
            </a:r>
            <a:r>
              <a:rPr dirty="0"/>
              <a:t> para </a:t>
            </a:r>
            <a:r>
              <a:rPr dirty="0" err="1"/>
              <a:t>acompanhá</a:t>
            </a:r>
            <a:r>
              <a:rPr dirty="0"/>
              <a:t>-las </a:t>
            </a:r>
            <a:r>
              <a:rPr dirty="0" err="1"/>
              <a:t>ao</a:t>
            </a:r>
            <a:r>
              <a:rPr dirty="0"/>
              <a:t> </a:t>
            </a:r>
            <a:r>
              <a:rPr dirty="0" err="1"/>
              <a:t>serviço</a:t>
            </a:r>
            <a:r>
              <a:rPr dirty="0"/>
              <a:t> para </a:t>
            </a:r>
            <a:r>
              <a:rPr dirty="0" err="1"/>
              <a:t>apoiá</a:t>
            </a:r>
            <a:r>
              <a:rPr dirty="0"/>
              <a:t>-las.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profissionais</a:t>
            </a:r>
            <a:r>
              <a:rPr dirty="0"/>
              <a:t> de </a:t>
            </a:r>
            <a:r>
              <a:rPr dirty="0" err="1"/>
              <a:t>saúde</a:t>
            </a:r>
            <a:r>
              <a:rPr dirty="0"/>
              <a:t> mental e outros </a:t>
            </a:r>
            <a:r>
              <a:rPr dirty="0" err="1"/>
              <a:t>profissionais</a:t>
            </a:r>
            <a:r>
              <a:rPr dirty="0"/>
              <a:t> </a:t>
            </a:r>
            <a:r>
              <a:rPr dirty="0" err="1"/>
              <a:t>também</a:t>
            </a:r>
            <a:r>
              <a:rPr dirty="0"/>
              <a:t> </a:t>
            </a:r>
            <a:r>
              <a:rPr dirty="0" err="1"/>
              <a:t>podem</a:t>
            </a:r>
            <a:r>
              <a:rPr dirty="0"/>
              <a:t> </a:t>
            </a:r>
            <a:r>
              <a:rPr dirty="0" err="1"/>
              <a:t>facilitar</a:t>
            </a:r>
            <a:r>
              <a:rPr dirty="0"/>
              <a:t> </a:t>
            </a:r>
            <a:r>
              <a:rPr dirty="0" err="1"/>
              <a:t>os</a:t>
            </a:r>
            <a:r>
              <a:rPr dirty="0"/>
              <a:t> </a:t>
            </a:r>
            <a:r>
              <a:rPr dirty="0" err="1"/>
              <a:t>contatos</a:t>
            </a:r>
            <a:r>
              <a:rPr dirty="0"/>
              <a:t> entre </a:t>
            </a:r>
            <a:r>
              <a:rPr dirty="0" err="1"/>
              <a:t>uma</a:t>
            </a:r>
            <a:r>
              <a:rPr dirty="0"/>
              <a:t> </a:t>
            </a:r>
            <a:r>
              <a:rPr dirty="0" err="1"/>
              <a:t>pessoa</a:t>
            </a:r>
            <a:r>
              <a:rPr dirty="0"/>
              <a:t> e </a:t>
            </a:r>
            <a:r>
              <a:rPr dirty="0" err="1"/>
              <a:t>serviços</a:t>
            </a:r>
            <a:r>
              <a:rPr dirty="0"/>
              <a:t> </a:t>
            </a:r>
            <a:r>
              <a:rPr dirty="0" err="1"/>
              <a:t>formais</a:t>
            </a:r>
            <a:r>
              <a:rPr dirty="0"/>
              <a:t> de </a:t>
            </a:r>
            <a:r>
              <a:rPr dirty="0" err="1"/>
              <a:t>apoio</a:t>
            </a:r>
            <a:r>
              <a:rPr dirty="0"/>
              <a:t>, </a:t>
            </a:r>
            <a:r>
              <a:rPr dirty="0" err="1"/>
              <a:t>como</a:t>
            </a:r>
            <a:r>
              <a:rPr dirty="0"/>
              <a:t> ONGs de </a:t>
            </a:r>
            <a:r>
              <a:rPr dirty="0" err="1"/>
              <a:t>tomada</a:t>
            </a:r>
            <a:r>
              <a:rPr dirty="0"/>
              <a:t> de </a:t>
            </a:r>
            <a:r>
              <a:rPr dirty="0" err="1"/>
              <a:t>decisão</a:t>
            </a:r>
            <a:r>
              <a:rPr dirty="0"/>
              <a:t> </a:t>
            </a:r>
            <a:r>
              <a:rPr dirty="0" err="1"/>
              <a:t>apoiadas</a:t>
            </a:r>
            <a:r>
              <a:rPr dirty="0"/>
              <a:t> </a:t>
            </a:r>
            <a:r>
              <a:rPr dirty="0" err="1"/>
              <a:t>ou</a:t>
            </a:r>
            <a:r>
              <a:rPr dirty="0"/>
              <a:t> </a:t>
            </a:r>
            <a:r>
              <a:rPr dirty="0" err="1"/>
              <a:t>trabalhadores</a:t>
            </a:r>
            <a:r>
              <a:rPr dirty="0"/>
              <a:t> de pares que </a:t>
            </a:r>
            <a:r>
              <a:rPr dirty="0" err="1"/>
              <a:t>podem</a:t>
            </a:r>
            <a:r>
              <a:rPr dirty="0"/>
              <a:t> </a:t>
            </a:r>
            <a:r>
              <a:rPr dirty="0" err="1"/>
              <a:t>atuar</a:t>
            </a:r>
            <a:r>
              <a:rPr dirty="0"/>
              <a:t> </a:t>
            </a:r>
            <a:r>
              <a:rPr dirty="0" err="1"/>
              <a:t>como</a:t>
            </a:r>
            <a:r>
              <a:rPr dirty="0"/>
              <a:t> </a:t>
            </a:r>
            <a:r>
              <a:rPr dirty="0" err="1"/>
              <a:t>apoiadores</a:t>
            </a:r>
            <a:r>
              <a:rPr dirty="0"/>
              <a:t>, se for </a:t>
            </a:r>
            <a:r>
              <a:rPr dirty="0" err="1"/>
              <a:t>isso</a:t>
            </a:r>
            <a:r>
              <a:rPr dirty="0"/>
              <a:t> que a </a:t>
            </a:r>
            <a:r>
              <a:rPr dirty="0" err="1"/>
              <a:t>pessoa</a:t>
            </a:r>
            <a:r>
              <a:rPr dirty="0"/>
              <a:t> </a:t>
            </a:r>
            <a:r>
              <a:rPr dirty="0" err="1"/>
              <a:t>deseja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71</a:t>
            </a:fld>
            <a:endParaRPr lang="en-CH"/>
          </a:p>
        </p:txBody>
      </p:sp>
    </p:spTree>
    <p:extLst>
      <p:ext uri="{BB962C8B-B14F-4D97-AF65-F5344CB8AC3E}">
        <p14:creationId xmlns:p14="http://schemas.microsoft.com/office/powerpoint/2010/main" val="4437690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1038225"/>
            <a:ext cx="3786188" cy="2130425"/>
          </a:xfrm>
        </p:spPr>
      </p:sp>
      <p:sp>
        <p:nvSpPr>
          <p:cNvPr id="3" name="Notes Placeholder 2"/>
          <p:cNvSpPr>
            <a:spLocks noGrp="1"/>
          </p:cNvSpPr>
          <p:nvPr>
            <p:ph type="body" idx="1"/>
          </p:nvPr>
        </p:nvSpPr>
        <p:spPr>
          <a:xfrm>
            <a:off x="680879" y="3479324"/>
            <a:ext cx="5447030" cy="5218986"/>
          </a:xfrm>
        </p:spPr>
        <p:txBody>
          <a:bodyPr/>
          <a:lstStyle/>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lang="pt-BR" dirty="0"/>
              <a:t>seguinte </a:t>
            </a:r>
            <a:r>
              <a:rPr dirty="0" err="1"/>
              <a:t>caixa</a:t>
            </a:r>
            <a:r>
              <a:rPr dirty="0"/>
              <a:t> (</a:t>
            </a:r>
            <a:r>
              <a:rPr dirty="0">
                <a:hlinkClick r:id="rId3" action="ppaction://hlinkfile" tooltip="Department of Constitutional Affairs, 2005 #96"/>
              </a:rPr>
              <a:t>12</a:t>
            </a:r>
            <a:r>
              <a:rPr dirty="0"/>
              <a:t>) </a:t>
            </a:r>
            <a:r>
              <a:rPr dirty="0" err="1"/>
              <a:t>é</a:t>
            </a:r>
            <a:r>
              <a:rPr dirty="0"/>
              <a:t> </a:t>
            </a:r>
            <a:r>
              <a:rPr dirty="0" err="1"/>
              <a:t>uma</a:t>
            </a:r>
            <a:r>
              <a:rPr dirty="0"/>
              <a:t> ferramenta de </a:t>
            </a:r>
            <a:r>
              <a:rPr dirty="0" err="1"/>
              <a:t>lista</a:t>
            </a:r>
            <a:r>
              <a:rPr dirty="0"/>
              <a:t> de </a:t>
            </a:r>
            <a:r>
              <a:rPr dirty="0" err="1"/>
              <a:t>verificação</a:t>
            </a:r>
            <a:r>
              <a:rPr dirty="0"/>
              <a:t> </a:t>
            </a:r>
            <a:r>
              <a:rPr dirty="0" err="1"/>
              <a:t>útil</a:t>
            </a:r>
            <a:r>
              <a:rPr dirty="0"/>
              <a:t> para </a:t>
            </a:r>
            <a:r>
              <a:rPr dirty="0" err="1"/>
              <a:t>os</a:t>
            </a:r>
            <a:r>
              <a:rPr dirty="0"/>
              <a:t> </a:t>
            </a:r>
            <a:r>
              <a:rPr dirty="0" err="1"/>
              <a:t>apoiadores</a:t>
            </a:r>
            <a:r>
              <a:rPr dirty="0"/>
              <a:t> que </a:t>
            </a:r>
            <a:r>
              <a:rPr dirty="0" err="1"/>
              <a:t>iniciam</a:t>
            </a:r>
            <a:r>
              <a:rPr dirty="0"/>
              <a:t> </a:t>
            </a:r>
            <a:r>
              <a:rPr dirty="0" err="1"/>
              <a:t>uma</a:t>
            </a:r>
            <a:r>
              <a:rPr dirty="0"/>
              <a:t> </a:t>
            </a:r>
            <a:r>
              <a:rPr dirty="0" err="1"/>
              <a:t>abordagem</a:t>
            </a:r>
            <a:r>
              <a:rPr dirty="0"/>
              <a:t> de </a:t>
            </a:r>
            <a:r>
              <a:rPr dirty="0" err="1"/>
              <a:t>tomada</a:t>
            </a:r>
            <a:r>
              <a:rPr dirty="0"/>
              <a:t> de </a:t>
            </a:r>
            <a:r>
              <a:rPr dirty="0" err="1"/>
              <a:t>decisão</a:t>
            </a:r>
            <a:r>
              <a:rPr dirty="0"/>
              <a:t> </a:t>
            </a:r>
            <a:r>
              <a:rPr dirty="0" err="1"/>
              <a:t>apoiada</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No </a:t>
            </a:r>
            <a:r>
              <a:rPr dirty="0" err="1"/>
              <a:t>entanto</a:t>
            </a:r>
            <a:r>
              <a:rPr dirty="0"/>
              <a:t>, </a:t>
            </a:r>
            <a:r>
              <a:rPr dirty="0" err="1"/>
              <a:t>etapas</a:t>
            </a:r>
            <a:r>
              <a:rPr dirty="0"/>
              <a:t> </a:t>
            </a:r>
            <a:r>
              <a:rPr dirty="0" err="1"/>
              <a:t>adicionais</a:t>
            </a:r>
            <a:r>
              <a:rPr dirty="0"/>
              <a:t> </a:t>
            </a:r>
            <a:r>
              <a:rPr dirty="0" err="1"/>
              <a:t>precisarão</a:t>
            </a:r>
            <a:r>
              <a:rPr dirty="0"/>
              <a:t> ser </a:t>
            </a:r>
            <a:r>
              <a:rPr dirty="0" err="1"/>
              <a:t>incluídas</a:t>
            </a:r>
            <a:r>
              <a:rPr dirty="0"/>
              <a:t> </a:t>
            </a:r>
            <a:r>
              <a:rPr dirty="0" err="1"/>
              <a:t>pessoa</a:t>
            </a:r>
            <a:r>
              <a:rPr dirty="0"/>
              <a:t> a </a:t>
            </a:r>
            <a:r>
              <a:rPr dirty="0" err="1"/>
              <a:t>pessoa</a:t>
            </a:r>
            <a:r>
              <a:rPr dirty="0"/>
              <a:t>.</a:t>
            </a:r>
          </a:p>
          <a:p>
            <a:pPr algn="just"/>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72</a:t>
            </a:fld>
            <a:endParaRPr lang="en-CH"/>
          </a:p>
        </p:txBody>
      </p:sp>
      <p:pic>
        <p:nvPicPr>
          <p:cNvPr id="5" name="Picture 4">
            <a:extLst>
              <a:ext uri="{FF2B5EF4-FFF2-40B4-BE49-F238E27FC236}">
                <a16:creationId xmlns:a16="http://schemas.microsoft.com/office/drawing/2014/main" id="{EFA263B6-491E-4A5D-A468-CDF65FC4D8B7}"/>
              </a:ext>
            </a:extLst>
          </p:cNvPr>
          <p:cNvPicPr>
            <a:picLocks noChangeAspect="1"/>
          </p:cNvPicPr>
          <p:nvPr/>
        </p:nvPicPr>
        <p:blipFill>
          <a:blip r:embed="rId4"/>
          <a:stretch>
            <a:fillRect/>
          </a:stretch>
        </p:blipFill>
        <p:spPr>
          <a:xfrm>
            <a:off x="743293" y="4218687"/>
            <a:ext cx="5322203" cy="4683627"/>
          </a:xfrm>
          <a:prstGeom prst="rect">
            <a:avLst/>
          </a:prstGeom>
        </p:spPr>
      </p:pic>
    </p:spTree>
    <p:extLst>
      <p:ext uri="{BB962C8B-B14F-4D97-AF65-F5344CB8AC3E}">
        <p14:creationId xmlns:p14="http://schemas.microsoft.com/office/powerpoint/2010/main" val="33175208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1243013"/>
            <a:ext cx="5375275" cy="3024187"/>
          </a:xfrm>
        </p:spPr>
      </p:sp>
      <p:sp>
        <p:nvSpPr>
          <p:cNvPr id="3" name="Notes Placeholder 2"/>
          <p:cNvSpPr>
            <a:spLocks noGrp="1"/>
          </p:cNvSpPr>
          <p:nvPr>
            <p:ph type="body" idx="1"/>
          </p:nvPr>
        </p:nvSpPr>
        <p:spPr>
          <a:xfrm>
            <a:off x="458788" y="4441372"/>
            <a:ext cx="5912983" cy="4256540"/>
          </a:xfrm>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Diferenças</a:t>
            </a:r>
            <a:r>
              <a:rPr dirty="0"/>
              <a:t> entre </a:t>
            </a:r>
            <a:r>
              <a:rPr dirty="0" err="1"/>
              <a:t>tomada</a:t>
            </a:r>
            <a:r>
              <a:rPr dirty="0"/>
              <a:t> de </a:t>
            </a:r>
            <a:r>
              <a:rPr dirty="0" err="1"/>
              <a:t>decisão</a:t>
            </a:r>
            <a:r>
              <a:rPr dirty="0"/>
              <a:t> </a:t>
            </a:r>
            <a:r>
              <a:rPr dirty="0" err="1"/>
              <a:t>apoiada</a:t>
            </a:r>
            <a:r>
              <a:rPr dirty="0"/>
              <a:t> e </a:t>
            </a:r>
            <a:r>
              <a:rPr dirty="0" err="1"/>
              <a:t>tomada</a:t>
            </a:r>
            <a:r>
              <a:rPr dirty="0"/>
              <a:t> de </a:t>
            </a:r>
            <a:r>
              <a:rPr dirty="0" err="1"/>
              <a:t>decisão</a:t>
            </a:r>
            <a:r>
              <a:rPr dirty="0"/>
              <a:t> </a:t>
            </a:r>
            <a:r>
              <a:rPr dirty="0" err="1"/>
              <a:t>substituta</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Na tomada de decisão apoiada, </a:t>
            </a:r>
            <a:r>
              <a:rPr lang="pt-BR" sz="1200" kern="1200" dirty="0">
                <a:solidFill>
                  <a:schemeClr val="tx1"/>
                </a:solidFill>
                <a:effectLst/>
                <a:latin typeface="+mn-lt"/>
                <a:ea typeface="+mn-ea"/>
                <a:cs typeface="+mn-cs"/>
              </a:rPr>
              <a:t>que presta apoio nunca toma decisões por, em nome ou no lugar da pessoa.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Com a tomada de decisão apoiada, todas as formas de apoio, mesmo as mais intensivas, baseiam-se na </a:t>
            </a:r>
            <a:r>
              <a:rPr lang="pt-BR" sz="1200" u="sng" kern="1200" dirty="0">
                <a:solidFill>
                  <a:schemeClr val="tx1"/>
                </a:solidFill>
                <a:effectLst/>
                <a:latin typeface="+mn-lt"/>
                <a:ea typeface="+mn-ea"/>
                <a:cs typeface="+mn-cs"/>
              </a:rPr>
              <a:t>vontade e preferências </a:t>
            </a:r>
            <a:r>
              <a:rPr lang="pt-BR" sz="1200" kern="1200" dirty="0">
                <a:solidFill>
                  <a:schemeClr val="tx1"/>
                </a:solidFill>
                <a:effectLst/>
                <a:latin typeface="+mn-lt"/>
                <a:ea typeface="+mn-ea"/>
                <a:cs typeface="+mn-cs"/>
              </a:rPr>
              <a:t>do interessado.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É importante observar que a vontade e as preferências de uma pessoa são diferentes do que os outros podem perceber como sendo do “o melhor” para uma pessoa. </a:t>
            </a:r>
          </a:p>
          <a:p>
            <a:pPr marL="628650" lvl="1" indent="-171450">
              <a:buFont typeface="Wingdings" pitchFamily="2" charset="2"/>
              <a:buChar char="Ø"/>
            </a:pPr>
            <a:r>
              <a:rPr lang="pt-BR" sz="1200" kern="1200" dirty="0">
                <a:solidFill>
                  <a:schemeClr val="tx1"/>
                </a:solidFill>
                <a:effectLst/>
                <a:latin typeface="+mn-lt"/>
                <a:ea typeface="+mn-ea"/>
                <a:cs typeface="+mn-cs"/>
              </a:rPr>
              <a:t>Em muitos países, o padrão para tomar uma decisão para uma pessoa percebida como carente de habilidades de tomada de decisão é geralmente baseado no “melhor” para ela (ou seja, quando outros determinam qual é a melhor decisão ou curso de ação para uma pessoa).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Conforme explicado em um exercício anterior, mesmo que os tomadores de decisão substitutos tenham boas intenções e pensem que estão fazendo a coisa certa para uma pessoa, isso não significa que eles realmente estejam fazendo a coisa certa ou que a pessoa perceberá a situação dessa maneira.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apoio indesejado ou inadequado pode ser sentido pelas pessoas como uma intrusão inaceitável em suas vidas, e pode até ser prejudicial. Isso dependerá de como a pessoa vê subjetivamente a ajuda e do contexto e cultura em que ela é dada.</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Portanto, a abordagem do “o melhor para a pessoa” precisa ser substituída. </a:t>
            </a:r>
          </a:p>
          <a:p>
            <a:pPr marL="171450" indent="-171450" algn="just">
              <a:buFont typeface="Arial" panose="020B0604020202020204" pitchFamily="34" charset="0"/>
              <a:buChar char="•"/>
              <a:defRPr sz="1200" kern="1200">
                <a:solidFill>
                  <a:schemeClr val="tx1"/>
                </a:solidFill>
                <a:effectLst/>
                <a:latin typeface="+mn-lt"/>
                <a:ea typeface="+mn-ea"/>
                <a:cs typeface="+mn-cs"/>
              </a:defRPr>
            </a:pPr>
            <a:endParaRPr lang="en-GB" sz="1200" kern="1200" dirty="0">
              <a:solidFill>
                <a:schemeClr val="tx1"/>
              </a:solidFill>
              <a:effectLst/>
              <a:latin typeface="+mn-lt"/>
              <a:ea typeface="+mn-ea"/>
              <a:cs typeface="+mn-cs"/>
            </a:endParaRPr>
          </a:p>
          <a:p>
            <a:pPr marL="171450" indent="-171450" algn="just">
              <a:buFont typeface="Arial" panose="020B0604020202020204" pitchFamily="34" charset="0"/>
              <a:buChar char="•"/>
            </a:pP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73</a:t>
            </a:fld>
            <a:endParaRPr lang="en-CH"/>
          </a:p>
        </p:txBody>
      </p:sp>
    </p:spTree>
    <p:extLst>
      <p:ext uri="{BB962C8B-B14F-4D97-AF65-F5344CB8AC3E}">
        <p14:creationId xmlns:p14="http://schemas.microsoft.com/office/powerpoint/2010/main" val="21026981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b="1"/>
              <a:t>Melhor interpretação da vontade e das preferências</a:t>
            </a:r>
            <a:r>
              <a:t>.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t>Quando a pessoa ainda não consegue comunicar sua vontade e preferências após tentativas significativas de comunicação, as decisões devem ser baseadas na </a:t>
            </a:r>
            <a:r>
              <a:rPr b="1"/>
              <a:t>melhor interpretação de sua vontade e preferências</a:t>
            </a:r>
            <a:r>
              <a:t>.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t>Estes podem ser determinados, por exemplo, por:</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1" indent="-171450">
              <a:spcBef>
                <a:spcPts val="0"/>
              </a:spcBef>
              <a:spcAft>
                <a:spcPts val="0"/>
              </a:spcAft>
              <a:buFont typeface="Wingdings" panose="05000000000000000000" pitchFamily="2" charset="2"/>
              <a:buChar char="Ø"/>
              <a:defRPr>
                <a:latin typeface="Calibri" panose="020F0502020204030204" pitchFamily="34" charset="0"/>
                <a:ea typeface="SimSun" panose="02010600030101010101" pitchFamily="2" charset="-122"/>
                <a:cs typeface="Arial" panose="020B0604020202020204" pitchFamily="34" charset="0"/>
              </a:defRPr>
            </a:pPr>
            <a:r>
              <a:t>referindo-se ao que já se sabe sobre a pessoa (por exemplo, suas opiniões sobre diferentes assuntos, crenças, valores na vida, etc.);</a:t>
            </a:r>
            <a:endParaRPr lang="en-CH" sz="1050" dirty="0">
              <a:latin typeface="Calibri" panose="020F0502020204030204" pitchFamily="34" charset="0"/>
              <a:ea typeface="SimSun" panose="02010600030101010101" pitchFamily="2" charset="-122"/>
              <a:cs typeface="Arial" panose="020B0604020202020204" pitchFamily="34" charset="0"/>
            </a:endParaRPr>
          </a:p>
          <a:p>
            <a:pPr marL="628650" marR="0" lvl="1" indent="-171450">
              <a:spcBef>
                <a:spcPts val="0"/>
              </a:spcBef>
              <a:spcAft>
                <a:spcPts val="0"/>
              </a:spcAft>
              <a:buFont typeface="Wingdings" panose="05000000000000000000" pitchFamily="2" charset="2"/>
              <a:buChar char="Ø"/>
              <a:defRPr>
                <a:latin typeface="Calibri" panose="020F0502020204030204" pitchFamily="34" charset="0"/>
                <a:ea typeface="SimSun" panose="02010600030101010101" pitchFamily="2" charset="-122"/>
                <a:cs typeface="Arial" panose="020B0604020202020204" pitchFamily="34" charset="0"/>
              </a:defRPr>
            </a:pPr>
            <a:r>
              <a:t>referindo-se a documentos de planejamento antecipado que contêm informações sobre a vontade e as preferências da pessoa (isso será discutido com mais detalhes posteriormente).</a:t>
            </a:r>
            <a:endParaRPr lang="en-CH" sz="1050"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74</a:t>
            </a:fld>
            <a:endParaRPr lang="en-CH"/>
          </a:p>
        </p:txBody>
      </p:sp>
    </p:spTree>
    <p:extLst>
      <p:ext uri="{BB962C8B-B14F-4D97-AF65-F5344CB8AC3E}">
        <p14:creationId xmlns:p14="http://schemas.microsoft.com/office/powerpoint/2010/main" val="17712975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tomada</a:t>
            </a:r>
            <a:r>
              <a:rPr dirty="0"/>
              <a:t> de </a:t>
            </a:r>
            <a:r>
              <a:rPr dirty="0" err="1"/>
              <a:t>decisão</a:t>
            </a:r>
            <a:r>
              <a:rPr dirty="0"/>
              <a:t> </a:t>
            </a:r>
            <a:r>
              <a:rPr dirty="0" err="1"/>
              <a:t>apoiada</a:t>
            </a:r>
            <a:r>
              <a:rPr dirty="0"/>
              <a:t> </a:t>
            </a:r>
            <a:r>
              <a:rPr dirty="0" err="1"/>
              <a:t>é</a:t>
            </a:r>
            <a:r>
              <a:rPr dirty="0"/>
              <a:t> </a:t>
            </a:r>
            <a:r>
              <a:rPr dirty="0" err="1"/>
              <a:t>diferente</a:t>
            </a:r>
            <a:r>
              <a:rPr dirty="0"/>
              <a:t> dos </a:t>
            </a:r>
            <a:r>
              <a:rPr dirty="0" err="1"/>
              <a:t>sistemas</a:t>
            </a:r>
            <a:r>
              <a:rPr dirty="0"/>
              <a:t> </a:t>
            </a:r>
            <a:r>
              <a:rPr dirty="0" err="1"/>
              <a:t>existentes</a:t>
            </a:r>
            <a:r>
              <a:rPr dirty="0"/>
              <a:t>, </a:t>
            </a:r>
            <a:r>
              <a:rPr dirty="0" err="1"/>
              <a:t>como</a:t>
            </a:r>
            <a:r>
              <a:rPr dirty="0"/>
              <a:t> tutela, </a:t>
            </a:r>
            <a:r>
              <a:rPr lang="pt-BR" dirty="0"/>
              <a:t>cura</a:t>
            </a:r>
            <a:r>
              <a:rPr dirty="0" err="1"/>
              <a:t>tela</a:t>
            </a:r>
            <a:r>
              <a:rPr dirty="0"/>
              <a:t> e outros regimes de </a:t>
            </a:r>
            <a:r>
              <a:rPr dirty="0" err="1"/>
              <a:t>tomada</a:t>
            </a:r>
            <a:r>
              <a:rPr dirty="0"/>
              <a:t> de </a:t>
            </a:r>
            <a:r>
              <a:rPr dirty="0" err="1"/>
              <a:t>decisão</a:t>
            </a:r>
            <a:r>
              <a:rPr dirty="0"/>
              <a:t> </a:t>
            </a:r>
            <a:r>
              <a:rPr dirty="0" err="1"/>
              <a:t>substitutos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tomada</a:t>
            </a:r>
            <a:r>
              <a:rPr dirty="0"/>
              <a:t> de </a:t>
            </a:r>
            <a:r>
              <a:rPr dirty="0" err="1"/>
              <a:t>decisão</a:t>
            </a:r>
            <a:r>
              <a:rPr dirty="0"/>
              <a:t> </a:t>
            </a:r>
            <a:r>
              <a:rPr dirty="0" err="1"/>
              <a:t>apoiada</a:t>
            </a:r>
            <a:r>
              <a:rPr dirty="0"/>
              <a:t> </a:t>
            </a:r>
            <a:r>
              <a:rPr dirty="0" err="1"/>
              <a:t>não</a:t>
            </a:r>
            <a:r>
              <a:rPr dirty="0"/>
              <a:t> </a:t>
            </a:r>
            <a:r>
              <a:rPr dirty="0" err="1"/>
              <a:t>é</a:t>
            </a:r>
            <a:r>
              <a:rPr dirty="0"/>
              <a:t> </a:t>
            </a:r>
            <a:r>
              <a:rPr dirty="0" err="1"/>
              <a:t>apenas</a:t>
            </a:r>
            <a:r>
              <a:rPr dirty="0"/>
              <a:t> um </a:t>
            </a:r>
            <a:r>
              <a:rPr dirty="0" err="1"/>
              <a:t>termo</a:t>
            </a:r>
            <a:r>
              <a:rPr dirty="0"/>
              <a:t> novo para </a:t>
            </a:r>
            <a:r>
              <a:rPr dirty="0" err="1"/>
              <a:t>descrever</a:t>
            </a:r>
            <a:r>
              <a:rPr dirty="0"/>
              <a:t> esses </a:t>
            </a:r>
            <a:r>
              <a:rPr dirty="0" err="1"/>
              <a:t>modelos</a:t>
            </a:r>
            <a:r>
              <a:rPr dirty="0"/>
              <a:t> </a:t>
            </a:r>
            <a:r>
              <a:rPr dirty="0" err="1"/>
              <a:t>pré-existentes</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Trata</a:t>
            </a:r>
            <a:r>
              <a:rPr dirty="0"/>
              <a:t>-se de </a:t>
            </a:r>
            <a:r>
              <a:rPr dirty="0" err="1"/>
              <a:t>implementar</a:t>
            </a:r>
            <a:r>
              <a:rPr dirty="0"/>
              <a:t> </a:t>
            </a:r>
            <a:r>
              <a:rPr dirty="0" err="1"/>
              <a:t>uma</a:t>
            </a:r>
            <a:r>
              <a:rPr dirty="0"/>
              <a:t> </a:t>
            </a:r>
            <a:r>
              <a:rPr dirty="0" err="1"/>
              <a:t>abordagem</a:t>
            </a:r>
            <a:r>
              <a:rPr dirty="0"/>
              <a:t> </a:t>
            </a:r>
            <a:r>
              <a:rPr dirty="0" err="1"/>
              <a:t>completamente</a:t>
            </a:r>
            <a:r>
              <a:rPr dirty="0"/>
              <a:t> </a:t>
            </a:r>
            <a:r>
              <a:rPr dirty="0" err="1"/>
              <a:t>diferente</a:t>
            </a:r>
            <a:r>
              <a:rPr dirty="0"/>
              <a:t>, </a:t>
            </a:r>
            <a:r>
              <a:rPr dirty="0" err="1"/>
              <a:t>na</a:t>
            </a:r>
            <a:r>
              <a:rPr dirty="0"/>
              <a:t> qual a </a:t>
            </a:r>
            <a:r>
              <a:rPr dirty="0" err="1"/>
              <a:t>pessoa</a:t>
            </a:r>
            <a:r>
              <a:rPr dirty="0"/>
              <a:t> sempre </a:t>
            </a:r>
            <a:r>
              <a:rPr dirty="0" err="1"/>
              <a:t>tem</a:t>
            </a:r>
            <a:r>
              <a:rPr dirty="0"/>
              <a:t> a </a:t>
            </a:r>
            <a:r>
              <a:rPr dirty="0" err="1"/>
              <a:t>palavra</a:t>
            </a:r>
            <a:r>
              <a:rPr dirty="0"/>
              <a:t> final, </a:t>
            </a:r>
            <a:r>
              <a:rPr dirty="0" err="1"/>
              <a:t>porque</a:t>
            </a:r>
            <a:r>
              <a:rPr dirty="0"/>
              <a:t> as </a:t>
            </a:r>
            <a:r>
              <a:rPr dirty="0" err="1"/>
              <a:t>decisões</a:t>
            </a:r>
            <a:r>
              <a:rPr dirty="0"/>
              <a:t> </a:t>
            </a:r>
            <a:r>
              <a:rPr dirty="0" err="1"/>
              <a:t>são</a:t>
            </a:r>
            <a:r>
              <a:rPr dirty="0"/>
              <a:t> </a:t>
            </a:r>
            <a:r>
              <a:rPr dirty="0" err="1"/>
              <a:t>tomadas</a:t>
            </a:r>
            <a:r>
              <a:rPr dirty="0"/>
              <a:t> de </a:t>
            </a:r>
            <a:r>
              <a:rPr dirty="0" err="1"/>
              <a:t>acordo</a:t>
            </a:r>
            <a:r>
              <a:rPr dirty="0"/>
              <a:t> com </a:t>
            </a:r>
            <a:r>
              <a:rPr dirty="0" err="1"/>
              <a:t>sua</a:t>
            </a:r>
            <a:r>
              <a:rPr dirty="0"/>
              <a:t> </a:t>
            </a:r>
            <a:r>
              <a:rPr dirty="0" err="1"/>
              <a:t>vontade</a:t>
            </a:r>
            <a:r>
              <a:rPr dirty="0"/>
              <a:t> e </a:t>
            </a:r>
            <a:r>
              <a:rPr dirty="0" err="1"/>
              <a:t>preferências</a:t>
            </a:r>
            <a:r>
              <a:rPr dirty="0"/>
              <a:t> </a:t>
            </a:r>
            <a:r>
              <a:rPr dirty="0" err="1"/>
              <a:t>ou</a:t>
            </a:r>
            <a:r>
              <a:rPr dirty="0"/>
              <a:t> com a </a:t>
            </a:r>
            <a:r>
              <a:rPr dirty="0" err="1"/>
              <a:t>melhor</a:t>
            </a:r>
            <a:r>
              <a:rPr dirty="0"/>
              <a:t> </a:t>
            </a:r>
            <a:r>
              <a:rPr dirty="0" err="1"/>
              <a:t>interpretação</a:t>
            </a:r>
            <a:r>
              <a:rPr dirty="0"/>
              <a:t> de </a:t>
            </a:r>
            <a:r>
              <a:rPr dirty="0" err="1"/>
              <a:t>sua</a:t>
            </a:r>
            <a:r>
              <a:rPr dirty="0"/>
              <a:t> </a:t>
            </a:r>
            <a:r>
              <a:rPr dirty="0" err="1"/>
              <a:t>vontade</a:t>
            </a:r>
            <a:r>
              <a:rPr dirty="0"/>
              <a:t> e </a:t>
            </a:r>
            <a:r>
              <a:rPr dirty="0" err="1"/>
              <a:t>preferências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75</a:t>
            </a:fld>
            <a:endParaRPr lang="en-CH"/>
          </a:p>
        </p:txBody>
      </p:sp>
    </p:spTree>
    <p:extLst>
      <p:ext uri="{BB962C8B-B14F-4D97-AF65-F5344CB8AC3E}">
        <p14:creationId xmlns:p14="http://schemas.microsoft.com/office/powerpoint/2010/main" val="26691684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Finalmente</a:t>
            </a:r>
            <a:r>
              <a:rPr dirty="0"/>
              <a:t>, </a:t>
            </a:r>
            <a:r>
              <a:rPr dirty="0" err="1"/>
              <a:t>ao</a:t>
            </a:r>
            <a:r>
              <a:rPr dirty="0"/>
              <a:t> </a:t>
            </a:r>
            <a:r>
              <a:rPr dirty="0" err="1"/>
              <a:t>contrário</a:t>
            </a:r>
            <a:r>
              <a:rPr dirty="0"/>
              <a:t> da </a:t>
            </a:r>
            <a:r>
              <a:rPr dirty="0" err="1"/>
              <a:t>maioria</a:t>
            </a:r>
            <a:r>
              <a:rPr dirty="0"/>
              <a:t> das </a:t>
            </a:r>
            <a:r>
              <a:rPr dirty="0" err="1"/>
              <a:t>formas</a:t>
            </a:r>
            <a:r>
              <a:rPr dirty="0"/>
              <a:t> de </a:t>
            </a:r>
            <a:r>
              <a:rPr dirty="0" err="1"/>
              <a:t>tomada</a:t>
            </a:r>
            <a:r>
              <a:rPr dirty="0"/>
              <a:t> de </a:t>
            </a:r>
            <a:r>
              <a:rPr dirty="0" err="1"/>
              <a:t>decisão</a:t>
            </a:r>
            <a:r>
              <a:rPr dirty="0"/>
              <a:t> </a:t>
            </a:r>
            <a:r>
              <a:rPr dirty="0" err="1"/>
              <a:t>substituta</a:t>
            </a:r>
            <a:r>
              <a:rPr dirty="0"/>
              <a:t>, a </a:t>
            </a:r>
            <a:r>
              <a:rPr dirty="0" err="1"/>
              <a:t>tomada</a:t>
            </a:r>
            <a:r>
              <a:rPr dirty="0"/>
              <a:t> de </a:t>
            </a:r>
            <a:r>
              <a:rPr dirty="0" err="1"/>
              <a:t>decisão</a:t>
            </a:r>
            <a:r>
              <a:rPr dirty="0"/>
              <a:t> </a:t>
            </a:r>
            <a:r>
              <a:rPr dirty="0" err="1"/>
              <a:t>apoiada</a:t>
            </a:r>
            <a:r>
              <a:rPr dirty="0"/>
              <a:t> </a:t>
            </a:r>
            <a:r>
              <a:rPr dirty="0" err="1"/>
              <a:t>é</a:t>
            </a:r>
            <a:r>
              <a:rPr dirty="0"/>
              <a:t> </a:t>
            </a:r>
            <a:r>
              <a:rPr b="1" u="sng" dirty="0" err="1"/>
              <a:t>voluntária</a:t>
            </a:r>
            <a:r>
              <a:rPr b="1" dirty="0"/>
              <a:t> </a:t>
            </a:r>
            <a:r>
              <a:rPr dirty="0" err="1"/>
              <a:t>Não</a:t>
            </a:r>
            <a:r>
              <a:rPr dirty="0"/>
              <a:t> </a:t>
            </a:r>
            <a:r>
              <a:rPr dirty="0" err="1"/>
              <a:t>deve</a:t>
            </a:r>
            <a:r>
              <a:rPr dirty="0"/>
              <a:t> ser </a:t>
            </a:r>
            <a:r>
              <a:rPr dirty="0" err="1"/>
              <a:t>imposta</a:t>
            </a:r>
            <a:r>
              <a:rPr dirty="0"/>
              <a:t> </a:t>
            </a:r>
            <a:r>
              <a:rPr dirty="0" err="1"/>
              <a:t>às</a:t>
            </a:r>
            <a:r>
              <a:rPr dirty="0"/>
              <a:t> </a:t>
            </a:r>
            <a:r>
              <a:rPr dirty="0" err="1"/>
              <a:t>pessoas</a:t>
            </a:r>
            <a:r>
              <a:rPr dirty="0"/>
              <a:t>.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Se </a:t>
            </a:r>
            <a:r>
              <a:rPr dirty="0" err="1"/>
              <a:t>uma</a:t>
            </a:r>
            <a:r>
              <a:rPr dirty="0"/>
              <a:t> </a:t>
            </a:r>
            <a:r>
              <a:rPr dirty="0" err="1"/>
              <a:t>pessoa</a:t>
            </a:r>
            <a:r>
              <a:rPr dirty="0"/>
              <a:t> </a:t>
            </a:r>
            <a:r>
              <a:rPr dirty="0" err="1"/>
              <a:t>optar</a:t>
            </a:r>
            <a:r>
              <a:rPr dirty="0"/>
              <a:t> </a:t>
            </a:r>
            <a:r>
              <a:rPr dirty="0" err="1"/>
              <a:t>por</a:t>
            </a:r>
            <a:r>
              <a:rPr dirty="0"/>
              <a:t> </a:t>
            </a:r>
            <a:r>
              <a:rPr dirty="0" err="1"/>
              <a:t>não</a:t>
            </a:r>
            <a:r>
              <a:rPr dirty="0"/>
              <a:t> </a:t>
            </a:r>
            <a:r>
              <a:rPr dirty="0" err="1"/>
              <a:t>ter</a:t>
            </a:r>
            <a:r>
              <a:rPr dirty="0"/>
              <a:t> </a:t>
            </a:r>
            <a:r>
              <a:rPr dirty="0" err="1"/>
              <a:t>apoio</a:t>
            </a:r>
            <a:r>
              <a:rPr dirty="0"/>
              <a:t>, </a:t>
            </a:r>
            <a:r>
              <a:rPr dirty="0" err="1"/>
              <a:t>seus</a:t>
            </a:r>
            <a:r>
              <a:rPr dirty="0"/>
              <a:t> </a:t>
            </a:r>
            <a:r>
              <a:rPr dirty="0" err="1"/>
              <a:t>desejos</a:t>
            </a:r>
            <a:r>
              <a:rPr dirty="0"/>
              <a:t> </a:t>
            </a:r>
            <a:r>
              <a:rPr dirty="0" err="1"/>
              <a:t>devem</a:t>
            </a:r>
            <a:r>
              <a:rPr dirty="0"/>
              <a:t> ser </a:t>
            </a:r>
            <a:r>
              <a:rPr dirty="0" err="1"/>
              <a:t>respeitados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tomada</a:t>
            </a:r>
            <a:r>
              <a:rPr dirty="0"/>
              <a:t> de </a:t>
            </a:r>
            <a:r>
              <a:rPr dirty="0" err="1"/>
              <a:t>decisão</a:t>
            </a:r>
            <a:r>
              <a:rPr dirty="0"/>
              <a:t> </a:t>
            </a:r>
            <a:r>
              <a:rPr dirty="0" err="1"/>
              <a:t>apoiada</a:t>
            </a:r>
            <a:r>
              <a:rPr dirty="0"/>
              <a:t> </a:t>
            </a:r>
            <a:r>
              <a:rPr dirty="0" err="1"/>
              <a:t>significa</a:t>
            </a:r>
            <a:r>
              <a:rPr dirty="0"/>
              <a:t> que as </a:t>
            </a:r>
            <a:r>
              <a:rPr dirty="0" err="1"/>
              <a:t>pessoas</a:t>
            </a:r>
            <a:r>
              <a:rPr dirty="0"/>
              <a:t> </a:t>
            </a:r>
            <a:r>
              <a:rPr dirty="0" err="1"/>
              <a:t>podem</a:t>
            </a:r>
            <a:r>
              <a:rPr dirty="0"/>
              <a:t> </a:t>
            </a:r>
            <a:r>
              <a:rPr dirty="0" err="1"/>
              <a:t>fazer</a:t>
            </a:r>
            <a:r>
              <a:rPr dirty="0"/>
              <a:t> </a:t>
            </a:r>
            <a:r>
              <a:rPr dirty="0" err="1"/>
              <a:t>escolhas</a:t>
            </a:r>
            <a:r>
              <a:rPr dirty="0"/>
              <a:t> reais entre </a:t>
            </a:r>
            <a:r>
              <a:rPr dirty="0" err="1"/>
              <a:t>opções</a:t>
            </a:r>
            <a:r>
              <a:rPr dirty="0"/>
              <a:t> </a:t>
            </a:r>
            <a:r>
              <a:rPr dirty="0" err="1"/>
              <a:t>aceitáveis</a:t>
            </a:r>
            <a:r>
              <a:rPr dirty="0"/>
              <a:t> e </a:t>
            </a:r>
            <a:r>
              <a:rPr dirty="0" err="1"/>
              <a:t>não</a:t>
            </a:r>
            <a:r>
              <a:rPr dirty="0"/>
              <a:t> </a:t>
            </a:r>
            <a:r>
              <a:rPr dirty="0" err="1"/>
              <a:t>são</a:t>
            </a:r>
            <a:r>
              <a:rPr dirty="0"/>
              <a:t> </a:t>
            </a:r>
            <a:r>
              <a:rPr dirty="0" err="1"/>
              <a:t>coagidas</a:t>
            </a:r>
            <a:r>
              <a:rPr dirty="0"/>
              <a:t> a </a:t>
            </a:r>
            <a:r>
              <a:rPr dirty="0" err="1"/>
              <a:t>tomar</a:t>
            </a:r>
            <a:r>
              <a:rPr dirty="0"/>
              <a:t> </a:t>
            </a:r>
            <a:r>
              <a:rPr dirty="0" err="1"/>
              <a:t>nenhuma</a:t>
            </a:r>
            <a:r>
              <a:rPr dirty="0"/>
              <a:t> </a:t>
            </a:r>
            <a:r>
              <a:rPr dirty="0" err="1"/>
              <a:t>decisão</a:t>
            </a:r>
            <a:r>
              <a:rPr dirty="0"/>
              <a:t> </a:t>
            </a:r>
            <a:r>
              <a:rPr dirty="0" err="1"/>
              <a:t>específica</a:t>
            </a:r>
            <a:r>
              <a:rPr dirty="0"/>
              <a:t>.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Por </a:t>
            </a:r>
            <a:r>
              <a:rPr dirty="0" err="1"/>
              <a:t>exemplo</a:t>
            </a:r>
            <a:r>
              <a:rPr dirty="0"/>
              <a:t>, </a:t>
            </a:r>
            <a:r>
              <a:rPr dirty="0" err="1"/>
              <a:t>perguntar</a:t>
            </a:r>
            <a:r>
              <a:rPr dirty="0"/>
              <a:t> a </a:t>
            </a:r>
            <a:r>
              <a:rPr dirty="0" err="1"/>
              <a:t>uma</a:t>
            </a:r>
            <a:r>
              <a:rPr dirty="0"/>
              <a:t> </a:t>
            </a:r>
            <a:r>
              <a:rPr dirty="0" err="1"/>
              <a:t>pessoa</a:t>
            </a:r>
            <a:r>
              <a:rPr dirty="0"/>
              <a:t> se </a:t>
            </a:r>
            <a:r>
              <a:rPr dirty="0" err="1"/>
              <a:t>ela</a:t>
            </a:r>
            <a:r>
              <a:rPr dirty="0"/>
              <a:t> </a:t>
            </a:r>
            <a:r>
              <a:rPr dirty="0" err="1"/>
              <a:t>prefere</a:t>
            </a:r>
            <a:r>
              <a:rPr dirty="0"/>
              <a:t> </a:t>
            </a:r>
            <a:r>
              <a:rPr dirty="0" err="1"/>
              <a:t>tomar</a:t>
            </a:r>
            <a:r>
              <a:rPr dirty="0"/>
              <a:t> </a:t>
            </a:r>
            <a:r>
              <a:rPr dirty="0" err="1"/>
              <a:t>sua</a:t>
            </a:r>
            <a:r>
              <a:rPr dirty="0"/>
              <a:t> </a:t>
            </a:r>
            <a:r>
              <a:rPr dirty="0" err="1"/>
              <a:t>medicação</a:t>
            </a:r>
            <a:r>
              <a:rPr dirty="0"/>
              <a:t> </a:t>
            </a:r>
            <a:r>
              <a:rPr dirty="0" err="1"/>
              <a:t>ou</a:t>
            </a:r>
            <a:r>
              <a:rPr dirty="0"/>
              <a:t> ser </a:t>
            </a:r>
            <a:r>
              <a:rPr lang="pt-BR" dirty="0"/>
              <a:t>internada</a:t>
            </a:r>
            <a:r>
              <a:rPr dirty="0"/>
              <a:t> </a:t>
            </a:r>
            <a:r>
              <a:rPr dirty="0" err="1"/>
              <a:t>em</a:t>
            </a:r>
            <a:r>
              <a:rPr dirty="0"/>
              <a:t> um </a:t>
            </a:r>
            <a:r>
              <a:rPr dirty="0" err="1"/>
              <a:t>serviço</a:t>
            </a:r>
            <a:r>
              <a:rPr dirty="0"/>
              <a:t> de </a:t>
            </a:r>
            <a:r>
              <a:rPr dirty="0" err="1"/>
              <a:t>saúde</a:t>
            </a:r>
            <a:r>
              <a:rPr dirty="0"/>
              <a:t> mental </a:t>
            </a:r>
            <a:r>
              <a:rPr dirty="0" err="1"/>
              <a:t>ou</a:t>
            </a:r>
            <a:r>
              <a:rPr dirty="0"/>
              <a:t> social </a:t>
            </a:r>
            <a:r>
              <a:rPr dirty="0" err="1"/>
              <a:t>não</a:t>
            </a:r>
            <a:r>
              <a:rPr dirty="0"/>
              <a:t> </a:t>
            </a:r>
            <a:r>
              <a:rPr dirty="0" err="1"/>
              <a:t>respeita</a:t>
            </a:r>
            <a:r>
              <a:rPr dirty="0"/>
              <a:t> </a:t>
            </a:r>
            <a:r>
              <a:rPr dirty="0" err="1"/>
              <a:t>seu</a:t>
            </a:r>
            <a:r>
              <a:rPr dirty="0"/>
              <a:t> </a:t>
            </a:r>
            <a:r>
              <a:rPr dirty="0" err="1"/>
              <a:t>direito</a:t>
            </a:r>
            <a:r>
              <a:rPr dirty="0"/>
              <a:t> de </a:t>
            </a:r>
            <a:r>
              <a:rPr dirty="0" err="1"/>
              <a:t>tomar</a:t>
            </a:r>
            <a:r>
              <a:rPr dirty="0"/>
              <a:t> </a:t>
            </a:r>
            <a:r>
              <a:rPr dirty="0" err="1"/>
              <a:t>decisões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Não</a:t>
            </a:r>
            <a:r>
              <a:rPr dirty="0"/>
              <a:t> </a:t>
            </a:r>
            <a:r>
              <a:rPr dirty="0" err="1"/>
              <a:t>deve</a:t>
            </a:r>
            <a:r>
              <a:rPr dirty="0"/>
              <a:t> haver </a:t>
            </a:r>
            <a:r>
              <a:rPr dirty="0" err="1"/>
              <a:t>ameaça</a:t>
            </a:r>
            <a:r>
              <a:rPr dirty="0"/>
              <a:t> de </a:t>
            </a:r>
            <a:r>
              <a:rPr dirty="0" err="1"/>
              <a:t>coerção</a:t>
            </a:r>
            <a:r>
              <a:rPr dirty="0"/>
              <a:t> </a:t>
            </a:r>
            <a:r>
              <a:rPr dirty="0" err="1"/>
              <a:t>ou</a:t>
            </a:r>
            <a:r>
              <a:rPr dirty="0"/>
              <a:t> </a:t>
            </a:r>
            <a:r>
              <a:rPr dirty="0" err="1"/>
              <a:t>punição</a:t>
            </a:r>
            <a:r>
              <a:rPr dirty="0"/>
              <a:t> </a:t>
            </a:r>
            <a:r>
              <a:rPr dirty="0" err="1"/>
              <a:t>por</a:t>
            </a:r>
            <a:r>
              <a:rPr dirty="0"/>
              <a:t> </a:t>
            </a:r>
            <a:r>
              <a:rPr dirty="0" err="1"/>
              <a:t>exercer</a:t>
            </a:r>
            <a:r>
              <a:rPr dirty="0"/>
              <a:t> o </a:t>
            </a:r>
            <a:r>
              <a:rPr dirty="0" err="1"/>
              <a:t>direito</a:t>
            </a:r>
            <a:r>
              <a:rPr dirty="0"/>
              <a:t> de </a:t>
            </a:r>
            <a:r>
              <a:rPr dirty="0" err="1"/>
              <a:t>tomar</a:t>
            </a:r>
            <a:r>
              <a:rPr dirty="0"/>
              <a:t> </a:t>
            </a:r>
            <a:r>
              <a:rPr dirty="0" err="1"/>
              <a:t>decisões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defRPr>
                <a:solidFill>
                  <a:srgbClr val="000000"/>
                </a:solidFill>
                <a:latin typeface="Calibri" panose="020F0502020204030204" pitchFamily="34" charset="0"/>
                <a:ea typeface="SimSun" panose="02010600030101010101" pitchFamily="2" charset="-122"/>
                <a:cs typeface="Calibri" panose="020F0502020204030204" pitchFamily="34" charset="0"/>
              </a:defRPr>
            </a:pPr>
            <a:r>
              <a:rPr dirty="0" err="1"/>
              <a:t>Muitas</a:t>
            </a:r>
            <a:r>
              <a:rPr dirty="0"/>
              <a:t> </a:t>
            </a:r>
            <a:r>
              <a:rPr dirty="0" err="1"/>
              <a:t>pessoas</a:t>
            </a:r>
            <a:r>
              <a:rPr dirty="0"/>
              <a:t>, </a:t>
            </a:r>
            <a:r>
              <a:rPr dirty="0" err="1"/>
              <a:t>particularmente</a:t>
            </a:r>
            <a:r>
              <a:rPr dirty="0"/>
              <a:t> </a:t>
            </a:r>
            <a:r>
              <a:rPr dirty="0" err="1"/>
              <a:t>membros</a:t>
            </a:r>
            <a:r>
              <a:rPr dirty="0"/>
              <a:t> da </a:t>
            </a:r>
            <a:r>
              <a:rPr dirty="0" err="1"/>
              <a:t>família</a:t>
            </a:r>
            <a:r>
              <a:rPr dirty="0"/>
              <a:t>, </a:t>
            </a:r>
            <a:r>
              <a:rPr dirty="0" err="1"/>
              <a:t>bem</a:t>
            </a:r>
            <a:r>
              <a:rPr dirty="0"/>
              <a:t> </a:t>
            </a:r>
            <a:r>
              <a:rPr dirty="0" err="1"/>
              <a:t>como</a:t>
            </a:r>
            <a:r>
              <a:rPr dirty="0"/>
              <a:t> </a:t>
            </a:r>
            <a:r>
              <a:rPr dirty="0" err="1"/>
              <a:t>profissionais</a:t>
            </a:r>
            <a:r>
              <a:rPr dirty="0"/>
              <a:t> de </a:t>
            </a:r>
            <a:r>
              <a:rPr dirty="0" err="1"/>
              <a:t>saúde</a:t>
            </a:r>
            <a:r>
              <a:rPr dirty="0"/>
              <a:t> mental e outros, </a:t>
            </a:r>
            <a:r>
              <a:rPr dirty="0" err="1"/>
              <a:t>expressaram</a:t>
            </a:r>
            <a:r>
              <a:rPr dirty="0"/>
              <a:t> </a:t>
            </a:r>
            <a:r>
              <a:rPr dirty="0" err="1"/>
              <a:t>preocupação</a:t>
            </a:r>
            <a:r>
              <a:rPr dirty="0"/>
              <a:t> de que, </a:t>
            </a:r>
            <a:r>
              <a:rPr dirty="0" err="1"/>
              <a:t>em</a:t>
            </a:r>
            <a:r>
              <a:rPr dirty="0"/>
              <a:t> </a:t>
            </a:r>
            <a:r>
              <a:rPr dirty="0" err="1"/>
              <a:t>algumas</a:t>
            </a:r>
            <a:r>
              <a:rPr dirty="0"/>
              <a:t> </a:t>
            </a:r>
            <a:r>
              <a:rPr dirty="0" err="1"/>
              <a:t>situações</a:t>
            </a:r>
            <a:r>
              <a:rPr dirty="0"/>
              <a:t>, se a </a:t>
            </a:r>
            <a:r>
              <a:rPr dirty="0" err="1"/>
              <a:t>pessoa</a:t>
            </a:r>
            <a:r>
              <a:rPr dirty="0"/>
              <a:t> </a:t>
            </a:r>
            <a:r>
              <a:rPr dirty="0" err="1"/>
              <a:t>recusar</a:t>
            </a:r>
            <a:r>
              <a:rPr dirty="0"/>
              <a:t> o </a:t>
            </a:r>
            <a:r>
              <a:rPr dirty="0" err="1"/>
              <a:t>apoio</a:t>
            </a:r>
            <a:r>
              <a:rPr dirty="0"/>
              <a:t>, </a:t>
            </a:r>
            <a:r>
              <a:rPr dirty="0" err="1"/>
              <a:t>ela</a:t>
            </a:r>
            <a:r>
              <a:rPr dirty="0"/>
              <a:t> </a:t>
            </a:r>
            <a:r>
              <a:rPr dirty="0" err="1"/>
              <a:t>pode</a:t>
            </a:r>
            <a:r>
              <a:rPr dirty="0"/>
              <a:t> </a:t>
            </a:r>
            <a:r>
              <a:rPr dirty="0" err="1"/>
              <a:t>colocar</a:t>
            </a:r>
            <a:r>
              <a:rPr dirty="0"/>
              <a:t> a </a:t>
            </a:r>
            <a:r>
              <a:rPr dirty="0" err="1"/>
              <a:t>si</a:t>
            </a:r>
            <a:r>
              <a:rPr dirty="0"/>
              <a:t> </a:t>
            </a:r>
            <a:r>
              <a:rPr dirty="0" err="1"/>
              <a:t>mesma</a:t>
            </a:r>
            <a:r>
              <a:rPr dirty="0"/>
              <a:t> </a:t>
            </a:r>
            <a:r>
              <a:rPr dirty="0" err="1"/>
              <a:t>ou</a:t>
            </a:r>
            <a:r>
              <a:rPr dirty="0"/>
              <a:t> a </a:t>
            </a:r>
            <a:r>
              <a:rPr dirty="0" err="1"/>
              <a:t>outras</a:t>
            </a:r>
            <a:r>
              <a:rPr dirty="0"/>
              <a:t> </a:t>
            </a:r>
            <a:r>
              <a:rPr dirty="0" err="1"/>
              <a:t>pessoas</a:t>
            </a:r>
            <a:r>
              <a:rPr dirty="0"/>
              <a:t> </a:t>
            </a:r>
            <a:r>
              <a:rPr dirty="0" err="1"/>
              <a:t>em</a:t>
            </a:r>
            <a:r>
              <a:rPr dirty="0"/>
              <a:t> </a:t>
            </a:r>
            <a:r>
              <a:rPr dirty="0" err="1"/>
              <a:t>perigo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76</a:t>
            </a:fld>
            <a:endParaRPr lang="en-CH"/>
          </a:p>
        </p:txBody>
      </p:sp>
    </p:spTree>
    <p:extLst>
      <p:ext uri="{BB962C8B-B14F-4D97-AF65-F5344CB8AC3E}">
        <p14:creationId xmlns:p14="http://schemas.microsoft.com/office/powerpoint/2010/main" val="26144901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r>
              <a:rPr lang="pt-BR" i="0" dirty="0"/>
              <a:t>Muitas pessoas, em particular membros da família, como também profissionais de saúde mental e outros profissionais, expressaram a preocupação de que, em algumas situações, se a pessoa recusar apoio, ela pode colocar a si mesma ou a outros em perigo.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i="0" dirty="0"/>
              <a:t>No entanto, é importante observar que impor ou forçar o tratamento a uma pessoa pode causar danos imediatos ou posteriores.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i="0" dirty="0"/>
              <a:t>O dano causado à pessoa pode assumir muitas formas, incluindo trauma, humilhação ou lesões físicas.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i="0" dirty="0"/>
              <a:t>Além disso, respeitar as escolhas das pessoas não deve ser usado como desculpa para negligenciar ou ignorar alguém em sofrimento.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i="0" dirty="0"/>
              <a:t>A CDPD exige que os apoiadores se envolvam significativamente com a pessoa e forneçam opções aceitáveis </a:t>
            </a:r>
            <a:r>
              <a:rPr i="1" dirty="0"/>
              <a:t>(</a:t>
            </a:r>
            <a:r>
              <a:rPr i="1" dirty="0">
                <a:hlinkClick r:id="rId3" action="ppaction://hlinkfile" tooltip="Gooding P, 2017 #420"/>
              </a:rPr>
              <a:t>13</a:t>
            </a:r>
            <a:r>
              <a:rPr i="1"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77</a:t>
            </a:fld>
            <a:endParaRPr lang="en-CH"/>
          </a:p>
        </p:txBody>
      </p:sp>
    </p:spTree>
    <p:extLst>
      <p:ext uri="{BB962C8B-B14F-4D97-AF65-F5344CB8AC3E}">
        <p14:creationId xmlns:p14="http://schemas.microsoft.com/office/powerpoint/2010/main" val="42143500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Durante a </a:t>
            </a:r>
            <a:r>
              <a:rPr dirty="0" err="1"/>
              <a:t>apresentação</a:t>
            </a:r>
            <a:r>
              <a:rPr dirty="0"/>
              <a:t>, </a:t>
            </a:r>
            <a:r>
              <a:rPr dirty="0" err="1"/>
              <a:t>os</a:t>
            </a:r>
            <a:r>
              <a:rPr dirty="0"/>
              <a:t> </a:t>
            </a:r>
            <a:r>
              <a:rPr dirty="0" err="1"/>
              <a:t>participantes</a:t>
            </a:r>
            <a:r>
              <a:rPr dirty="0"/>
              <a:t> </a:t>
            </a:r>
            <a:r>
              <a:rPr dirty="0" err="1"/>
              <a:t>podem</a:t>
            </a:r>
            <a:r>
              <a:rPr dirty="0"/>
              <a:t> </a:t>
            </a:r>
            <a:r>
              <a:rPr dirty="0" err="1"/>
              <a:t>expressar</a:t>
            </a:r>
            <a:r>
              <a:rPr dirty="0"/>
              <a:t> a </a:t>
            </a:r>
            <a:r>
              <a:rPr dirty="0" err="1"/>
              <a:t>preocupação</a:t>
            </a:r>
            <a:r>
              <a:rPr dirty="0"/>
              <a:t> de que o </a:t>
            </a:r>
            <a:r>
              <a:rPr dirty="0" err="1"/>
              <a:t>quadro</a:t>
            </a:r>
            <a:r>
              <a:rPr dirty="0"/>
              <a:t> </a:t>
            </a:r>
            <a:r>
              <a:rPr dirty="0" err="1"/>
              <a:t>jurídico</a:t>
            </a:r>
            <a:r>
              <a:rPr dirty="0"/>
              <a:t> do </a:t>
            </a:r>
            <a:r>
              <a:rPr dirty="0" err="1"/>
              <a:t>seu</a:t>
            </a:r>
            <a:r>
              <a:rPr dirty="0"/>
              <a:t> </a:t>
            </a:r>
            <a:r>
              <a:rPr dirty="0" err="1"/>
              <a:t>país</a:t>
            </a:r>
            <a:r>
              <a:rPr dirty="0"/>
              <a:t> </a:t>
            </a:r>
            <a:r>
              <a:rPr dirty="0" err="1"/>
              <a:t>exija</a:t>
            </a:r>
            <a:r>
              <a:rPr dirty="0"/>
              <a:t> </a:t>
            </a:r>
            <a:r>
              <a:rPr dirty="0" err="1"/>
              <a:t>uma</a:t>
            </a:r>
            <a:r>
              <a:rPr dirty="0"/>
              <a:t> </a:t>
            </a:r>
            <a:r>
              <a:rPr dirty="0" err="1"/>
              <a:t>abordagem</a:t>
            </a:r>
            <a:r>
              <a:rPr dirty="0"/>
              <a:t> de </a:t>
            </a:r>
            <a:r>
              <a:rPr dirty="0" err="1"/>
              <a:t>tomada</a:t>
            </a:r>
            <a:r>
              <a:rPr dirty="0"/>
              <a:t> de </a:t>
            </a:r>
            <a:r>
              <a:rPr dirty="0" err="1"/>
              <a:t>decisão</a:t>
            </a:r>
            <a:r>
              <a:rPr dirty="0"/>
              <a:t> </a:t>
            </a:r>
            <a:r>
              <a:rPr dirty="0" err="1"/>
              <a:t>substituta</a:t>
            </a:r>
            <a:r>
              <a:rPr dirty="0"/>
              <a:t> (</a:t>
            </a:r>
            <a:r>
              <a:rPr dirty="0" err="1"/>
              <a:t>por</a:t>
            </a:r>
            <a:r>
              <a:rPr dirty="0"/>
              <a:t> </a:t>
            </a:r>
            <a:r>
              <a:rPr dirty="0" err="1"/>
              <a:t>exemplo</a:t>
            </a:r>
            <a:r>
              <a:rPr dirty="0"/>
              <a:t>, </a:t>
            </a:r>
            <a:r>
              <a:rPr dirty="0" err="1"/>
              <a:t>através</a:t>
            </a:r>
            <a:r>
              <a:rPr dirty="0"/>
              <a:t> da tutela </a:t>
            </a:r>
            <a:r>
              <a:rPr dirty="0" err="1"/>
              <a:t>nacional</a:t>
            </a:r>
            <a:r>
              <a:rPr dirty="0"/>
              <a:t> </a:t>
            </a:r>
            <a:r>
              <a:rPr dirty="0" err="1"/>
              <a:t>existente</a:t>
            </a:r>
            <a:r>
              <a:rPr dirty="0"/>
              <a:t>, leis de tutela) e que, </a:t>
            </a:r>
            <a:r>
              <a:rPr dirty="0" err="1"/>
              <a:t>portanto</a:t>
            </a:r>
            <a:r>
              <a:rPr dirty="0"/>
              <a:t>, </a:t>
            </a:r>
            <a:r>
              <a:rPr dirty="0" err="1"/>
              <a:t>há</a:t>
            </a:r>
            <a:r>
              <a:rPr dirty="0"/>
              <a:t> </a:t>
            </a:r>
            <a:r>
              <a:rPr dirty="0" err="1"/>
              <a:t>pouco</a:t>
            </a:r>
            <a:r>
              <a:rPr dirty="0"/>
              <a:t> que </a:t>
            </a:r>
            <a:r>
              <a:rPr dirty="0" err="1"/>
              <a:t>possam</a:t>
            </a:r>
            <a:r>
              <a:rPr dirty="0"/>
              <a:t> </a:t>
            </a:r>
            <a:r>
              <a:rPr dirty="0" err="1"/>
              <a:t>fazer</a:t>
            </a:r>
            <a:r>
              <a:rPr dirty="0"/>
              <a:t> para </a:t>
            </a:r>
            <a:r>
              <a:rPr dirty="0" err="1"/>
              <a:t>implementar</a:t>
            </a:r>
            <a:r>
              <a:rPr dirty="0"/>
              <a:t> a </a:t>
            </a:r>
            <a:r>
              <a:rPr dirty="0" err="1"/>
              <a:t>tomada</a:t>
            </a:r>
            <a:r>
              <a:rPr dirty="0"/>
              <a:t> de </a:t>
            </a:r>
            <a:r>
              <a:rPr dirty="0" err="1"/>
              <a:t>decisão</a:t>
            </a:r>
            <a:r>
              <a:rPr dirty="0"/>
              <a:t> </a:t>
            </a:r>
            <a:r>
              <a:rPr dirty="0" err="1"/>
              <a:t>apoiada</a:t>
            </a:r>
            <a:r>
              <a:rPr dirty="0"/>
              <a:t> </a:t>
            </a:r>
            <a:r>
              <a:rPr dirty="0" err="1"/>
              <a:t>neste</a:t>
            </a:r>
            <a:r>
              <a:rPr dirty="0"/>
              <a:t> </a:t>
            </a:r>
            <a:r>
              <a:rPr dirty="0" err="1"/>
              <a:t>contexto</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a:t>
            </a:r>
            <a:r>
              <a:rPr dirty="0" err="1"/>
              <a:t>reconhecer</a:t>
            </a:r>
            <a:r>
              <a:rPr dirty="0"/>
              <a:t> que:</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Em </a:t>
            </a:r>
            <a:r>
              <a:rPr dirty="0" err="1"/>
              <a:t>muitos</a:t>
            </a:r>
            <a:r>
              <a:rPr dirty="0"/>
              <a:t> </a:t>
            </a:r>
            <a:r>
              <a:rPr dirty="0" err="1"/>
              <a:t>países</a:t>
            </a:r>
            <a:r>
              <a:rPr dirty="0"/>
              <a:t>, a lei e a </a:t>
            </a:r>
            <a:r>
              <a:rPr dirty="0" err="1"/>
              <a:t>política</a:t>
            </a:r>
            <a:r>
              <a:rPr dirty="0"/>
              <a:t> </a:t>
            </a:r>
            <a:r>
              <a:rPr dirty="0" err="1"/>
              <a:t>ainda</a:t>
            </a:r>
            <a:r>
              <a:rPr dirty="0"/>
              <a:t> </a:t>
            </a:r>
            <a:r>
              <a:rPr dirty="0" err="1"/>
              <a:t>preveem</a:t>
            </a:r>
            <a:r>
              <a:rPr dirty="0"/>
              <a:t> </a:t>
            </a:r>
            <a:r>
              <a:rPr dirty="0" err="1"/>
              <a:t>modelos</a:t>
            </a:r>
            <a:r>
              <a:rPr dirty="0"/>
              <a:t> </a:t>
            </a:r>
            <a:r>
              <a:rPr dirty="0" err="1"/>
              <a:t>substitutos</a:t>
            </a:r>
            <a:r>
              <a:rPr dirty="0"/>
              <a:t> de </a:t>
            </a:r>
            <a:r>
              <a:rPr dirty="0" err="1"/>
              <a:t>tomada</a:t>
            </a:r>
            <a:r>
              <a:rPr dirty="0"/>
              <a:t> de </a:t>
            </a:r>
            <a:r>
              <a:rPr dirty="0" err="1"/>
              <a:t>decisão</a:t>
            </a:r>
            <a:r>
              <a:rPr dirty="0"/>
              <a:t>.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latin typeface="Calibri" panose="020F0502020204030204" pitchFamily="34" charset="0"/>
                <a:ea typeface="SimSun" panose="02010600030101010101" pitchFamily="2" charset="-122"/>
                <a:cs typeface="Calibri" panose="020F0502020204030204" pitchFamily="34" charset="0"/>
              </a:defRPr>
            </a:pPr>
            <a:r>
              <a:rPr lang="pt-BR" dirty="0"/>
              <a:t>A pressão política e a </a:t>
            </a:r>
            <a:r>
              <a:rPr lang="pt-BR" dirty="0" err="1"/>
              <a:t>advocacy</a:t>
            </a:r>
            <a:r>
              <a:rPr lang="pt-BR" dirty="0"/>
              <a:t> são fundamentais para alterar as leis, políticas e práticas existentes que não estão de acordo com a CDPD.</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Esse </a:t>
            </a:r>
            <a:r>
              <a:rPr dirty="0" err="1"/>
              <a:t>tipo</a:t>
            </a:r>
            <a:r>
              <a:rPr dirty="0"/>
              <a:t> de </a:t>
            </a:r>
            <a:r>
              <a:rPr dirty="0" err="1"/>
              <a:t>reforma</a:t>
            </a:r>
            <a:r>
              <a:rPr dirty="0"/>
              <a:t> </a:t>
            </a:r>
            <a:r>
              <a:rPr dirty="0" err="1"/>
              <a:t>pode</a:t>
            </a:r>
            <a:r>
              <a:rPr dirty="0"/>
              <a:t> </a:t>
            </a:r>
            <a:r>
              <a:rPr dirty="0" err="1"/>
              <a:t>levar</a:t>
            </a:r>
            <a:r>
              <a:rPr dirty="0"/>
              <a:t> tempo, mas, </a:t>
            </a:r>
            <a:r>
              <a:rPr dirty="0" err="1"/>
              <a:t>enquanto</a:t>
            </a:r>
            <a:r>
              <a:rPr dirty="0"/>
              <a:t> </a:t>
            </a:r>
            <a:r>
              <a:rPr dirty="0" err="1"/>
              <a:t>isso</a:t>
            </a:r>
            <a:r>
              <a:rPr dirty="0"/>
              <a:t>, </a:t>
            </a:r>
            <a:r>
              <a:rPr dirty="0" err="1"/>
              <a:t>há</a:t>
            </a:r>
            <a:r>
              <a:rPr dirty="0"/>
              <a:t> </a:t>
            </a:r>
            <a:r>
              <a:rPr dirty="0" err="1"/>
              <a:t>muito</a:t>
            </a:r>
            <a:r>
              <a:rPr dirty="0"/>
              <a:t> que </a:t>
            </a:r>
            <a:r>
              <a:rPr dirty="0" err="1"/>
              <a:t>os</a:t>
            </a:r>
            <a:r>
              <a:rPr dirty="0"/>
              <a:t> </a:t>
            </a:r>
            <a:r>
              <a:rPr dirty="0" err="1"/>
              <a:t>indivíduos</a:t>
            </a:r>
            <a:r>
              <a:rPr dirty="0"/>
              <a:t> </a:t>
            </a:r>
            <a:r>
              <a:rPr dirty="0" err="1"/>
              <a:t>podem</a:t>
            </a:r>
            <a:r>
              <a:rPr dirty="0"/>
              <a:t> </a:t>
            </a:r>
            <a:r>
              <a:rPr dirty="0" err="1"/>
              <a:t>fazer</a:t>
            </a:r>
            <a:r>
              <a:rPr dirty="0"/>
              <a:t> para </a:t>
            </a:r>
            <a:r>
              <a:rPr dirty="0" err="1"/>
              <a:t>apoiar</a:t>
            </a:r>
            <a:r>
              <a:rPr dirty="0"/>
              <a:t> as </a:t>
            </a:r>
            <a:r>
              <a:rPr dirty="0" err="1"/>
              <a:t>pessoas</a:t>
            </a:r>
            <a:r>
              <a:rPr dirty="0"/>
              <a:t> a </a:t>
            </a:r>
            <a:r>
              <a:rPr dirty="0" err="1"/>
              <a:t>tomar</a:t>
            </a:r>
            <a:r>
              <a:rPr dirty="0"/>
              <a:t> </a:t>
            </a:r>
            <a:r>
              <a:rPr dirty="0" err="1"/>
              <a:t>suas</a:t>
            </a:r>
            <a:r>
              <a:rPr dirty="0"/>
              <a:t> </a:t>
            </a:r>
            <a:r>
              <a:rPr dirty="0" err="1"/>
              <a:t>próprias</a:t>
            </a:r>
            <a:r>
              <a:rPr dirty="0"/>
              <a:t> </a:t>
            </a:r>
            <a:r>
              <a:rPr dirty="0" err="1"/>
              <a:t>decisões</a:t>
            </a:r>
            <a:r>
              <a:rPr dirty="0"/>
              <a:t>, </a:t>
            </a:r>
            <a:r>
              <a:rPr dirty="0" err="1"/>
              <a:t>mesmo</a:t>
            </a:r>
            <a:r>
              <a:rPr dirty="0"/>
              <a:t> </a:t>
            </a:r>
            <a:r>
              <a:rPr dirty="0" err="1"/>
              <a:t>dentro</a:t>
            </a:r>
            <a:r>
              <a:rPr dirty="0"/>
              <a:t> das </a:t>
            </a:r>
            <a:r>
              <a:rPr dirty="0" err="1"/>
              <a:t>estruturas</a:t>
            </a:r>
            <a:r>
              <a:rPr dirty="0"/>
              <a:t> </a:t>
            </a:r>
            <a:r>
              <a:rPr dirty="0" err="1"/>
              <a:t>legais</a:t>
            </a:r>
            <a:r>
              <a:rPr dirty="0"/>
              <a:t> </a:t>
            </a:r>
            <a:r>
              <a:rPr dirty="0" err="1"/>
              <a:t>ou</a:t>
            </a:r>
            <a:r>
              <a:rPr dirty="0"/>
              <a:t> </a:t>
            </a:r>
            <a:r>
              <a:rPr dirty="0" err="1"/>
              <a:t>políticas</a:t>
            </a:r>
            <a:r>
              <a:rPr dirty="0"/>
              <a:t> </a:t>
            </a:r>
            <a:r>
              <a:rPr dirty="0" err="1"/>
              <a:t>existentes</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Também</a:t>
            </a:r>
            <a:r>
              <a:rPr dirty="0"/>
              <a:t> </a:t>
            </a:r>
            <a:r>
              <a:rPr dirty="0" err="1"/>
              <a:t>é</a:t>
            </a:r>
            <a:r>
              <a:rPr dirty="0"/>
              <a:t> </a:t>
            </a:r>
            <a:r>
              <a:rPr dirty="0" err="1"/>
              <a:t>possível</a:t>
            </a:r>
            <a:r>
              <a:rPr dirty="0"/>
              <a:t> </a:t>
            </a:r>
            <a:r>
              <a:rPr dirty="0" err="1"/>
              <a:t>apoiar</a:t>
            </a:r>
            <a:r>
              <a:rPr dirty="0"/>
              <a:t> as </a:t>
            </a:r>
            <a:r>
              <a:rPr dirty="0" err="1"/>
              <a:t>pessoas</a:t>
            </a:r>
            <a:r>
              <a:rPr dirty="0"/>
              <a:t> a </a:t>
            </a:r>
            <a:r>
              <a:rPr dirty="0" err="1"/>
              <a:t>encerrar</a:t>
            </a:r>
            <a:r>
              <a:rPr dirty="0"/>
              <a:t> </a:t>
            </a:r>
            <a:r>
              <a:rPr dirty="0" err="1"/>
              <a:t>seus</a:t>
            </a:r>
            <a:r>
              <a:rPr dirty="0"/>
              <a:t> regimes de </a:t>
            </a:r>
            <a:r>
              <a:rPr dirty="0" err="1"/>
              <a:t>tomada</a:t>
            </a:r>
            <a:r>
              <a:rPr dirty="0"/>
              <a:t> de </a:t>
            </a:r>
            <a:r>
              <a:rPr dirty="0" err="1"/>
              <a:t>decisão</a:t>
            </a:r>
            <a:r>
              <a:rPr dirty="0"/>
              <a:t> </a:t>
            </a:r>
            <a:r>
              <a:rPr dirty="0" err="1"/>
              <a:t>substitutos</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78</a:t>
            </a:fld>
            <a:endParaRPr lang="en-CH"/>
          </a:p>
        </p:txBody>
      </p:sp>
    </p:spTree>
    <p:extLst>
      <p:ext uri="{BB962C8B-B14F-4D97-AF65-F5344CB8AC3E}">
        <p14:creationId xmlns:p14="http://schemas.microsoft.com/office/powerpoint/2010/main" val="26217969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0" y="908050"/>
            <a:ext cx="1614488" cy="909638"/>
          </a:xfrm>
        </p:spPr>
      </p:sp>
      <p:sp>
        <p:nvSpPr>
          <p:cNvPr id="3" name="Notes Placeholder 2"/>
          <p:cNvSpPr>
            <a:spLocks noGrp="1"/>
          </p:cNvSpPr>
          <p:nvPr>
            <p:ph type="body" idx="1"/>
          </p:nvPr>
        </p:nvSpPr>
        <p:spPr>
          <a:xfrm>
            <a:off x="680879" y="2236708"/>
            <a:ext cx="5447030" cy="6461601"/>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b="1" i="1">
                <a:latin typeface="Calibri" panose="020F0502020204030204" pitchFamily="34" charset="0"/>
                <a:ea typeface="SimSun" panose="02010600030101010101" pitchFamily="2" charset="-122"/>
                <a:cs typeface="Calibri" panose="020F0502020204030204" pitchFamily="34" charset="0"/>
              </a:defRPr>
            </a:pPr>
            <a:r>
              <a:rPr dirty="0" err="1"/>
              <a:t>Apresentação</a:t>
            </a:r>
            <a:r>
              <a:rPr dirty="0"/>
              <a:t>: </a:t>
            </a:r>
            <a:r>
              <a:rPr lang="pt-BR" sz="1200" b="1" i="1" kern="1200" dirty="0">
                <a:solidFill>
                  <a:schemeClr val="tx1"/>
                </a:solidFill>
                <a:effectLst/>
                <a:latin typeface="+mn-lt"/>
                <a:ea typeface="+mn-ea"/>
                <a:cs typeface="+mn-cs"/>
              </a:rPr>
              <a:t>Passar da tomada de decisão substituta para a tomada de decisão apoiada </a:t>
            </a:r>
            <a:r>
              <a:rPr dirty="0"/>
              <a:t> (10 min.)</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tabela</a:t>
            </a:r>
            <a:r>
              <a:rPr dirty="0"/>
              <a:t> a </a:t>
            </a:r>
            <a:r>
              <a:rPr dirty="0" err="1"/>
              <a:t>seguir</a:t>
            </a:r>
            <a:r>
              <a:rPr dirty="0"/>
              <a:t> </a:t>
            </a:r>
            <a:r>
              <a:rPr i="1" dirty="0"/>
              <a:t>(</a:t>
            </a:r>
            <a:r>
              <a:rPr i="1" dirty="0">
                <a:hlinkClick r:id="rId3" action="ppaction://hlinkfile" tooltip="Lewis, 2014 #132"/>
              </a:rPr>
              <a:t>14</a:t>
            </a:r>
            <a:r>
              <a:rPr i="1" dirty="0"/>
              <a:t>)</a:t>
            </a:r>
            <a:r>
              <a:rPr dirty="0"/>
              <a:t> resume a </a:t>
            </a:r>
            <a:r>
              <a:rPr dirty="0" err="1"/>
              <a:t>mudança</a:t>
            </a:r>
            <a:r>
              <a:rPr dirty="0"/>
              <a:t> da </a:t>
            </a:r>
            <a:r>
              <a:rPr dirty="0" err="1"/>
              <a:t>tomada</a:t>
            </a:r>
            <a:r>
              <a:rPr dirty="0"/>
              <a:t> de </a:t>
            </a:r>
            <a:r>
              <a:rPr dirty="0" err="1"/>
              <a:t>decisão</a:t>
            </a:r>
            <a:r>
              <a:rPr dirty="0"/>
              <a:t> </a:t>
            </a:r>
            <a:r>
              <a:rPr dirty="0" err="1"/>
              <a:t>substituta</a:t>
            </a:r>
            <a:r>
              <a:rPr dirty="0"/>
              <a:t> para a </a:t>
            </a:r>
            <a:r>
              <a:rPr dirty="0" err="1"/>
              <a:t>tomada</a:t>
            </a:r>
            <a:r>
              <a:rPr dirty="0"/>
              <a:t> de </a:t>
            </a:r>
            <a:r>
              <a:rPr dirty="0" err="1"/>
              <a:t>decisão</a:t>
            </a:r>
            <a:r>
              <a:rPr dirty="0"/>
              <a:t> </a:t>
            </a:r>
            <a:r>
              <a:rPr dirty="0" err="1"/>
              <a:t>apoiada</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defRPr>
            </a:pPr>
            <a:r>
              <a:rPr dirty="0">
                <a:cs typeface="Calibri" panose="020F0502020204030204" pitchFamily="34" charset="0"/>
              </a:rPr>
              <a:t>Para </a:t>
            </a:r>
            <a:r>
              <a:rPr dirty="0" err="1">
                <a:cs typeface="Calibri" panose="020F0502020204030204" pitchFamily="34" charset="0"/>
              </a:rPr>
              <a:t>fazer</a:t>
            </a:r>
            <a:r>
              <a:rPr dirty="0">
                <a:cs typeface="Calibri" panose="020F0502020204030204" pitchFamily="34" charset="0"/>
              </a:rPr>
              <a:t> </a:t>
            </a:r>
            <a:r>
              <a:rPr dirty="0" err="1">
                <a:cs typeface="Calibri" panose="020F0502020204030204" pitchFamily="34" charset="0"/>
              </a:rPr>
              <a:t>essa</a:t>
            </a:r>
            <a:r>
              <a:rPr dirty="0">
                <a:cs typeface="Calibri" panose="020F0502020204030204" pitchFamily="34" charset="0"/>
              </a:rPr>
              <a:t> </a:t>
            </a:r>
            <a:r>
              <a:rPr dirty="0" err="1">
                <a:cs typeface="Calibri" panose="020F0502020204030204" pitchFamily="34" charset="0"/>
              </a:rPr>
              <a:t>mudança</a:t>
            </a:r>
            <a:r>
              <a:rPr dirty="0">
                <a:cs typeface="Calibri" panose="020F0502020204030204" pitchFamily="34" charset="0"/>
              </a:rPr>
              <a:t>, </a:t>
            </a:r>
            <a:r>
              <a:rPr dirty="0" err="1">
                <a:cs typeface="Calibri" panose="020F0502020204030204" pitchFamily="34" charset="0"/>
              </a:rPr>
              <a:t>é</a:t>
            </a:r>
            <a:r>
              <a:rPr dirty="0">
                <a:cs typeface="Calibri" panose="020F0502020204030204" pitchFamily="34" charset="0"/>
              </a:rPr>
              <a:t> </a:t>
            </a:r>
            <a:r>
              <a:rPr dirty="0" err="1">
                <a:cs typeface="Calibri" panose="020F0502020204030204" pitchFamily="34" charset="0"/>
              </a:rPr>
              <a:t>necessário</a:t>
            </a:r>
            <a:r>
              <a:rPr dirty="0">
                <a:cs typeface="Calibri" panose="020F0502020204030204" pitchFamily="34" charset="0"/>
              </a:rPr>
              <a:t> mover da </a:t>
            </a:r>
            <a:r>
              <a:rPr dirty="0" err="1">
                <a:cs typeface="Calibri" panose="020F0502020204030204" pitchFamily="34" charset="0"/>
              </a:rPr>
              <a:t>coluna</a:t>
            </a:r>
            <a:r>
              <a:rPr dirty="0">
                <a:cs typeface="Calibri" panose="020F0502020204030204" pitchFamily="34" charset="0"/>
              </a:rPr>
              <a:t> </a:t>
            </a:r>
            <a:r>
              <a:rPr dirty="0" err="1">
                <a:cs typeface="Calibri" panose="020F0502020204030204" pitchFamily="34" charset="0"/>
              </a:rPr>
              <a:t>esquerda</a:t>
            </a:r>
            <a:r>
              <a:rPr dirty="0">
                <a:cs typeface="Calibri" panose="020F0502020204030204" pitchFamily="34" charset="0"/>
              </a:rPr>
              <a:t> da </a:t>
            </a:r>
            <a:r>
              <a:rPr dirty="0" err="1">
                <a:cs typeface="Calibri" panose="020F0502020204030204" pitchFamily="34" charset="0"/>
              </a:rPr>
              <a:t>tabela</a:t>
            </a:r>
            <a:r>
              <a:rPr dirty="0">
                <a:cs typeface="Calibri" panose="020F0502020204030204" pitchFamily="34" charset="0"/>
              </a:rPr>
              <a:t> para a </a:t>
            </a:r>
            <a:r>
              <a:rPr dirty="0" err="1">
                <a:cs typeface="Calibri" panose="020F0502020204030204" pitchFamily="34" charset="0"/>
              </a:rPr>
              <a:t>coluna</a:t>
            </a:r>
            <a:r>
              <a:rPr dirty="0">
                <a:cs typeface="Calibri" panose="020F0502020204030204" pitchFamily="34" charset="0"/>
              </a:rPr>
              <a:t> </a:t>
            </a:r>
            <a:r>
              <a:rPr dirty="0" err="1">
                <a:cs typeface="Calibri" panose="020F0502020204030204" pitchFamily="34" charset="0"/>
              </a:rPr>
              <a:t>direita</a:t>
            </a:r>
            <a:r>
              <a:rPr dirty="0">
                <a:cs typeface="Calibri" panose="020F0502020204030204" pitchFamily="34" charset="0"/>
              </a:rPr>
              <a:t>.</a:t>
            </a:r>
            <a:r>
              <a:rPr sz="900" dirty="0">
                <a:cs typeface="Arial" panose="020B0604020202020204" pitchFamily="34" charset="0"/>
              </a:rPr>
              <a:t> </a:t>
            </a:r>
            <a:endParaRPr lang="en-CH" dirty="0">
              <a:latin typeface="Calibri" panose="020F0502020204030204" pitchFamily="34" charset="0"/>
              <a:ea typeface="SimSun" panose="02010600030101010101" pitchFamily="2" charset="-122"/>
              <a:cs typeface="Calibri" panose="020F0502020204030204" pitchFamily="34" charset="0"/>
            </a:endParaRPr>
          </a:p>
          <a:p>
            <a:pPr>
              <a:spcAft>
                <a:spcPts val="1000"/>
              </a:spcAft>
              <a:defRPr sz="900">
                <a:latin typeface="Calibri" panose="020F0502020204030204" pitchFamily="34" charset="0"/>
                <a:ea typeface="SimSun" panose="02010600030101010101" pitchFamily="2" charset="-122"/>
                <a:cs typeface="Arial" panose="020B0604020202020204" pitchFamily="34" charset="0"/>
              </a:defRPr>
            </a:pPr>
            <a:r>
              <a:rPr dirty="0"/>
              <a:t> </a:t>
            </a:r>
            <a:endParaRPr lang="en-US" dirty="0"/>
          </a:p>
          <a:p>
            <a:endParaRPr lang="pt-BR" sz="120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79</a:t>
            </a:fld>
            <a:endParaRPr lang="en-CH"/>
          </a:p>
        </p:txBody>
      </p:sp>
      <p:graphicFrame>
        <p:nvGraphicFramePr>
          <p:cNvPr id="5" name="Object 4">
            <a:extLst>
              <a:ext uri="{FF2B5EF4-FFF2-40B4-BE49-F238E27FC236}">
                <a16:creationId xmlns:a16="http://schemas.microsoft.com/office/drawing/2014/main" id="{C9AB96A2-62EE-4B4E-8D6F-5F703B74B8C4}"/>
              </a:ext>
            </a:extLst>
          </p:cNvPr>
          <p:cNvGraphicFramePr>
            <a:graphicFrameLocks noChangeAspect="1"/>
          </p:cNvGraphicFramePr>
          <p:nvPr>
            <p:extLst>
              <p:ext uri="{D42A27DB-BD31-4B8C-83A1-F6EECF244321}">
                <p14:modId xmlns:p14="http://schemas.microsoft.com/office/powerpoint/2010/main" val="1402277363"/>
              </p:ext>
            </p:extLst>
          </p:nvPr>
        </p:nvGraphicFramePr>
        <p:xfrm>
          <a:off x="680879" y="3757995"/>
          <a:ext cx="5186027" cy="5498801"/>
        </p:xfrm>
        <a:graphic>
          <a:graphicData uri="http://schemas.openxmlformats.org/presentationml/2006/ole">
            <mc:AlternateContent xmlns:mc="http://schemas.openxmlformats.org/markup-compatibility/2006">
              <mc:Choice xmlns:v="urn:schemas-microsoft-com:vml" Requires="v">
                <p:oleObj name="Document" r:id="rId4" imgW="5737207" imgH="5666811" progId="Word.Document.12">
                  <p:embed/>
                </p:oleObj>
              </mc:Choice>
              <mc:Fallback>
                <p:oleObj name="Document" r:id="rId4" imgW="5737207" imgH="5666811" progId="Word.Document.12">
                  <p:embed/>
                  <p:pic>
                    <p:nvPicPr>
                      <p:cNvPr id="5" name="Object 4">
                        <a:extLst>
                          <a:ext uri="{FF2B5EF4-FFF2-40B4-BE49-F238E27FC236}">
                            <a16:creationId xmlns:a16="http://schemas.microsoft.com/office/drawing/2014/main" id="{C9AB96A2-62EE-4B4E-8D6F-5F703B74B8C4}"/>
                          </a:ext>
                        </a:extLst>
                      </p:cNvPr>
                      <p:cNvPicPr/>
                      <p:nvPr/>
                    </p:nvPicPr>
                    <p:blipFill>
                      <a:blip r:embed="rId5"/>
                      <a:stretch>
                        <a:fillRect/>
                      </a:stretch>
                    </p:blipFill>
                    <p:spPr>
                      <a:xfrm>
                        <a:off x="680879" y="3757995"/>
                        <a:ext cx="5186027" cy="5498801"/>
                      </a:xfrm>
                      <a:prstGeom prst="rect">
                        <a:avLst/>
                      </a:prstGeom>
                    </p:spPr>
                  </p:pic>
                </p:oleObj>
              </mc:Fallback>
            </mc:AlternateContent>
          </a:graphicData>
        </a:graphic>
      </p:graphicFrame>
    </p:spTree>
    <p:extLst>
      <p:ext uri="{BB962C8B-B14F-4D97-AF65-F5344CB8AC3E}">
        <p14:creationId xmlns:p14="http://schemas.microsoft.com/office/powerpoint/2010/main" val="304939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i="1">
                <a:latin typeface="Calibri" panose="020F0502020204030204" pitchFamily="34" charset="0"/>
                <a:ea typeface="SimSun" panose="02010600030101010101" pitchFamily="2" charset="-122"/>
                <a:cs typeface="Calibri" panose="020F0502020204030204" pitchFamily="34" charset="0"/>
              </a:defRPr>
            </a:pPr>
            <a:r>
              <a:rPr dirty="0" err="1"/>
              <a:t>Exercício</a:t>
            </a:r>
            <a:r>
              <a:rPr dirty="0"/>
              <a:t> 2.2: </a:t>
            </a:r>
            <a:r>
              <a:rPr dirty="0" err="1"/>
              <a:t>Compreendendo</a:t>
            </a:r>
            <a:r>
              <a:rPr dirty="0"/>
              <a:t> o </a:t>
            </a:r>
            <a:r>
              <a:rPr dirty="0" err="1"/>
              <a:t>apoio</a:t>
            </a:r>
            <a:r>
              <a:rPr dirty="0"/>
              <a:t> </a:t>
            </a:r>
            <a:r>
              <a:rPr dirty="0" err="1"/>
              <a:t>na</a:t>
            </a:r>
            <a:r>
              <a:rPr dirty="0"/>
              <a:t> </a:t>
            </a:r>
            <a:r>
              <a:rPr dirty="0" err="1"/>
              <a:t>tomada</a:t>
            </a:r>
            <a:r>
              <a:rPr dirty="0"/>
              <a:t> de </a:t>
            </a:r>
            <a:r>
              <a:rPr dirty="0" err="1"/>
              <a:t>decisão</a:t>
            </a:r>
            <a:r>
              <a:rPr dirty="0"/>
              <a:t> (20 min.)</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O </a:t>
            </a:r>
            <a:r>
              <a:rPr dirty="0" err="1"/>
              <a:t>objetivo</a:t>
            </a:r>
            <a:r>
              <a:rPr dirty="0"/>
              <a:t> </a:t>
            </a:r>
            <a:r>
              <a:rPr dirty="0" err="1"/>
              <a:t>deste</a:t>
            </a:r>
            <a:r>
              <a:rPr dirty="0"/>
              <a:t> </a:t>
            </a:r>
            <a:r>
              <a:rPr dirty="0" err="1"/>
              <a:t>exercício</a:t>
            </a:r>
            <a:r>
              <a:rPr dirty="0"/>
              <a:t> </a:t>
            </a:r>
            <a:r>
              <a:rPr dirty="0" err="1"/>
              <a:t>é</a:t>
            </a:r>
            <a:r>
              <a:rPr dirty="0"/>
              <a:t> </a:t>
            </a:r>
            <a:r>
              <a:rPr dirty="0" err="1"/>
              <a:t>demonstrar</a:t>
            </a:r>
            <a:r>
              <a:rPr dirty="0"/>
              <a:t> que a </a:t>
            </a:r>
            <a:r>
              <a:rPr dirty="0" err="1"/>
              <a:t>tomada</a:t>
            </a:r>
            <a:r>
              <a:rPr dirty="0"/>
              <a:t> de </a:t>
            </a:r>
            <a:r>
              <a:rPr dirty="0" err="1"/>
              <a:t>decisão</a:t>
            </a:r>
            <a:r>
              <a:rPr dirty="0"/>
              <a:t> </a:t>
            </a:r>
            <a:r>
              <a:rPr dirty="0" err="1"/>
              <a:t>apoiada</a:t>
            </a:r>
            <a:r>
              <a:rPr dirty="0"/>
              <a:t> </a:t>
            </a:r>
            <a:r>
              <a:rPr dirty="0" err="1"/>
              <a:t>não</a:t>
            </a:r>
            <a:r>
              <a:rPr dirty="0"/>
              <a:t> </a:t>
            </a:r>
            <a:r>
              <a:rPr dirty="0" err="1"/>
              <a:t>é</a:t>
            </a:r>
            <a:r>
              <a:rPr dirty="0"/>
              <a:t> um </a:t>
            </a:r>
            <a:r>
              <a:rPr dirty="0" err="1"/>
              <a:t>conceito</a:t>
            </a:r>
            <a:r>
              <a:rPr dirty="0"/>
              <a:t> novo e que </a:t>
            </a:r>
            <a:r>
              <a:rPr dirty="0" err="1"/>
              <a:t>todos</a:t>
            </a:r>
            <a:r>
              <a:rPr dirty="0"/>
              <a:t> </a:t>
            </a:r>
            <a:r>
              <a:rPr dirty="0" err="1"/>
              <a:t>precisam</a:t>
            </a:r>
            <a:r>
              <a:rPr dirty="0"/>
              <a:t> de </a:t>
            </a:r>
            <a:r>
              <a:rPr dirty="0" err="1"/>
              <a:t>apoio</a:t>
            </a:r>
            <a:r>
              <a:rPr dirty="0"/>
              <a:t> dos outros </a:t>
            </a:r>
            <a:r>
              <a:rPr dirty="0" err="1"/>
              <a:t>na</a:t>
            </a:r>
            <a:r>
              <a:rPr dirty="0"/>
              <a:t> </a:t>
            </a:r>
            <a:r>
              <a:rPr dirty="0" err="1"/>
              <a:t>tomada</a:t>
            </a:r>
            <a:r>
              <a:rPr dirty="0"/>
              <a:t> de </a:t>
            </a:r>
            <a:r>
              <a:rPr dirty="0" err="1"/>
              <a:t>decisões</a:t>
            </a:r>
            <a:r>
              <a:rPr dirty="0"/>
              <a:t> </a:t>
            </a:r>
            <a:r>
              <a:rPr dirty="0" err="1"/>
              <a:t>sobre</a:t>
            </a:r>
            <a:r>
              <a:rPr dirty="0"/>
              <a:t> </a:t>
            </a:r>
            <a:r>
              <a:rPr dirty="0" err="1"/>
              <a:t>diferentes</a:t>
            </a:r>
            <a:r>
              <a:rPr dirty="0"/>
              <a:t> </a:t>
            </a:r>
            <a:r>
              <a:rPr dirty="0" err="1"/>
              <a:t>áreas</a:t>
            </a:r>
            <a:r>
              <a:rPr dirty="0"/>
              <a:t> da </a:t>
            </a:r>
            <a:r>
              <a:rPr dirty="0" err="1"/>
              <a:t>vida</a:t>
            </a:r>
            <a:r>
              <a:rPr dirty="0"/>
              <a:t>. As </a:t>
            </a:r>
            <a:r>
              <a:rPr dirty="0" err="1"/>
              <a:t>pessoas</a:t>
            </a:r>
            <a:r>
              <a:rPr dirty="0"/>
              <a:t> </a:t>
            </a:r>
            <a:r>
              <a:rPr dirty="0" err="1"/>
              <a:t>nem</a:t>
            </a:r>
            <a:r>
              <a:rPr dirty="0"/>
              <a:t> sempre </a:t>
            </a:r>
            <a:r>
              <a:rPr dirty="0" err="1"/>
              <a:t>têm</a:t>
            </a:r>
            <a:r>
              <a:rPr dirty="0"/>
              <a:t> </a:t>
            </a:r>
            <a:r>
              <a:rPr dirty="0" err="1"/>
              <a:t>conhecimento</a:t>
            </a:r>
            <a:r>
              <a:rPr dirty="0"/>
              <a:t>, </a:t>
            </a:r>
            <a:r>
              <a:rPr dirty="0" err="1"/>
              <a:t>experiência</a:t>
            </a:r>
            <a:r>
              <a:rPr dirty="0"/>
              <a:t> </a:t>
            </a:r>
            <a:r>
              <a:rPr dirty="0" err="1"/>
              <a:t>ou</a:t>
            </a:r>
            <a:r>
              <a:rPr dirty="0"/>
              <a:t> tempo </a:t>
            </a:r>
            <a:r>
              <a:rPr dirty="0" err="1"/>
              <a:t>suficiente</a:t>
            </a:r>
            <a:r>
              <a:rPr dirty="0"/>
              <a:t> para </a:t>
            </a:r>
            <a:r>
              <a:rPr dirty="0" err="1"/>
              <a:t>tomar</a:t>
            </a:r>
            <a:r>
              <a:rPr dirty="0"/>
              <a:t> </a:t>
            </a:r>
            <a:r>
              <a:rPr dirty="0" err="1"/>
              <a:t>todo</a:t>
            </a:r>
            <a:r>
              <a:rPr dirty="0"/>
              <a:t> </a:t>
            </a:r>
            <a:r>
              <a:rPr dirty="0" err="1"/>
              <a:t>tipo</a:t>
            </a:r>
            <a:r>
              <a:rPr dirty="0"/>
              <a:t> de </a:t>
            </a:r>
            <a:r>
              <a:rPr dirty="0" err="1"/>
              <a:t>decisão</a:t>
            </a:r>
            <a:r>
              <a:rPr dirty="0"/>
              <a:t> </a:t>
            </a:r>
            <a:r>
              <a:rPr dirty="0" err="1"/>
              <a:t>por</a:t>
            </a:r>
            <a:r>
              <a:rPr dirty="0"/>
              <a:t> </a:t>
            </a:r>
            <a:r>
              <a:rPr dirty="0" err="1"/>
              <a:t>conta</a:t>
            </a:r>
            <a:r>
              <a:rPr dirty="0"/>
              <a:t> </a:t>
            </a:r>
            <a:r>
              <a:rPr dirty="0" err="1"/>
              <a:t>própria</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err="1"/>
              <a:t>Faça</a:t>
            </a:r>
            <a:r>
              <a:rPr dirty="0"/>
              <a:t> as </a:t>
            </a:r>
            <a:r>
              <a:rPr dirty="0" err="1"/>
              <a:t>seguintes</a:t>
            </a:r>
            <a:r>
              <a:rPr dirty="0"/>
              <a:t> </a:t>
            </a:r>
            <a:r>
              <a:rPr dirty="0" err="1"/>
              <a:t>perguntas</a:t>
            </a:r>
            <a:r>
              <a:rPr dirty="0"/>
              <a:t> </a:t>
            </a:r>
            <a:r>
              <a:rPr dirty="0" err="1"/>
              <a:t>ao</a:t>
            </a:r>
            <a:r>
              <a:rPr dirty="0"/>
              <a:t> </a:t>
            </a:r>
            <a:r>
              <a:rPr dirty="0" err="1"/>
              <a:t>grupo</a:t>
            </a:r>
            <a:r>
              <a:rPr dirty="0"/>
              <a:t> e </a:t>
            </a:r>
            <a:r>
              <a:rPr dirty="0" err="1"/>
              <a:t>faça</a:t>
            </a:r>
            <a:r>
              <a:rPr dirty="0"/>
              <a:t> </a:t>
            </a:r>
            <a:r>
              <a:rPr dirty="0" err="1"/>
              <a:t>uma</a:t>
            </a:r>
            <a:r>
              <a:rPr dirty="0"/>
              <a:t> </a:t>
            </a:r>
            <a:r>
              <a:rPr dirty="0" err="1"/>
              <a:t>lista</a:t>
            </a:r>
            <a:r>
              <a:rPr dirty="0"/>
              <a:t> de </a:t>
            </a:r>
            <a:r>
              <a:rPr dirty="0" err="1"/>
              <a:t>suas</a:t>
            </a:r>
            <a:r>
              <a:rPr dirty="0"/>
              <a:t> </a:t>
            </a:r>
            <a:r>
              <a:rPr dirty="0" err="1"/>
              <a:t>ideias</a:t>
            </a:r>
            <a:r>
              <a:rPr dirty="0"/>
              <a:t> no flipchart: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Você consegue se lembrar de ter sido ajudado por alguém para tomar uma decisão?</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Por </a:t>
            </a:r>
            <a:r>
              <a:rPr dirty="0" err="1"/>
              <a:t>exemplo</a:t>
            </a:r>
            <a:r>
              <a:rPr dirty="0"/>
              <a:t>, </a:t>
            </a:r>
            <a:r>
              <a:rPr dirty="0" err="1"/>
              <a:t>uma</a:t>
            </a:r>
            <a:r>
              <a:rPr dirty="0"/>
              <a:t> </a:t>
            </a:r>
            <a:r>
              <a:rPr dirty="0" err="1"/>
              <a:t>decisão</a:t>
            </a:r>
            <a:r>
              <a:rPr dirty="0"/>
              <a:t> </a:t>
            </a:r>
            <a:r>
              <a:rPr dirty="0" err="1"/>
              <a:t>sobre</a:t>
            </a:r>
            <a:r>
              <a:rPr dirty="0"/>
              <a:t> </a:t>
            </a:r>
            <a:r>
              <a:rPr dirty="0" err="1"/>
              <a:t>entrar</a:t>
            </a:r>
            <a:r>
              <a:rPr dirty="0"/>
              <a:t> </a:t>
            </a:r>
            <a:r>
              <a:rPr dirty="0" err="1"/>
              <a:t>em</a:t>
            </a:r>
            <a:r>
              <a:rPr dirty="0"/>
              <a:t> um novo </a:t>
            </a:r>
            <a:r>
              <a:rPr dirty="0" err="1"/>
              <a:t>relacionamento</a:t>
            </a:r>
            <a:r>
              <a:rPr dirty="0"/>
              <a:t>, que </a:t>
            </a:r>
            <a:r>
              <a:rPr dirty="0" err="1"/>
              <a:t>compra</a:t>
            </a:r>
            <a:r>
              <a:rPr dirty="0"/>
              <a:t> </a:t>
            </a:r>
            <a:r>
              <a:rPr dirty="0" err="1"/>
              <a:t>fazer</a:t>
            </a:r>
            <a:r>
              <a:rPr dirty="0"/>
              <a:t>, </a:t>
            </a:r>
            <a:r>
              <a:rPr dirty="0" err="1"/>
              <a:t>como</a:t>
            </a:r>
            <a:r>
              <a:rPr dirty="0"/>
              <a:t> se </a:t>
            </a:r>
            <a:r>
              <a:rPr dirty="0" err="1"/>
              <a:t>organizar</a:t>
            </a:r>
            <a:r>
              <a:rPr dirty="0"/>
              <a:t> para que as </a:t>
            </a:r>
            <a:r>
              <a:rPr dirty="0" err="1"/>
              <a:t>crianças</a:t>
            </a:r>
            <a:r>
              <a:rPr dirty="0"/>
              <a:t> </a:t>
            </a:r>
            <a:r>
              <a:rPr dirty="0" err="1"/>
              <a:t>frequentem</a:t>
            </a:r>
            <a:r>
              <a:rPr dirty="0"/>
              <a:t> a </a:t>
            </a:r>
            <a:r>
              <a:rPr dirty="0" err="1"/>
              <a:t>escola</a:t>
            </a:r>
            <a:r>
              <a:rPr dirty="0"/>
              <a:t>, </a:t>
            </a:r>
            <a:r>
              <a:rPr dirty="0" err="1"/>
              <a:t>onde</a:t>
            </a:r>
            <a:r>
              <a:rPr dirty="0"/>
              <a:t> </a:t>
            </a:r>
            <a:r>
              <a:rPr dirty="0" err="1"/>
              <a:t>morar</a:t>
            </a:r>
            <a:r>
              <a:rPr dirty="0"/>
              <a:t>, que </a:t>
            </a:r>
            <a:r>
              <a:rPr dirty="0" err="1"/>
              <a:t>treinamento</a:t>
            </a:r>
            <a:r>
              <a:rPr dirty="0"/>
              <a:t> </a:t>
            </a:r>
            <a:r>
              <a:rPr dirty="0" err="1"/>
              <a:t>realizar</a:t>
            </a:r>
            <a:r>
              <a:rPr dirty="0"/>
              <a:t>, que </a:t>
            </a:r>
            <a:r>
              <a:rPr dirty="0" err="1"/>
              <a:t>carreira</a:t>
            </a:r>
            <a:r>
              <a:rPr dirty="0"/>
              <a:t> </a:t>
            </a:r>
            <a:r>
              <a:rPr dirty="0" err="1"/>
              <a:t>escolher</a:t>
            </a:r>
            <a:r>
              <a:rPr dirty="0"/>
              <a:t>, etc.?</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80</a:t>
            </a:fld>
            <a:endParaRPr lang="en-CH"/>
          </a:p>
        </p:txBody>
      </p:sp>
    </p:spTree>
    <p:extLst>
      <p:ext uri="{BB962C8B-B14F-4D97-AF65-F5344CB8AC3E}">
        <p14:creationId xmlns:p14="http://schemas.microsoft.com/office/powerpoint/2010/main" val="286762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236538"/>
            <a:ext cx="4589462" cy="2582862"/>
          </a:xfrm>
        </p:spPr>
      </p:sp>
      <p:sp>
        <p:nvSpPr>
          <p:cNvPr id="3" name="Notes Placeholder 2"/>
          <p:cNvSpPr>
            <a:spLocks noGrp="1"/>
          </p:cNvSpPr>
          <p:nvPr>
            <p:ph type="body" idx="1"/>
          </p:nvPr>
        </p:nvSpPr>
        <p:spPr>
          <a:xfrm>
            <a:off x="255329" y="3056803"/>
            <a:ext cx="6298129" cy="6385351"/>
          </a:xfrm>
        </p:spPr>
        <p:txBody>
          <a:bodyPr/>
          <a:lstStyle/>
          <a:p>
            <a:pPr algn="just">
              <a:spcAft>
                <a:spcPts val="600"/>
              </a:spcAft>
              <a:defRPr b="1" i="1">
                <a:latin typeface="Calibri" panose="020F0502020204030204" pitchFamily="34" charset="0"/>
                <a:ea typeface="SimSun" panose="02010600030101010101" pitchFamily="2" charset="-122"/>
                <a:cs typeface="Calibri" panose="020F0502020204030204" pitchFamily="34" charset="0"/>
              </a:defRPr>
            </a:pPr>
            <a:r>
              <a:rPr dirty="0" err="1"/>
              <a:t>Apresentação</a:t>
            </a:r>
            <a:r>
              <a:rPr sz="900" dirty="0"/>
              <a:t> </a:t>
            </a:r>
            <a:r>
              <a:rPr dirty="0"/>
              <a:t>: Breve </a:t>
            </a:r>
            <a:r>
              <a:rPr dirty="0" err="1"/>
              <a:t>introdução</a:t>
            </a:r>
            <a:r>
              <a:rPr dirty="0"/>
              <a:t> </a:t>
            </a:r>
            <a:r>
              <a:rPr lang="pt-BR" dirty="0"/>
              <a:t>ao </a:t>
            </a:r>
            <a:r>
              <a:rPr dirty="0" err="1"/>
              <a:t>módulo</a:t>
            </a:r>
            <a:r>
              <a:rPr dirty="0"/>
              <a:t> (5 min.)</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lang="pt-BR" sz="1200" kern="1200" dirty="0">
                <a:solidFill>
                  <a:schemeClr val="tx1"/>
                </a:solidFill>
                <a:effectLst/>
                <a:latin typeface="+mn-lt"/>
                <a:ea typeface="+mn-ea"/>
                <a:cs typeface="+mn-cs"/>
              </a:rPr>
              <a:t>O objetivo desta breve introdução é antecipar os obstáculos que os participantes enfrentam em relação à promoção da capacidade legal e tomada de decisão apoiada em cenários desafiadores </a:t>
            </a:r>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Neste </a:t>
            </a:r>
            <a:r>
              <a:rPr dirty="0" err="1"/>
              <a:t>treinamento</a:t>
            </a:r>
            <a:r>
              <a:rPr dirty="0"/>
              <a:t>, </a:t>
            </a:r>
            <a:r>
              <a:rPr dirty="0" err="1"/>
              <a:t>exploraremos</a:t>
            </a:r>
            <a:r>
              <a:rPr dirty="0"/>
              <a:t> </a:t>
            </a:r>
            <a:r>
              <a:rPr dirty="0" err="1"/>
              <a:t>como</a:t>
            </a:r>
            <a:r>
              <a:rPr dirty="0"/>
              <a:t> </a:t>
            </a:r>
            <a:r>
              <a:rPr dirty="0" err="1"/>
              <a:t>promover</a:t>
            </a:r>
            <a:r>
              <a:rPr dirty="0"/>
              <a:t> o </a:t>
            </a:r>
            <a:r>
              <a:rPr dirty="0" err="1"/>
              <a:t>direito</a:t>
            </a:r>
            <a:r>
              <a:rPr dirty="0"/>
              <a:t> de </a:t>
            </a:r>
            <a:r>
              <a:rPr dirty="0" err="1"/>
              <a:t>uma</a:t>
            </a:r>
            <a:r>
              <a:rPr dirty="0"/>
              <a:t> </a:t>
            </a:r>
            <a:r>
              <a:rPr dirty="0" err="1"/>
              <a:t>pessoa</a:t>
            </a:r>
            <a:r>
              <a:rPr dirty="0"/>
              <a:t> à </a:t>
            </a:r>
            <a:r>
              <a:rPr lang="pt-BR" dirty="0"/>
              <a:t>capacidade legal</a:t>
            </a:r>
            <a:r>
              <a:rPr dirty="0"/>
              <a:t> (</a:t>
            </a:r>
            <a:r>
              <a:rPr dirty="0" err="1"/>
              <a:t>ou</a:t>
            </a:r>
            <a:r>
              <a:rPr dirty="0"/>
              <a:t> </a:t>
            </a:r>
            <a:r>
              <a:rPr dirty="0" err="1"/>
              <a:t>seja</a:t>
            </a:r>
            <a:r>
              <a:rPr dirty="0"/>
              <a:t>, o </a:t>
            </a:r>
            <a:r>
              <a:rPr dirty="0" err="1"/>
              <a:t>direito</a:t>
            </a:r>
            <a:r>
              <a:rPr dirty="0"/>
              <a:t> de </a:t>
            </a:r>
            <a:r>
              <a:rPr dirty="0" err="1"/>
              <a:t>tomar</a:t>
            </a:r>
            <a:r>
              <a:rPr dirty="0"/>
              <a:t> </a:t>
            </a:r>
            <a:r>
              <a:rPr dirty="0" err="1"/>
              <a:t>suas</a:t>
            </a:r>
            <a:r>
              <a:rPr dirty="0"/>
              <a:t> </a:t>
            </a:r>
            <a:r>
              <a:rPr dirty="0" err="1"/>
              <a:t>próprias</a:t>
            </a:r>
            <a:r>
              <a:rPr dirty="0"/>
              <a:t> </a:t>
            </a:r>
            <a:r>
              <a:rPr dirty="0" err="1"/>
              <a:t>decisões</a:t>
            </a:r>
            <a:r>
              <a:rPr dirty="0"/>
              <a:t> e </a:t>
            </a:r>
            <a:r>
              <a:rPr dirty="0" err="1"/>
              <a:t>escolhas</a:t>
            </a:r>
            <a:r>
              <a:rPr dirty="0"/>
              <a:t>).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É</a:t>
            </a:r>
            <a:r>
              <a:rPr dirty="0"/>
              <a:t> </a:t>
            </a:r>
            <a:r>
              <a:rPr dirty="0" err="1"/>
              <a:t>importante</a:t>
            </a:r>
            <a:r>
              <a:rPr dirty="0"/>
              <a:t> </a:t>
            </a:r>
            <a:r>
              <a:rPr dirty="0" err="1"/>
              <a:t>reconhecer</a:t>
            </a:r>
            <a:r>
              <a:rPr dirty="0"/>
              <a:t> que defender o </a:t>
            </a:r>
            <a:r>
              <a:rPr dirty="0" err="1"/>
              <a:t>direito</a:t>
            </a:r>
            <a:r>
              <a:rPr dirty="0"/>
              <a:t> das </a:t>
            </a:r>
            <a:r>
              <a:rPr dirty="0" err="1"/>
              <a:t>pessoas</a:t>
            </a:r>
            <a:r>
              <a:rPr dirty="0"/>
              <a:t> à </a:t>
            </a:r>
            <a:r>
              <a:rPr lang="pt-BR" dirty="0"/>
              <a:t>capacidade legal</a:t>
            </a:r>
            <a:r>
              <a:rPr dirty="0"/>
              <a:t> </a:t>
            </a:r>
            <a:r>
              <a:rPr dirty="0" err="1"/>
              <a:t>pode</a:t>
            </a:r>
            <a:r>
              <a:rPr dirty="0"/>
              <a:t> </a:t>
            </a:r>
            <a:r>
              <a:rPr dirty="0" err="1"/>
              <a:t>parecer</a:t>
            </a:r>
            <a:r>
              <a:rPr dirty="0"/>
              <a:t> um </a:t>
            </a:r>
            <a:r>
              <a:rPr dirty="0" err="1"/>
              <a:t>desafio</a:t>
            </a:r>
            <a:r>
              <a:rPr dirty="0"/>
              <a:t> </a:t>
            </a:r>
            <a:r>
              <a:rPr dirty="0" err="1"/>
              <a:t>em</a:t>
            </a:r>
            <a:r>
              <a:rPr dirty="0"/>
              <a:t> </a:t>
            </a:r>
            <a:r>
              <a:rPr dirty="0" err="1"/>
              <a:t>certas</a:t>
            </a:r>
            <a:r>
              <a:rPr dirty="0"/>
              <a:t> </a:t>
            </a:r>
            <a:r>
              <a:rPr dirty="0" err="1"/>
              <a:t>situações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628650" marR="0" lvl="1"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b="1">
                <a:latin typeface="Calibri" panose="020F0502020204030204" pitchFamily="34" charset="0"/>
                <a:ea typeface="SimSun" panose="02010600030101010101" pitchFamily="2" charset="-122"/>
                <a:cs typeface="Calibri" panose="020F0502020204030204" pitchFamily="34" charset="0"/>
              </a:defRPr>
            </a:pPr>
            <a:r>
              <a:rPr lang="pt-BR" sz="1200" b="0" kern="1200" dirty="0">
                <a:solidFill>
                  <a:schemeClr val="tx1"/>
                </a:solidFill>
                <a:effectLst/>
                <a:latin typeface="+mn-lt"/>
                <a:ea typeface="+mn-ea"/>
                <a:cs typeface="+mn-cs"/>
              </a:rPr>
              <a:t>Por exemplo, o que acontece com as pessoas que querem acabar com suas vidas ou pessoas com demência grave? </a:t>
            </a:r>
          </a:p>
          <a:p>
            <a:pPr marL="628650" marR="0" lvl="1"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b="1">
                <a:latin typeface="Calibri" panose="020F0502020204030204" pitchFamily="34" charset="0"/>
                <a:ea typeface="SimSun" panose="02010600030101010101" pitchFamily="2" charset="-122"/>
                <a:cs typeface="Calibri" panose="020F0502020204030204" pitchFamily="34" charset="0"/>
              </a:defRPr>
            </a:pPr>
            <a:r>
              <a:rPr lang="pt-BR" sz="1200" b="0" kern="1200" dirty="0">
                <a:solidFill>
                  <a:schemeClr val="tx1"/>
                </a:solidFill>
                <a:effectLst/>
                <a:latin typeface="+mn-lt"/>
                <a:ea typeface="+mn-ea"/>
                <a:cs typeface="+mn-cs"/>
              </a:rPr>
              <a:t>E se alguém estiver passando por uma crise aguda ou estados extremos ou estiver fazendo coisas que são ou parecem perigosas? </a:t>
            </a:r>
          </a:p>
          <a:p>
            <a:pPr marL="628650" marR="0" lvl="1"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b="1">
                <a:latin typeface="Calibri" panose="020F0502020204030204" pitchFamily="34" charset="0"/>
                <a:ea typeface="SimSun" panose="02010600030101010101" pitchFamily="2" charset="-122"/>
                <a:cs typeface="Calibri" panose="020F0502020204030204" pitchFamily="34" charset="0"/>
              </a:defRPr>
            </a:pPr>
            <a:r>
              <a:rPr lang="pt-BR" sz="1200" b="0" kern="1200" dirty="0">
                <a:solidFill>
                  <a:schemeClr val="tx1"/>
                </a:solidFill>
                <a:effectLst/>
                <a:latin typeface="+mn-lt"/>
                <a:ea typeface="+mn-ea"/>
                <a:cs typeface="+mn-cs"/>
              </a:rPr>
              <a:t>E se recusar o tratamento significar que a pessoa pode piorar? </a:t>
            </a:r>
          </a:p>
          <a:p>
            <a:pPr marL="628650" marR="0" lvl="1"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b="1">
                <a:latin typeface="Calibri" panose="020F0502020204030204" pitchFamily="34" charset="0"/>
                <a:ea typeface="SimSun" panose="02010600030101010101" pitchFamily="2" charset="-122"/>
                <a:cs typeface="Calibri" panose="020F0502020204030204" pitchFamily="34" charset="0"/>
              </a:defRPr>
            </a:pPr>
            <a:r>
              <a:rPr lang="pt-BR" sz="1200" b="0" kern="1200" dirty="0">
                <a:solidFill>
                  <a:schemeClr val="tx1"/>
                </a:solidFill>
                <a:effectLst/>
                <a:latin typeface="+mn-lt"/>
                <a:ea typeface="+mn-ea"/>
                <a:cs typeface="+mn-cs"/>
              </a:rPr>
              <a:t>E se alguém estiver inconsciente ou incapaz de comunicar sua vontade e/ou preferência? </a:t>
            </a:r>
          </a:p>
          <a:p>
            <a:pPr marL="628650" marR="0" lvl="1"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b="1">
                <a:latin typeface="Calibri" panose="020F0502020204030204" pitchFamily="34" charset="0"/>
                <a:ea typeface="SimSun" panose="02010600030101010101" pitchFamily="2" charset="-122"/>
                <a:cs typeface="Calibri" panose="020F0502020204030204" pitchFamily="34" charset="0"/>
              </a:defRPr>
            </a:pPr>
            <a:r>
              <a:rPr lang="pt-BR" sz="1200" b="1" kern="1200" dirty="0">
                <a:solidFill>
                  <a:schemeClr val="tx1"/>
                </a:solidFill>
                <a:effectLst/>
                <a:latin typeface="+mn-lt"/>
                <a:ea typeface="+mn-ea"/>
                <a:cs typeface="+mn-cs"/>
              </a:rPr>
              <a:t>É realmente viável promover os direitos das pessoas de tomar decisões por si mesmas mesmo nesses tipos de cenários? </a:t>
            </a:r>
          </a:p>
          <a:p>
            <a:pPr marL="628650" lvl="1" indent="-171450" algn="just">
              <a:spcAft>
                <a:spcPts val="600"/>
              </a:spcAft>
              <a:buFont typeface="Arial" panose="020B0604020202020204" pitchFamily="34" charset="0"/>
              <a:buChar char="•"/>
              <a:defRPr b="1">
                <a:latin typeface="Calibri" panose="020F0502020204030204" pitchFamily="34" charset="0"/>
                <a:ea typeface="SimSun" panose="02010600030101010101" pitchFamily="2" charset="-122"/>
                <a:cs typeface="Calibri" panose="020F0502020204030204" pitchFamily="34" charset="0"/>
              </a:defRPr>
            </a:pPr>
            <a:endParaRPr dirty="0"/>
          </a:p>
          <a:p>
            <a:pPr marL="628650" lvl="1" indent="-171450" algn="just">
              <a:spcAft>
                <a:spcPts val="6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resposta</a:t>
            </a:r>
            <a:r>
              <a:rPr dirty="0"/>
              <a:t> </a:t>
            </a:r>
            <a:r>
              <a:rPr dirty="0" err="1"/>
              <a:t>é</a:t>
            </a:r>
            <a:r>
              <a:rPr dirty="0"/>
              <a:t> que, </a:t>
            </a:r>
            <a:r>
              <a:rPr dirty="0" err="1"/>
              <a:t>mesmo</a:t>
            </a:r>
            <a:r>
              <a:rPr dirty="0"/>
              <a:t> nesses </a:t>
            </a:r>
            <a:r>
              <a:rPr dirty="0" err="1"/>
              <a:t>cenários</a:t>
            </a:r>
            <a:r>
              <a:rPr dirty="0"/>
              <a:t> </a:t>
            </a:r>
            <a:r>
              <a:rPr dirty="0" err="1"/>
              <a:t>desafiadores</a:t>
            </a:r>
            <a:r>
              <a:rPr dirty="0"/>
              <a:t>, </a:t>
            </a:r>
            <a:r>
              <a:rPr dirty="0" err="1"/>
              <a:t>devemos</a:t>
            </a:r>
            <a:r>
              <a:rPr dirty="0"/>
              <a:t> sempre </a:t>
            </a:r>
            <a:r>
              <a:rPr dirty="0" err="1"/>
              <a:t>nos</a:t>
            </a:r>
            <a:r>
              <a:rPr dirty="0"/>
              <a:t> </a:t>
            </a:r>
            <a:r>
              <a:rPr dirty="0" err="1"/>
              <a:t>esforçar</a:t>
            </a:r>
            <a:r>
              <a:rPr dirty="0"/>
              <a:t> para </a:t>
            </a:r>
            <a:r>
              <a:rPr dirty="0" err="1"/>
              <a:t>encontrar</a:t>
            </a:r>
            <a:r>
              <a:rPr dirty="0"/>
              <a:t> </a:t>
            </a:r>
            <a:r>
              <a:rPr dirty="0" err="1"/>
              <a:t>maneiras</a:t>
            </a:r>
            <a:r>
              <a:rPr dirty="0"/>
              <a:t> de </a:t>
            </a:r>
            <a:r>
              <a:rPr dirty="0" err="1"/>
              <a:t>garantir</a:t>
            </a:r>
            <a:r>
              <a:rPr dirty="0"/>
              <a:t> que as </a:t>
            </a:r>
            <a:r>
              <a:rPr dirty="0" err="1"/>
              <a:t>pessoas</a:t>
            </a:r>
            <a:r>
              <a:rPr dirty="0"/>
              <a:t> </a:t>
            </a:r>
            <a:r>
              <a:rPr dirty="0" err="1"/>
              <a:t>permaneçam</a:t>
            </a:r>
            <a:r>
              <a:rPr dirty="0"/>
              <a:t> no </a:t>
            </a:r>
            <a:r>
              <a:rPr dirty="0" err="1"/>
              <a:t>centro</a:t>
            </a:r>
            <a:r>
              <a:rPr dirty="0"/>
              <a:t> de </a:t>
            </a:r>
            <a:r>
              <a:rPr dirty="0" err="1"/>
              <a:t>todas</a:t>
            </a:r>
            <a:r>
              <a:rPr dirty="0"/>
              <a:t> as </a:t>
            </a:r>
            <a:r>
              <a:rPr dirty="0" err="1"/>
              <a:t>decisões</a:t>
            </a:r>
            <a:r>
              <a:rPr dirty="0"/>
              <a:t> </a:t>
            </a:r>
            <a:r>
              <a:rPr dirty="0" err="1"/>
              <a:t>relativas</a:t>
            </a:r>
            <a:r>
              <a:rPr dirty="0"/>
              <a:t> </a:t>
            </a:r>
            <a:r>
              <a:rPr dirty="0" err="1"/>
              <a:t>às</a:t>
            </a:r>
            <a:r>
              <a:rPr dirty="0"/>
              <a:t> </a:t>
            </a:r>
            <a:r>
              <a:rPr dirty="0" err="1"/>
              <a:t>suas</a:t>
            </a:r>
            <a:r>
              <a:rPr dirty="0"/>
              <a:t> </a:t>
            </a:r>
            <a:r>
              <a:rPr dirty="0" err="1"/>
              <a:t>vidas</a:t>
            </a:r>
            <a:r>
              <a:rPr dirty="0"/>
              <a:t>. </a:t>
            </a:r>
          </a:p>
          <a:p>
            <a:pPr marL="171450" indent="-171450" algn="just">
              <a:spcAft>
                <a:spcPts val="6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Há</a:t>
            </a:r>
            <a:r>
              <a:rPr dirty="0"/>
              <a:t> sempre </a:t>
            </a:r>
            <a:r>
              <a:rPr dirty="0" err="1"/>
              <a:t>maneiras</a:t>
            </a:r>
            <a:r>
              <a:rPr dirty="0"/>
              <a:t> de </a:t>
            </a:r>
            <a:r>
              <a:rPr dirty="0" err="1"/>
              <a:t>promover</a:t>
            </a:r>
            <a:r>
              <a:rPr dirty="0"/>
              <a:t> o </a:t>
            </a:r>
            <a:r>
              <a:rPr dirty="0" err="1"/>
              <a:t>direito</a:t>
            </a:r>
            <a:r>
              <a:rPr dirty="0"/>
              <a:t> das </a:t>
            </a:r>
            <a:r>
              <a:rPr dirty="0" err="1"/>
              <a:t>pessoas</a:t>
            </a:r>
            <a:r>
              <a:rPr dirty="0"/>
              <a:t> de </a:t>
            </a:r>
            <a:r>
              <a:rPr dirty="0" err="1"/>
              <a:t>exercer</a:t>
            </a:r>
            <a:r>
              <a:rPr dirty="0"/>
              <a:t> </a:t>
            </a:r>
            <a:r>
              <a:rPr dirty="0" err="1"/>
              <a:t>sua</a:t>
            </a:r>
            <a:r>
              <a:rPr dirty="0"/>
              <a:t> </a:t>
            </a:r>
            <a:r>
              <a:rPr lang="pt-BR" dirty="0"/>
              <a:t>capacidade legal</a:t>
            </a:r>
            <a:r>
              <a:rPr dirty="0"/>
              <a:t>.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Este </a:t>
            </a:r>
            <a:r>
              <a:rPr dirty="0" err="1"/>
              <a:t>treinamento</a:t>
            </a:r>
            <a:r>
              <a:rPr dirty="0"/>
              <a:t> </a:t>
            </a:r>
            <a:r>
              <a:rPr dirty="0" err="1"/>
              <a:t>explorará</a:t>
            </a:r>
            <a:r>
              <a:rPr dirty="0"/>
              <a:t> </a:t>
            </a:r>
            <a:r>
              <a:rPr dirty="0" err="1"/>
              <a:t>isso</a:t>
            </a:r>
            <a:r>
              <a:rPr dirty="0"/>
              <a:t> </a:t>
            </a:r>
            <a:r>
              <a:rPr dirty="0" err="1"/>
              <a:t>em</a:t>
            </a:r>
            <a:r>
              <a:rPr dirty="0"/>
              <a:t> </a:t>
            </a:r>
            <a:r>
              <a:rPr dirty="0" err="1"/>
              <a:t>detalhes</a:t>
            </a:r>
            <a:r>
              <a:rPr dirty="0"/>
              <a:t>. </a:t>
            </a:r>
            <a:endParaRPr lang="en-CH" sz="1050"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a:t>
            </a:fld>
            <a:endParaRPr lang="en-CH"/>
          </a:p>
        </p:txBody>
      </p:sp>
    </p:spTree>
    <p:extLst>
      <p:ext uri="{BB962C8B-B14F-4D97-AF65-F5344CB8AC3E}">
        <p14:creationId xmlns:p14="http://schemas.microsoft.com/office/powerpoint/2010/main" val="11772707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201613"/>
            <a:ext cx="4648200" cy="2614612"/>
          </a:xfrm>
        </p:spPr>
      </p:sp>
      <p:sp>
        <p:nvSpPr>
          <p:cNvPr id="3" name="Notes Placeholder 2"/>
          <p:cNvSpPr>
            <a:spLocks noGrp="1"/>
          </p:cNvSpPr>
          <p:nvPr>
            <p:ph type="body" idx="1"/>
          </p:nvPr>
        </p:nvSpPr>
        <p:spPr>
          <a:xfrm>
            <a:off x="249655" y="3144509"/>
            <a:ext cx="6332173" cy="6411206"/>
          </a:xfrm>
        </p:spPr>
        <p:txBody>
          <a:bodyPr/>
          <a:lstStyle/>
          <a:p>
            <a:pPr algn="just">
              <a:spcAft>
                <a:spcPts val="600"/>
              </a:spcAft>
              <a:defRPr b="1">
                <a:latin typeface="Calibri" panose="020F0502020204030204" pitchFamily="34" charset="0"/>
                <a:ea typeface="SimSun" panose="02010600030101010101" pitchFamily="2" charset="-122"/>
                <a:cs typeface="Calibri" panose="020F0502020204030204" pitchFamily="34" charset="0"/>
              </a:defRPr>
            </a:pPr>
            <a:r>
              <a:rPr dirty="0" err="1"/>
              <a:t>Você</a:t>
            </a:r>
            <a:r>
              <a:rPr dirty="0"/>
              <a:t> </a:t>
            </a:r>
            <a:r>
              <a:rPr dirty="0" err="1"/>
              <a:t>achou</a:t>
            </a:r>
            <a:r>
              <a:rPr dirty="0"/>
              <a:t> </a:t>
            </a:r>
            <a:r>
              <a:rPr dirty="0" err="1"/>
              <a:t>este</a:t>
            </a:r>
            <a:r>
              <a:rPr dirty="0"/>
              <a:t> </a:t>
            </a:r>
            <a:r>
              <a:rPr dirty="0" err="1"/>
              <a:t>suporte</a:t>
            </a:r>
            <a:r>
              <a:rPr dirty="0"/>
              <a:t> </a:t>
            </a:r>
            <a:r>
              <a:rPr dirty="0" err="1"/>
              <a:t>útil</a:t>
            </a:r>
            <a:r>
              <a:rPr dirty="0"/>
              <a:t>? </a:t>
            </a:r>
            <a:endParaRPr lang="en-CH"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defRPr b="1">
                <a:latin typeface="Calibri" panose="020F0502020204030204" pitchFamily="34" charset="0"/>
                <a:ea typeface="SimSun" panose="02010600030101010101" pitchFamily="2" charset="-122"/>
                <a:cs typeface="Calibri" panose="020F0502020204030204" pitchFamily="34" charset="0"/>
              </a:defRPr>
            </a:pPr>
            <a:r>
              <a:rPr dirty="0"/>
              <a:t>Se sim, </a:t>
            </a:r>
            <a:r>
              <a:rPr dirty="0" err="1"/>
              <a:t>por</a:t>
            </a:r>
            <a:r>
              <a:rPr dirty="0"/>
              <a:t> </a:t>
            </a:r>
            <a:r>
              <a:rPr dirty="0" err="1"/>
              <a:t>quê</a:t>
            </a:r>
            <a:r>
              <a:rPr dirty="0"/>
              <a:t>? </a:t>
            </a:r>
            <a:endParaRPr lang="en-US" b="1" dirty="0"/>
          </a:p>
          <a:p>
            <a:pPr algn="just">
              <a:spcAft>
                <a:spcPts val="600"/>
              </a:spcAf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As </a:t>
            </a:r>
            <a:r>
              <a:rPr dirty="0" err="1"/>
              <a:t>possíveis</a:t>
            </a:r>
            <a:r>
              <a:rPr dirty="0"/>
              <a:t> </a:t>
            </a:r>
            <a:r>
              <a:rPr dirty="0" err="1"/>
              <a:t>respostas</a:t>
            </a:r>
            <a:r>
              <a:rPr dirty="0"/>
              <a:t> dos </a:t>
            </a:r>
            <a:r>
              <a:rPr dirty="0" err="1"/>
              <a:t>participantes</a:t>
            </a:r>
            <a:r>
              <a:rPr dirty="0"/>
              <a:t> </a:t>
            </a:r>
            <a:r>
              <a:rPr dirty="0" err="1"/>
              <a:t>podem</a:t>
            </a:r>
            <a:r>
              <a:rPr dirty="0"/>
              <a:t> </a:t>
            </a:r>
            <a:r>
              <a:rPr dirty="0" err="1"/>
              <a:t>incluir</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me ajudou a encontrar as informações relevantes.</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Eu confiei na pessoa cuja opinião eu procurei.</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me conectou com pessoas que já tinham passado pela mesma situação.</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própria pessoa de apoio passou pela mesma situação.</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forneceu um ponto de vista externo sobre o qual eu não havia pensado.</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ajudou-me a pesar os prós e os contras e a organizar as minhas ideias.</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me ajudou a identificar o problema real.</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lembrou-me da(</a:t>
            </a:r>
            <a:r>
              <a:rPr lang="pt-BR" dirty="0" err="1"/>
              <a:t>s</a:t>
            </a:r>
            <a:r>
              <a:rPr lang="pt-BR" dirty="0"/>
              <a:t>) minha(</a:t>
            </a:r>
            <a:r>
              <a:rPr lang="pt-BR" dirty="0" err="1"/>
              <a:t>s</a:t>
            </a:r>
            <a:r>
              <a:rPr lang="pt-BR" dirty="0"/>
              <a:t>) experiência(</a:t>
            </a:r>
            <a:r>
              <a:rPr lang="pt-BR" dirty="0" err="1"/>
              <a:t>s</a:t>
            </a:r>
            <a:r>
              <a:rPr lang="pt-BR" dirty="0"/>
              <a:t>) anterior(es) que foram relevantes para a decisão a ser tomada.</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me ajudou a tomar uma decisão de acordo com meus objetivos e valores pessoais.</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me fez sentir que tudo ficaria bem, independentemente da decisão que eu tomasse.</a:t>
            </a:r>
            <a:endParaRPr dirty="0"/>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defRPr b="1">
                <a:latin typeface="Calibri" panose="020F0502020204030204" pitchFamily="34" charset="0"/>
                <a:ea typeface="SimSun" panose="02010600030101010101" pitchFamily="2" charset="-122"/>
                <a:cs typeface="Calibri" panose="020F0502020204030204" pitchFamily="34" charset="0"/>
              </a:defRPr>
            </a:pPr>
            <a:r>
              <a:rPr dirty="0"/>
              <a:t>Se </a:t>
            </a:r>
            <a:r>
              <a:rPr dirty="0" err="1"/>
              <a:t>não</a:t>
            </a:r>
            <a:r>
              <a:rPr dirty="0"/>
              <a:t>, </a:t>
            </a:r>
            <a:r>
              <a:rPr dirty="0" err="1"/>
              <a:t>por</a:t>
            </a:r>
            <a:r>
              <a:rPr dirty="0"/>
              <a:t> </a:t>
            </a:r>
            <a:r>
              <a:rPr dirty="0" err="1"/>
              <a:t>quê</a:t>
            </a:r>
            <a:r>
              <a:rPr dirty="0"/>
              <a:t>? </a:t>
            </a:r>
            <a:endParaRPr lang="en-CH" b="1"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As </a:t>
            </a:r>
            <a:r>
              <a:rPr dirty="0" err="1"/>
              <a:t>possíveis</a:t>
            </a:r>
            <a:r>
              <a:rPr dirty="0"/>
              <a:t> </a:t>
            </a:r>
            <a:r>
              <a:rPr dirty="0" err="1"/>
              <a:t>respostas</a:t>
            </a:r>
            <a:r>
              <a:rPr dirty="0"/>
              <a:t> dos </a:t>
            </a:r>
            <a:r>
              <a:rPr dirty="0" err="1"/>
              <a:t>participantes</a:t>
            </a:r>
            <a:r>
              <a:rPr dirty="0"/>
              <a:t> </a:t>
            </a:r>
            <a:r>
              <a:rPr dirty="0" err="1"/>
              <a:t>podem</a:t>
            </a:r>
            <a:r>
              <a:rPr dirty="0"/>
              <a:t> </a:t>
            </a:r>
            <a:r>
              <a:rPr dirty="0" err="1"/>
              <a:t>incluir</a:t>
            </a:r>
            <a:r>
              <a:rPr dirty="0"/>
              <a:t>:</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não sabia sobre o problema.</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não forneceu as informações apropriadas.</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Mesmo que as informações fossem precisas, não consegui entendê-las.</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já tinha uma posição forte sobre a questão.</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me disse o que faria nessa situação (em vez de focar no que eu gostaria de fazer).</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me encorajou a tomar uma decisão que era de seu agrado, e não do meu.</a:t>
            </a:r>
          </a:p>
          <a:p>
            <a:pPr marL="342900" marR="0" lvl="0" indent="-342900">
              <a:spcBef>
                <a:spcPts val="0"/>
              </a:spcBef>
              <a:spcAft>
                <a:spcPts val="0"/>
              </a:spcAft>
              <a:buFont typeface="Symbol" panose="05050102010706020507" pitchFamily="18" charset="2"/>
              <a:buChar char=""/>
              <a:tabLst>
                <a:tab pos="228600" algn="l"/>
                <a:tab pos="457200" algn="l"/>
              </a:tabLst>
              <a:defRPr>
                <a:solidFill>
                  <a:srgbClr val="4F81BD"/>
                </a:solidFill>
                <a:latin typeface="Calibri" panose="020F0502020204030204" pitchFamily="34" charset="0"/>
                <a:ea typeface="SimSun" panose="02010600030101010101" pitchFamily="2" charset="-122"/>
                <a:cs typeface="Arial" panose="020B0604020202020204" pitchFamily="34" charset="0"/>
              </a:defRPr>
            </a:pPr>
            <a:r>
              <a:rPr lang="pt-BR" dirty="0"/>
              <a:t>A pessoa de apoio finalmente tomou a decisão em meu nome ou contra a minha vontade.</a:t>
            </a:r>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81</a:t>
            </a:fld>
            <a:endParaRPr lang="en-CH"/>
          </a:p>
        </p:txBody>
      </p:sp>
    </p:spTree>
    <p:extLst>
      <p:ext uri="{BB962C8B-B14F-4D97-AF65-F5344CB8AC3E}">
        <p14:creationId xmlns:p14="http://schemas.microsoft.com/office/powerpoint/2010/main" val="40045399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i="1">
                <a:latin typeface="Calibri" panose="020F0502020204030204" pitchFamily="34" charset="0"/>
                <a:ea typeface="SimSun" panose="02010600030101010101" pitchFamily="2" charset="-122"/>
                <a:cs typeface="Calibri" panose="020F0502020204030204" pitchFamily="34" charset="0"/>
              </a:defRPr>
            </a:pPr>
            <a:r>
              <a:t>Apresentação: Diferentes formas de apoio (70 min.)</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t>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t>A apresentação a seguir fornecerá exemplos de diferentes modelos de apoio que podem ser oferecidos para permitir que as pessoas tomem suas próprias decisões. </a:t>
            </a:r>
            <a:endParaRPr lang="en-CH"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maioria dos modelos de suporte existentes ainda não está totalmente em conformidade com a CDPD.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As críticas podem incluir que: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alguns modelos são conduzidos e dirigidos por profissionais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ou que ainda usam tratamento involuntário, embora em menor grau do que outros serviços de saúde mental e sociais (por exemplo, Diálogo Aberto).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É importante reconhecer essas limitações e que esses serviços podem ser melhorados para alcançar a conformidade total com a CDPD.</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82</a:t>
            </a:fld>
            <a:endParaRPr lang="en-CH"/>
          </a:p>
        </p:txBody>
      </p:sp>
    </p:spTree>
    <p:extLst>
      <p:ext uri="{BB962C8B-B14F-4D97-AF65-F5344CB8AC3E}">
        <p14:creationId xmlns:p14="http://schemas.microsoft.com/office/powerpoint/2010/main" val="21150979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lang="pt-BR" dirty="0"/>
              <a:t>Fornecendo informações completas e detalhadas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 primeira</a:t>
            </a:r>
            <a:r>
              <a:rPr dirty="0"/>
              <a:t> forma de </a:t>
            </a:r>
            <a:r>
              <a:rPr dirty="0" err="1"/>
              <a:t>apoio</a:t>
            </a:r>
            <a:r>
              <a:rPr dirty="0"/>
              <a:t> </a:t>
            </a:r>
            <a:r>
              <a:rPr dirty="0" err="1"/>
              <a:t>é</a:t>
            </a:r>
            <a:r>
              <a:rPr dirty="0"/>
              <a:t> </a:t>
            </a:r>
            <a:r>
              <a:rPr dirty="0" err="1"/>
              <a:t>fornecer</a:t>
            </a:r>
            <a:r>
              <a:rPr dirty="0"/>
              <a:t> </a:t>
            </a:r>
            <a:r>
              <a:rPr dirty="0" err="1"/>
              <a:t>informações</a:t>
            </a:r>
            <a:r>
              <a:rPr dirty="0"/>
              <a:t> </a:t>
            </a:r>
            <a:r>
              <a:rPr dirty="0" err="1"/>
              <a:t>completas</a:t>
            </a:r>
            <a:r>
              <a:rPr dirty="0"/>
              <a:t> </a:t>
            </a:r>
            <a:r>
              <a:rPr lang="pt-BR" dirty="0"/>
              <a:t>e detalhadas </a:t>
            </a:r>
            <a:r>
              <a:rPr dirty="0" err="1"/>
              <a:t>em</a:t>
            </a:r>
            <a:r>
              <a:rPr dirty="0"/>
              <a:t> um </a:t>
            </a:r>
            <a:r>
              <a:rPr dirty="0" err="1"/>
              <a:t>formato</a:t>
            </a:r>
            <a:r>
              <a:rPr dirty="0"/>
              <a:t> que a </a:t>
            </a:r>
            <a:r>
              <a:rPr dirty="0" err="1"/>
              <a:t>pessoa</a:t>
            </a:r>
            <a:r>
              <a:rPr dirty="0"/>
              <a:t> </a:t>
            </a:r>
            <a:r>
              <a:rPr dirty="0" err="1"/>
              <a:t>entenda</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Muitas</a:t>
            </a:r>
            <a:r>
              <a:rPr dirty="0"/>
              <a:t> </a:t>
            </a:r>
            <a:r>
              <a:rPr dirty="0" err="1"/>
              <a:t>pessoas</a:t>
            </a:r>
            <a:r>
              <a:rPr dirty="0"/>
              <a:t> – </a:t>
            </a:r>
            <a:r>
              <a:rPr dirty="0" err="1"/>
              <a:t>incluindo</a:t>
            </a:r>
            <a:r>
              <a:rPr dirty="0"/>
              <a:t> (mas </a:t>
            </a:r>
            <a:r>
              <a:rPr dirty="0" err="1"/>
              <a:t>certamente</a:t>
            </a:r>
            <a:r>
              <a:rPr dirty="0"/>
              <a:t> </a:t>
            </a:r>
            <a:r>
              <a:rPr dirty="0" err="1"/>
              <a:t>não</a:t>
            </a:r>
            <a:r>
              <a:rPr dirty="0"/>
              <a:t> se </a:t>
            </a:r>
            <a:r>
              <a:rPr dirty="0" err="1"/>
              <a:t>limitando</a:t>
            </a:r>
            <a:r>
              <a:rPr dirty="0"/>
              <a:t> a) </a:t>
            </a:r>
            <a:r>
              <a:rPr dirty="0" err="1"/>
              <a:t>pessoas</a:t>
            </a:r>
            <a:r>
              <a:rPr dirty="0"/>
              <a:t> com </a:t>
            </a:r>
            <a:r>
              <a:rPr dirty="0" err="1"/>
              <a:t>deficiências</a:t>
            </a:r>
            <a:r>
              <a:rPr dirty="0"/>
              <a:t> </a:t>
            </a:r>
            <a:r>
              <a:rPr dirty="0" err="1"/>
              <a:t>psicossociais</a:t>
            </a:r>
            <a:r>
              <a:rPr dirty="0"/>
              <a:t>, </a:t>
            </a:r>
            <a:r>
              <a:rPr dirty="0" err="1"/>
              <a:t>intelectuais</a:t>
            </a:r>
            <a:r>
              <a:rPr dirty="0"/>
              <a:t> </a:t>
            </a:r>
            <a:r>
              <a:rPr dirty="0" err="1"/>
              <a:t>ou</a:t>
            </a:r>
            <a:r>
              <a:rPr dirty="0"/>
              <a:t> </a:t>
            </a:r>
            <a:r>
              <a:rPr dirty="0" err="1"/>
              <a:t>cognitivas</a:t>
            </a:r>
            <a:r>
              <a:rPr dirty="0"/>
              <a:t> – </a:t>
            </a:r>
            <a:r>
              <a:rPr dirty="0" err="1"/>
              <a:t>não</a:t>
            </a:r>
            <a:r>
              <a:rPr dirty="0"/>
              <a:t> </a:t>
            </a:r>
            <a:r>
              <a:rPr dirty="0" err="1"/>
              <a:t>têm</a:t>
            </a:r>
            <a:r>
              <a:rPr dirty="0"/>
              <a:t> </a:t>
            </a:r>
            <a:r>
              <a:rPr dirty="0" err="1"/>
              <a:t>informações</a:t>
            </a:r>
            <a:r>
              <a:rPr dirty="0"/>
              <a:t> </a:t>
            </a:r>
            <a:r>
              <a:rPr dirty="0" err="1"/>
              <a:t>suficientes</a:t>
            </a:r>
            <a:r>
              <a:rPr dirty="0"/>
              <a:t> (</a:t>
            </a:r>
            <a:r>
              <a:rPr dirty="0" err="1"/>
              <a:t>por</a:t>
            </a:r>
            <a:r>
              <a:rPr dirty="0"/>
              <a:t> </a:t>
            </a:r>
            <a:r>
              <a:rPr dirty="0" err="1"/>
              <a:t>exemplo</a:t>
            </a:r>
            <a:r>
              <a:rPr dirty="0"/>
              <a:t>, </a:t>
            </a:r>
            <a:r>
              <a:rPr dirty="0" err="1"/>
              <a:t>sobre</a:t>
            </a:r>
            <a:r>
              <a:rPr dirty="0"/>
              <a:t> </a:t>
            </a:r>
            <a:r>
              <a:rPr dirty="0" err="1"/>
              <a:t>tratamentos</a:t>
            </a:r>
            <a:r>
              <a:rPr dirty="0"/>
              <a:t>, </a:t>
            </a:r>
            <a:r>
              <a:rPr dirty="0" err="1"/>
              <a:t>opções</a:t>
            </a:r>
            <a:r>
              <a:rPr dirty="0"/>
              <a:t> de </a:t>
            </a:r>
            <a:r>
              <a:rPr dirty="0" err="1"/>
              <a:t>cuidados</a:t>
            </a:r>
            <a:r>
              <a:rPr dirty="0"/>
              <a:t> e </a:t>
            </a:r>
            <a:r>
              <a:rPr dirty="0" err="1"/>
              <a:t>apoio</a:t>
            </a:r>
            <a:r>
              <a:rPr dirty="0"/>
              <a:t>, </a:t>
            </a:r>
            <a:r>
              <a:rPr dirty="0" err="1"/>
              <a:t>direitos</a:t>
            </a:r>
            <a:r>
              <a:rPr dirty="0"/>
              <a:t>, </a:t>
            </a:r>
            <a:r>
              <a:rPr dirty="0" err="1"/>
              <a:t>questões</a:t>
            </a:r>
            <a:r>
              <a:rPr dirty="0"/>
              <a:t> </a:t>
            </a:r>
            <a:r>
              <a:rPr dirty="0" err="1"/>
              <a:t>legais</a:t>
            </a:r>
            <a:r>
              <a:rPr dirty="0"/>
              <a:t>, etc.) para </a:t>
            </a:r>
            <a:r>
              <a:rPr dirty="0" err="1"/>
              <a:t>poder</a:t>
            </a:r>
            <a:r>
              <a:rPr dirty="0"/>
              <a:t> </a:t>
            </a:r>
            <a:r>
              <a:rPr dirty="0" err="1"/>
              <a:t>tomar</a:t>
            </a:r>
            <a:r>
              <a:rPr dirty="0"/>
              <a:t> </a:t>
            </a:r>
            <a:r>
              <a:rPr dirty="0" err="1"/>
              <a:t>decisões</a:t>
            </a:r>
            <a:r>
              <a:rPr dirty="0"/>
              <a:t>. </a:t>
            </a: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Para tomar decisões, as pessoas devem primeiro receber todas as informações relevantes sobre a área ou questão sobre a qual desejam tomar uma decisão.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83</a:t>
            </a:fld>
            <a:endParaRPr lang="en-CH"/>
          </a:p>
        </p:txBody>
      </p:sp>
    </p:spTree>
    <p:extLst>
      <p:ext uri="{BB962C8B-B14F-4D97-AF65-F5344CB8AC3E}">
        <p14:creationId xmlns:p14="http://schemas.microsoft.com/office/powerpoint/2010/main" val="3047806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Habilidades</a:t>
            </a:r>
            <a:r>
              <a:rPr dirty="0"/>
              <a:t> de </a:t>
            </a:r>
            <a:r>
              <a:rPr dirty="0" err="1"/>
              <a:t>comunicação</a:t>
            </a:r>
            <a:r>
              <a:rPr dirty="0"/>
              <a:t> de </a:t>
            </a:r>
            <a:r>
              <a:rPr lang="pt-BR" dirty="0"/>
              <a:t>suporte</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As </a:t>
            </a:r>
            <a:r>
              <a:rPr dirty="0" err="1"/>
              <a:t>habilidades</a:t>
            </a:r>
            <a:r>
              <a:rPr dirty="0"/>
              <a:t> de </a:t>
            </a:r>
            <a:r>
              <a:rPr dirty="0" err="1"/>
              <a:t>comunicação</a:t>
            </a:r>
            <a:r>
              <a:rPr dirty="0"/>
              <a:t> </a:t>
            </a:r>
            <a:r>
              <a:rPr dirty="0" err="1"/>
              <a:t>são</a:t>
            </a:r>
            <a:r>
              <a:rPr dirty="0"/>
              <a:t> </a:t>
            </a:r>
            <a:r>
              <a:rPr dirty="0" err="1"/>
              <a:t>necessárias</a:t>
            </a:r>
            <a:r>
              <a:rPr dirty="0"/>
              <a:t> para </a:t>
            </a:r>
            <a:r>
              <a:rPr dirty="0" err="1"/>
              <a:t>acomodar</a:t>
            </a:r>
            <a:r>
              <a:rPr dirty="0"/>
              <a:t> e </a:t>
            </a:r>
            <a:r>
              <a:rPr dirty="0" err="1"/>
              <a:t>entender</a:t>
            </a:r>
            <a:r>
              <a:rPr dirty="0"/>
              <a:t> </a:t>
            </a:r>
            <a:r>
              <a:rPr dirty="0" err="1"/>
              <a:t>pessoas</a:t>
            </a:r>
            <a:r>
              <a:rPr dirty="0"/>
              <a:t> que </a:t>
            </a:r>
            <a:r>
              <a:rPr dirty="0" err="1"/>
              <a:t>usam</a:t>
            </a:r>
            <a:r>
              <a:rPr dirty="0"/>
              <a:t> </a:t>
            </a:r>
            <a:r>
              <a:rPr dirty="0" err="1"/>
              <a:t>diversos</a:t>
            </a:r>
            <a:r>
              <a:rPr dirty="0"/>
              <a:t> </a:t>
            </a:r>
            <a:r>
              <a:rPr dirty="0" err="1"/>
              <a:t>estilos</a:t>
            </a:r>
            <a:r>
              <a:rPr dirty="0"/>
              <a:t> de </a:t>
            </a:r>
            <a:r>
              <a:rPr dirty="0" err="1"/>
              <a:t>comunicação</a:t>
            </a:r>
            <a:r>
              <a:rPr dirty="0"/>
              <a:t> e/</a:t>
            </a:r>
            <a:r>
              <a:rPr dirty="0" err="1"/>
              <a:t>ou</a:t>
            </a:r>
            <a:r>
              <a:rPr dirty="0"/>
              <a:t> </a:t>
            </a:r>
            <a:r>
              <a:rPr dirty="0" err="1"/>
              <a:t>enfrentam</a:t>
            </a:r>
            <a:r>
              <a:rPr dirty="0"/>
              <a:t> </a:t>
            </a:r>
            <a:r>
              <a:rPr dirty="0" err="1"/>
              <a:t>dificuldades</a:t>
            </a:r>
            <a:r>
              <a:rPr dirty="0"/>
              <a:t> de </a:t>
            </a:r>
            <a:r>
              <a:rPr dirty="0" err="1"/>
              <a:t>comunicação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apoiadores</a:t>
            </a:r>
            <a:r>
              <a:rPr dirty="0"/>
              <a:t> </a:t>
            </a:r>
            <a:r>
              <a:rPr dirty="0" err="1"/>
              <a:t>ou</a:t>
            </a:r>
            <a:r>
              <a:rPr dirty="0"/>
              <a:t> as </a:t>
            </a:r>
            <a:r>
              <a:rPr dirty="0" err="1"/>
              <a:t>pessoas</a:t>
            </a:r>
            <a:r>
              <a:rPr dirty="0"/>
              <a:t> que </a:t>
            </a:r>
            <a:r>
              <a:rPr dirty="0" err="1"/>
              <a:t>adotam</a:t>
            </a:r>
            <a:r>
              <a:rPr dirty="0"/>
              <a:t> </a:t>
            </a:r>
            <a:r>
              <a:rPr dirty="0" err="1"/>
              <a:t>uma</a:t>
            </a:r>
            <a:r>
              <a:rPr dirty="0"/>
              <a:t> </a:t>
            </a:r>
            <a:r>
              <a:rPr dirty="0" err="1"/>
              <a:t>abordagem</a:t>
            </a:r>
            <a:r>
              <a:rPr dirty="0"/>
              <a:t> de </a:t>
            </a:r>
            <a:r>
              <a:rPr dirty="0" err="1"/>
              <a:t>apoio</a:t>
            </a:r>
            <a:r>
              <a:rPr dirty="0"/>
              <a:t>, </a:t>
            </a:r>
            <a:r>
              <a:rPr dirty="0" err="1"/>
              <a:t>incluindo</a:t>
            </a:r>
            <a:r>
              <a:rPr dirty="0"/>
              <a:t> a </a:t>
            </a:r>
            <a:r>
              <a:rPr dirty="0" err="1"/>
              <a:t>saúde</a:t>
            </a:r>
            <a:r>
              <a:rPr dirty="0"/>
              <a:t> mental e outros </a:t>
            </a:r>
            <a:r>
              <a:rPr dirty="0" err="1"/>
              <a:t>praticantes</a:t>
            </a:r>
            <a:r>
              <a:rPr dirty="0"/>
              <a:t>, </a:t>
            </a:r>
            <a:r>
              <a:rPr dirty="0" err="1"/>
              <a:t>devem</a:t>
            </a:r>
            <a:r>
              <a:rPr dirty="0"/>
              <a:t> </a:t>
            </a:r>
            <a:r>
              <a:rPr dirty="0" err="1"/>
              <a:t>aprender</a:t>
            </a:r>
            <a:r>
              <a:rPr dirty="0"/>
              <a:t> a </a:t>
            </a:r>
            <a:r>
              <a:rPr dirty="0" err="1"/>
              <a:t>ouvir</a:t>
            </a:r>
            <a:r>
              <a:rPr dirty="0"/>
              <a:t> as </a:t>
            </a:r>
            <a:r>
              <a:rPr dirty="0" err="1"/>
              <a:t>pessoas</a:t>
            </a:r>
            <a:r>
              <a:rPr dirty="0"/>
              <a:t> </a:t>
            </a:r>
            <a:r>
              <a:rPr dirty="0" err="1"/>
              <a:t>ativa</a:t>
            </a:r>
            <a:r>
              <a:rPr dirty="0"/>
              <a:t> e </a:t>
            </a:r>
            <a:r>
              <a:rPr dirty="0" err="1"/>
              <a:t>atentamente</a:t>
            </a:r>
            <a:r>
              <a:rPr dirty="0"/>
              <a:t>.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Eles </a:t>
            </a:r>
            <a:r>
              <a:rPr dirty="0" err="1"/>
              <a:t>devem</a:t>
            </a:r>
            <a:r>
              <a:rPr dirty="0"/>
              <a:t> </a:t>
            </a:r>
            <a:r>
              <a:rPr dirty="0" err="1"/>
              <a:t>construir</a:t>
            </a:r>
            <a:r>
              <a:rPr dirty="0"/>
              <a:t> </a:t>
            </a:r>
            <a:r>
              <a:rPr dirty="0" err="1"/>
              <a:t>sua</a:t>
            </a:r>
            <a:r>
              <a:rPr dirty="0"/>
              <a:t> </a:t>
            </a:r>
            <a:r>
              <a:rPr dirty="0" err="1"/>
              <a:t>compreensão</a:t>
            </a:r>
            <a:r>
              <a:rPr dirty="0"/>
              <a:t> das </a:t>
            </a:r>
            <a:r>
              <a:rPr dirty="0" err="1"/>
              <a:t>necessidades</a:t>
            </a:r>
            <a:r>
              <a:rPr dirty="0"/>
              <a:t> de </a:t>
            </a:r>
            <a:r>
              <a:rPr dirty="0" err="1"/>
              <a:t>uma</a:t>
            </a:r>
            <a:r>
              <a:rPr dirty="0"/>
              <a:t> </a:t>
            </a:r>
            <a:r>
              <a:rPr dirty="0" err="1"/>
              <a:t>pessoa</a:t>
            </a:r>
            <a:r>
              <a:rPr dirty="0"/>
              <a:t>, </a:t>
            </a:r>
            <a:r>
              <a:rPr dirty="0" err="1"/>
              <a:t>ouvindo</a:t>
            </a:r>
            <a:r>
              <a:rPr dirty="0"/>
              <a:t> e </a:t>
            </a:r>
            <a:r>
              <a:rPr dirty="0" err="1"/>
              <a:t>verificando</a:t>
            </a:r>
            <a:r>
              <a:rPr dirty="0"/>
              <a:t> com a </a:t>
            </a:r>
            <a:r>
              <a:rPr dirty="0" err="1"/>
              <a:t>pessoa</a:t>
            </a:r>
            <a:r>
              <a:rPr dirty="0"/>
              <a:t> para </a:t>
            </a:r>
            <a:r>
              <a:rPr dirty="0" err="1"/>
              <a:t>ver</a:t>
            </a:r>
            <a:r>
              <a:rPr dirty="0"/>
              <a:t> se </a:t>
            </a:r>
            <a:r>
              <a:rPr dirty="0" err="1"/>
              <a:t>eles</a:t>
            </a:r>
            <a:r>
              <a:rPr dirty="0"/>
              <a:t> </a:t>
            </a:r>
            <a:r>
              <a:rPr dirty="0" err="1"/>
              <a:t>entendem</a:t>
            </a:r>
            <a:r>
              <a:rPr dirty="0"/>
              <a:t> o que a </a:t>
            </a:r>
            <a:r>
              <a:rPr dirty="0" err="1"/>
              <a:t>pessoa</a:t>
            </a:r>
            <a:r>
              <a:rPr dirty="0"/>
              <a:t> </a:t>
            </a:r>
            <a:r>
              <a:rPr dirty="0" err="1"/>
              <a:t>está</a:t>
            </a:r>
            <a:r>
              <a:rPr dirty="0"/>
              <a:t> </a:t>
            </a:r>
            <a:r>
              <a:rPr dirty="0" err="1"/>
              <a:t>dizendo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Essas</a:t>
            </a:r>
            <a:r>
              <a:rPr dirty="0"/>
              <a:t> </a:t>
            </a:r>
            <a:r>
              <a:rPr dirty="0" err="1"/>
              <a:t>habilidades</a:t>
            </a:r>
            <a:r>
              <a:rPr dirty="0"/>
              <a:t> de </a:t>
            </a:r>
            <a:r>
              <a:rPr dirty="0" err="1"/>
              <a:t>escuta</a:t>
            </a:r>
            <a:r>
              <a:rPr dirty="0"/>
              <a:t> </a:t>
            </a:r>
            <a:r>
              <a:rPr dirty="0" err="1"/>
              <a:t>também</a:t>
            </a:r>
            <a:r>
              <a:rPr dirty="0"/>
              <a:t> </a:t>
            </a:r>
            <a:r>
              <a:rPr dirty="0" err="1"/>
              <a:t>devem</a:t>
            </a:r>
            <a:r>
              <a:rPr dirty="0"/>
              <a:t> </a:t>
            </a:r>
            <a:r>
              <a:rPr dirty="0" err="1"/>
              <a:t>incluir</a:t>
            </a:r>
            <a:r>
              <a:rPr dirty="0"/>
              <a:t> </a:t>
            </a:r>
            <a:r>
              <a:rPr dirty="0" err="1"/>
              <a:t>ajudar</a:t>
            </a:r>
            <a:r>
              <a:rPr dirty="0"/>
              <a:t> a </a:t>
            </a:r>
            <a:r>
              <a:rPr dirty="0" err="1"/>
              <a:t>pessoa</a:t>
            </a:r>
            <a:r>
              <a:rPr dirty="0"/>
              <a:t> a </a:t>
            </a:r>
            <a:r>
              <a:rPr dirty="0" err="1"/>
              <a:t>relaxar</a:t>
            </a:r>
            <a:r>
              <a:rPr dirty="0"/>
              <a:t> e </a:t>
            </a:r>
            <a:r>
              <a:rPr dirty="0" err="1"/>
              <a:t>dar</a:t>
            </a:r>
            <a:r>
              <a:rPr dirty="0"/>
              <a:t> </a:t>
            </a:r>
            <a:r>
              <a:rPr dirty="0" err="1"/>
              <a:t>pausas</a:t>
            </a:r>
            <a:r>
              <a:rPr dirty="0"/>
              <a:t> à </a:t>
            </a:r>
            <a:r>
              <a:rPr dirty="0" err="1"/>
              <a:t>pessoa</a:t>
            </a:r>
            <a:r>
              <a:rPr dirty="0"/>
              <a:t> (</a:t>
            </a:r>
            <a:r>
              <a:rPr dirty="0" err="1"/>
              <a:t>ou</a:t>
            </a:r>
            <a:r>
              <a:rPr dirty="0"/>
              <a:t> </a:t>
            </a:r>
            <a:r>
              <a:rPr dirty="0" err="1"/>
              <a:t>seja</a:t>
            </a:r>
            <a:r>
              <a:rPr dirty="0"/>
              <a:t>, </a:t>
            </a:r>
            <a:r>
              <a:rPr dirty="0" err="1"/>
              <a:t>não</a:t>
            </a:r>
            <a:r>
              <a:rPr dirty="0"/>
              <a:t> </a:t>
            </a:r>
            <a:r>
              <a:rPr dirty="0" err="1"/>
              <a:t>realizar</a:t>
            </a:r>
            <a:r>
              <a:rPr dirty="0"/>
              <a:t> um </a:t>
            </a:r>
            <a:r>
              <a:rPr dirty="0" err="1"/>
              <a:t>interrogatório</a:t>
            </a:r>
            <a:r>
              <a:rPr dirty="0"/>
              <a:t> da </a:t>
            </a:r>
            <a:r>
              <a:rPr dirty="0" err="1"/>
              <a:t>pessoa</a:t>
            </a:r>
            <a:r>
              <a:rPr dirty="0"/>
              <a:t>). </a:t>
            </a:r>
          </a:p>
          <a:p>
            <a:r>
              <a:rPr lang="pt-BR" sz="1200" kern="1200" dirty="0">
                <a:solidFill>
                  <a:schemeClr val="tx1"/>
                </a:solidFill>
                <a:effectLst/>
                <a:latin typeface="+mn-lt"/>
                <a:ea typeface="+mn-ea"/>
                <a:cs typeface="+mn-cs"/>
              </a:rPr>
              <a:t>Eles também devem respeitar o quanto a pessoa deseja compartilhar, seja muito ou pouco.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84</a:t>
            </a:fld>
            <a:endParaRPr lang="en-CH"/>
          </a:p>
        </p:txBody>
      </p:sp>
    </p:spTree>
    <p:extLst>
      <p:ext uri="{BB962C8B-B14F-4D97-AF65-F5344CB8AC3E}">
        <p14:creationId xmlns:p14="http://schemas.microsoft.com/office/powerpoint/2010/main" val="13197162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latin typeface="Calibri" panose="020F0502020204030204" pitchFamily="34" charset="0"/>
                <a:ea typeface="SimSun" panose="02010600030101010101" pitchFamily="2" charset="-122"/>
                <a:cs typeface="Calibri" panose="020F0502020204030204" pitchFamily="34" charset="0"/>
              </a:defRPr>
            </a:pPr>
            <a:r>
              <a:t>As habilidades de comunicação em relação a pessoas com diversos estilos e limitações podem incluir:</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t> </a:t>
            </a:r>
            <a:endParaRPr lang="en-CH"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t>Compreender estilos de comunicação indiretos ou incomuns.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t>Compreender os valores da pessoa que fundamentam a comunicação, que podem ser diferentes dos valores do ouvinte.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t>Assumir que a comunicação sempre tem significado, mesmo que possa parecer sem sentido para os outros.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t>Entender que você pode não ser capaz de entender alguém por causa de suas próprias limitações.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t>Considerando a questão do ponto de vista da outra pessoa.</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85</a:t>
            </a:fld>
            <a:endParaRPr lang="en-CH"/>
          </a:p>
        </p:txBody>
      </p:sp>
    </p:spTree>
    <p:extLst>
      <p:ext uri="{BB962C8B-B14F-4D97-AF65-F5344CB8AC3E}">
        <p14:creationId xmlns:p14="http://schemas.microsoft.com/office/powerpoint/2010/main" val="14128974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532" y="4784070"/>
            <a:ext cx="5447030" cy="3914239"/>
          </a:xfrm>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lang="pt-BR" dirty="0"/>
              <a:t>Fazendo</a:t>
            </a:r>
            <a:r>
              <a:rPr dirty="0"/>
              <a:t> </a:t>
            </a:r>
            <a:r>
              <a:rPr dirty="0" err="1"/>
              <a:t>adaptações</a:t>
            </a:r>
            <a:r>
              <a:rPr dirty="0"/>
              <a:t> </a:t>
            </a:r>
            <a:r>
              <a:rPr dirty="0" err="1"/>
              <a:t>razoáveis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Como </a:t>
            </a:r>
            <a:r>
              <a:rPr dirty="0" err="1"/>
              <a:t>parte</a:t>
            </a:r>
            <a:r>
              <a:rPr dirty="0"/>
              <a:t> do </a:t>
            </a:r>
            <a:r>
              <a:rPr dirty="0" err="1"/>
              <a:t>requisito</a:t>
            </a:r>
            <a:r>
              <a:rPr dirty="0"/>
              <a:t> de </a:t>
            </a:r>
            <a:r>
              <a:rPr dirty="0" err="1"/>
              <a:t>fornecer</a:t>
            </a:r>
            <a:r>
              <a:rPr dirty="0"/>
              <a:t> </a:t>
            </a:r>
            <a:r>
              <a:rPr dirty="0" err="1"/>
              <a:t>informações</a:t>
            </a:r>
            <a:r>
              <a:rPr dirty="0"/>
              <a:t> </a:t>
            </a:r>
            <a:r>
              <a:rPr dirty="0" err="1"/>
              <a:t>completas</a:t>
            </a:r>
            <a:r>
              <a:rPr dirty="0"/>
              <a:t> </a:t>
            </a:r>
            <a:r>
              <a:rPr dirty="0" err="1"/>
              <a:t>durante</a:t>
            </a:r>
            <a:r>
              <a:rPr dirty="0"/>
              <a:t> o </a:t>
            </a:r>
            <a:r>
              <a:rPr dirty="0" err="1"/>
              <a:t>processo</a:t>
            </a:r>
            <a:r>
              <a:rPr dirty="0"/>
              <a:t> de </a:t>
            </a:r>
            <a:r>
              <a:rPr dirty="0" err="1"/>
              <a:t>suporte</a:t>
            </a:r>
            <a:r>
              <a:rPr dirty="0"/>
              <a:t>, </a:t>
            </a:r>
            <a:r>
              <a:rPr lang="pt-BR" dirty="0"/>
              <a:t>adaptações razoáveis</a:t>
            </a:r>
            <a:r>
              <a:rPr dirty="0"/>
              <a:t> </a:t>
            </a:r>
            <a:r>
              <a:rPr dirty="0" err="1"/>
              <a:t>podem</a:t>
            </a:r>
            <a:r>
              <a:rPr dirty="0"/>
              <a:t> ser </a:t>
            </a:r>
            <a:r>
              <a:rPr dirty="0" err="1"/>
              <a:t>necessárias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termo</a:t>
            </a:r>
            <a:r>
              <a:rPr dirty="0"/>
              <a:t> "</a:t>
            </a:r>
            <a:r>
              <a:rPr dirty="0" err="1"/>
              <a:t>adaptação</a:t>
            </a:r>
            <a:r>
              <a:rPr dirty="0"/>
              <a:t> </a:t>
            </a:r>
            <a:r>
              <a:rPr dirty="0" err="1"/>
              <a:t>razoável</a:t>
            </a:r>
            <a:r>
              <a:rPr dirty="0"/>
              <a:t>" </a:t>
            </a:r>
            <a:r>
              <a:rPr dirty="0" err="1"/>
              <a:t>refere</a:t>
            </a:r>
            <a:r>
              <a:rPr dirty="0"/>
              <a:t>-se a </a:t>
            </a:r>
            <a:r>
              <a:rPr dirty="0" err="1"/>
              <a:t>medidas</a:t>
            </a:r>
            <a:r>
              <a:rPr dirty="0"/>
              <a:t> que </a:t>
            </a:r>
            <a:r>
              <a:rPr dirty="0" err="1"/>
              <a:t>precisam</a:t>
            </a:r>
            <a:r>
              <a:rPr dirty="0"/>
              <a:t> ser </a:t>
            </a:r>
            <a:r>
              <a:rPr dirty="0" err="1"/>
              <a:t>tomadas</a:t>
            </a:r>
            <a:r>
              <a:rPr dirty="0"/>
              <a:t> (</a:t>
            </a:r>
            <a:r>
              <a:rPr dirty="0" err="1"/>
              <a:t>por</a:t>
            </a:r>
            <a:r>
              <a:rPr dirty="0"/>
              <a:t> </a:t>
            </a:r>
            <a:r>
              <a:rPr dirty="0" err="1"/>
              <a:t>governos</a:t>
            </a:r>
            <a:r>
              <a:rPr dirty="0"/>
              <a:t>, </a:t>
            </a:r>
            <a:r>
              <a:rPr dirty="0" err="1"/>
              <a:t>prestadores</a:t>
            </a:r>
            <a:r>
              <a:rPr dirty="0"/>
              <a:t> de </a:t>
            </a:r>
            <a:r>
              <a:rPr dirty="0" err="1"/>
              <a:t>serviços</a:t>
            </a:r>
            <a:r>
              <a:rPr dirty="0"/>
              <a:t> </a:t>
            </a:r>
            <a:r>
              <a:rPr dirty="0" err="1"/>
              <a:t>ou</a:t>
            </a:r>
            <a:r>
              <a:rPr dirty="0"/>
              <a:t> outros) para remover as </a:t>
            </a:r>
            <a:r>
              <a:rPr dirty="0" err="1"/>
              <a:t>barreiras</a:t>
            </a:r>
            <a:r>
              <a:rPr dirty="0"/>
              <a:t> que as </a:t>
            </a:r>
            <a:r>
              <a:rPr dirty="0" err="1"/>
              <a:t>pessoas</a:t>
            </a:r>
            <a:r>
              <a:rPr dirty="0"/>
              <a:t> com </a:t>
            </a:r>
            <a:r>
              <a:rPr dirty="0" err="1"/>
              <a:t>deficiência</a:t>
            </a:r>
            <a:r>
              <a:rPr dirty="0"/>
              <a:t> </a:t>
            </a:r>
            <a:r>
              <a:rPr dirty="0" err="1"/>
              <a:t>enfrentam</a:t>
            </a:r>
            <a:r>
              <a:rPr dirty="0"/>
              <a:t> e para </a:t>
            </a:r>
            <a:r>
              <a:rPr dirty="0" err="1"/>
              <a:t>garantir</a:t>
            </a:r>
            <a:r>
              <a:rPr dirty="0"/>
              <a:t> que </a:t>
            </a:r>
            <a:r>
              <a:rPr dirty="0" err="1"/>
              <a:t>elas</a:t>
            </a:r>
            <a:r>
              <a:rPr dirty="0"/>
              <a:t> </a:t>
            </a:r>
            <a:r>
              <a:rPr dirty="0" err="1"/>
              <a:t>sejam</a:t>
            </a:r>
            <a:r>
              <a:rPr dirty="0"/>
              <a:t> </a:t>
            </a:r>
            <a:r>
              <a:rPr dirty="0" err="1"/>
              <a:t>capazes</a:t>
            </a:r>
            <a:r>
              <a:rPr dirty="0"/>
              <a:t> de </a:t>
            </a:r>
            <a:r>
              <a:rPr dirty="0" err="1"/>
              <a:t>exercer</a:t>
            </a:r>
            <a:r>
              <a:rPr dirty="0"/>
              <a:t> </a:t>
            </a:r>
            <a:r>
              <a:rPr dirty="0" err="1"/>
              <a:t>seus</a:t>
            </a:r>
            <a:r>
              <a:rPr dirty="0"/>
              <a:t> </a:t>
            </a:r>
            <a:r>
              <a:rPr dirty="0" err="1"/>
              <a:t>direitos</a:t>
            </a:r>
            <a:r>
              <a:rPr dirty="0"/>
              <a:t> </a:t>
            </a:r>
            <a:r>
              <a:rPr dirty="0" err="1"/>
              <a:t>humanos</a:t>
            </a:r>
            <a:r>
              <a:rPr dirty="0"/>
              <a:t> </a:t>
            </a:r>
            <a:r>
              <a:rPr dirty="0" err="1"/>
              <a:t>em</a:t>
            </a:r>
            <a:r>
              <a:rPr dirty="0"/>
              <a:t> </a:t>
            </a:r>
            <a:r>
              <a:rPr dirty="0" err="1"/>
              <a:t>igualdade</a:t>
            </a:r>
            <a:r>
              <a:rPr dirty="0"/>
              <a:t> de </a:t>
            </a:r>
            <a:r>
              <a:rPr dirty="0" err="1"/>
              <a:t>condições</a:t>
            </a:r>
            <a:r>
              <a:rPr dirty="0"/>
              <a:t> com as </a:t>
            </a:r>
            <a:r>
              <a:rPr dirty="0" err="1"/>
              <a:t>outras</a:t>
            </a:r>
            <a:r>
              <a:rPr dirty="0"/>
              <a:t> </a:t>
            </a:r>
            <a:r>
              <a:rPr dirty="0" err="1"/>
              <a:t>pessoas</a:t>
            </a:r>
            <a:r>
              <a:rPr dirty="0"/>
              <a:t> e que </a:t>
            </a:r>
            <a:r>
              <a:rPr dirty="0" err="1"/>
              <a:t>elas</a:t>
            </a:r>
            <a:r>
              <a:rPr dirty="0"/>
              <a:t> </a:t>
            </a:r>
            <a:r>
              <a:rPr dirty="0" err="1"/>
              <a:t>não</a:t>
            </a:r>
            <a:r>
              <a:rPr dirty="0"/>
              <a:t> </a:t>
            </a:r>
            <a:r>
              <a:rPr dirty="0" err="1"/>
              <a:t>sejam</a:t>
            </a:r>
            <a:r>
              <a:rPr dirty="0"/>
              <a:t> </a:t>
            </a:r>
            <a:r>
              <a:rPr dirty="0" err="1"/>
              <a:t>discriminadas</a:t>
            </a:r>
            <a:r>
              <a:rPr dirty="0"/>
              <a:t> no </a:t>
            </a:r>
            <a:r>
              <a:rPr dirty="0" err="1"/>
              <a:t>exercício</a:t>
            </a:r>
            <a:r>
              <a:rPr dirty="0"/>
              <a:t> de </a:t>
            </a:r>
            <a:r>
              <a:rPr dirty="0" err="1"/>
              <a:t>seus</a:t>
            </a:r>
            <a:r>
              <a:rPr dirty="0"/>
              <a:t> </a:t>
            </a:r>
            <a:r>
              <a:rPr dirty="0" err="1"/>
              <a:t>direitos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a:t>O </a:t>
            </a:r>
            <a:r>
              <a:rPr dirty="0" err="1"/>
              <a:t>Artigo</a:t>
            </a:r>
            <a:r>
              <a:rPr dirty="0"/>
              <a:t> 5 da CDPD </a:t>
            </a:r>
            <a:r>
              <a:rPr dirty="0" err="1"/>
              <a:t>exige</a:t>
            </a:r>
            <a:r>
              <a:rPr dirty="0"/>
              <a:t> que as </a:t>
            </a:r>
            <a:r>
              <a:rPr dirty="0" err="1"/>
              <a:t>pessoas</a:t>
            </a:r>
            <a:r>
              <a:rPr dirty="0"/>
              <a:t> com </a:t>
            </a:r>
            <a:r>
              <a:rPr dirty="0" err="1"/>
              <a:t>deficiência</a:t>
            </a:r>
            <a:r>
              <a:rPr dirty="0"/>
              <a:t> </a:t>
            </a:r>
            <a:r>
              <a:rPr dirty="0" err="1"/>
              <a:t>recebam</a:t>
            </a:r>
            <a:r>
              <a:rPr dirty="0"/>
              <a:t> </a:t>
            </a:r>
            <a:r>
              <a:rPr lang="pt-BR" dirty="0"/>
              <a:t>adaptações</a:t>
            </a:r>
            <a:r>
              <a:rPr dirty="0"/>
              <a:t> </a:t>
            </a:r>
            <a:r>
              <a:rPr dirty="0" err="1"/>
              <a:t>razoáveis</a:t>
            </a:r>
            <a:r>
              <a:rPr dirty="0"/>
              <a:t> para </a:t>
            </a:r>
            <a:r>
              <a:rPr dirty="0" err="1"/>
              <a:t>exercer</a:t>
            </a:r>
            <a:r>
              <a:rPr dirty="0"/>
              <a:t> e </a:t>
            </a:r>
            <a:r>
              <a:rPr dirty="0" err="1"/>
              <a:t>desfrutar</a:t>
            </a:r>
            <a:r>
              <a:rPr dirty="0"/>
              <a:t> dos </a:t>
            </a:r>
            <a:r>
              <a:rPr dirty="0" err="1"/>
              <a:t>direitos</a:t>
            </a:r>
            <a:r>
              <a:rPr dirty="0"/>
              <a:t> da CDPD.</a:t>
            </a:r>
          </a:p>
          <a:p>
            <a:pPr marL="914400" marR="0" lvl="1" indent="-228600">
              <a:spcBef>
                <a:spcPts val="0"/>
              </a:spcBef>
              <a:spcAft>
                <a:spcPts val="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dirty="0" err="1"/>
              <a:t>Isso</a:t>
            </a:r>
            <a:r>
              <a:rPr dirty="0"/>
              <a:t> </a:t>
            </a:r>
            <a:r>
              <a:rPr dirty="0" err="1"/>
              <a:t>inclui</a:t>
            </a:r>
            <a:r>
              <a:rPr dirty="0"/>
              <a:t> o </a:t>
            </a:r>
            <a:r>
              <a:rPr dirty="0" err="1"/>
              <a:t>direito</a:t>
            </a:r>
            <a:r>
              <a:rPr dirty="0"/>
              <a:t> à </a:t>
            </a:r>
            <a:r>
              <a:rPr dirty="0" err="1"/>
              <a:t>capacidade</a:t>
            </a:r>
            <a:r>
              <a:rPr dirty="0"/>
              <a:t> legal e </a:t>
            </a:r>
            <a:r>
              <a:rPr dirty="0" err="1"/>
              <a:t>significa</a:t>
            </a:r>
            <a:r>
              <a:rPr dirty="0"/>
              <a:t> que </a:t>
            </a:r>
            <a:r>
              <a:rPr dirty="0" err="1"/>
              <a:t>outras</a:t>
            </a:r>
            <a:r>
              <a:rPr dirty="0"/>
              <a:t> </a:t>
            </a:r>
            <a:r>
              <a:rPr dirty="0" err="1"/>
              <a:t>pessoas</a:t>
            </a:r>
            <a:r>
              <a:rPr dirty="0"/>
              <a:t> – </a:t>
            </a:r>
            <a:r>
              <a:rPr dirty="0" err="1"/>
              <a:t>como</a:t>
            </a:r>
            <a:r>
              <a:rPr dirty="0"/>
              <a:t> </a:t>
            </a:r>
            <a:r>
              <a:rPr dirty="0" err="1"/>
              <a:t>saúde</a:t>
            </a:r>
            <a:r>
              <a:rPr dirty="0"/>
              <a:t> mental e outros </a:t>
            </a:r>
            <a:r>
              <a:rPr dirty="0" err="1"/>
              <a:t>profissionais</a:t>
            </a:r>
            <a:r>
              <a:rPr dirty="0"/>
              <a:t>, </a:t>
            </a:r>
            <a:r>
              <a:rPr dirty="0" err="1"/>
              <a:t>pessoal</a:t>
            </a:r>
            <a:r>
              <a:rPr dirty="0"/>
              <a:t> de </a:t>
            </a:r>
            <a:r>
              <a:rPr dirty="0" err="1"/>
              <a:t>instituições</a:t>
            </a:r>
            <a:r>
              <a:rPr dirty="0"/>
              <a:t> </a:t>
            </a:r>
            <a:r>
              <a:rPr dirty="0" err="1"/>
              <a:t>financeiras</a:t>
            </a:r>
            <a:r>
              <a:rPr dirty="0"/>
              <a:t> e </a:t>
            </a:r>
            <a:r>
              <a:rPr dirty="0" err="1"/>
              <a:t>empregadores</a:t>
            </a:r>
            <a:r>
              <a:rPr dirty="0"/>
              <a:t> – </a:t>
            </a:r>
            <a:r>
              <a:rPr dirty="0" err="1"/>
              <a:t>devem</a:t>
            </a:r>
            <a:r>
              <a:rPr dirty="0"/>
              <a:t> </a:t>
            </a:r>
            <a:r>
              <a:rPr dirty="0" err="1"/>
              <a:t>acomodar</a:t>
            </a:r>
            <a:r>
              <a:rPr dirty="0"/>
              <a:t> </a:t>
            </a:r>
            <a:r>
              <a:rPr dirty="0" err="1"/>
              <a:t>os</a:t>
            </a:r>
            <a:r>
              <a:rPr dirty="0"/>
              <a:t> </a:t>
            </a:r>
            <a:r>
              <a:rPr dirty="0" err="1"/>
              <a:t>requisitos</a:t>
            </a:r>
            <a:r>
              <a:rPr dirty="0"/>
              <a:t> da </a:t>
            </a:r>
            <a:r>
              <a:rPr dirty="0" err="1"/>
              <a:t>pessoa</a:t>
            </a:r>
            <a:r>
              <a:rPr dirty="0"/>
              <a:t> </a:t>
            </a:r>
            <a:r>
              <a:rPr dirty="0" err="1"/>
              <a:t>na</a:t>
            </a:r>
            <a:r>
              <a:rPr dirty="0"/>
              <a:t> </a:t>
            </a:r>
            <a:r>
              <a:rPr dirty="0" err="1"/>
              <a:t>tomada</a:t>
            </a:r>
            <a:r>
              <a:rPr dirty="0"/>
              <a:t> de </a:t>
            </a:r>
            <a:r>
              <a:rPr dirty="0" err="1"/>
              <a:t>decisão</a:t>
            </a:r>
            <a:r>
              <a:rPr dirty="0"/>
              <a:t> e </a:t>
            </a:r>
            <a:r>
              <a:rPr dirty="0" err="1"/>
              <a:t>reconhecer</a:t>
            </a:r>
            <a:r>
              <a:rPr dirty="0"/>
              <a:t> a </a:t>
            </a:r>
            <a:r>
              <a:rPr dirty="0" err="1"/>
              <a:t>necessidade</a:t>
            </a:r>
            <a:r>
              <a:rPr dirty="0"/>
              <a:t> </a:t>
            </a:r>
            <a:r>
              <a:rPr dirty="0" err="1"/>
              <a:t>potencial</a:t>
            </a:r>
            <a:r>
              <a:rPr dirty="0"/>
              <a:t> da </a:t>
            </a:r>
            <a:r>
              <a:rPr dirty="0" err="1"/>
              <a:t>pessoa</a:t>
            </a:r>
            <a:r>
              <a:rPr dirty="0"/>
              <a:t> de </a:t>
            </a:r>
            <a:r>
              <a:rPr dirty="0" err="1"/>
              <a:t>suporte</a:t>
            </a:r>
            <a:r>
              <a:rPr dirty="0"/>
              <a:t> no </a:t>
            </a:r>
            <a:r>
              <a:rPr dirty="0" err="1"/>
              <a:t>processo</a:t>
            </a:r>
            <a:r>
              <a:rPr dirty="0"/>
              <a:t> de </a:t>
            </a:r>
            <a:r>
              <a:rPr dirty="0" err="1"/>
              <a:t>tomada</a:t>
            </a:r>
            <a:r>
              <a:rPr dirty="0"/>
              <a:t> de </a:t>
            </a:r>
            <a:r>
              <a:rPr dirty="0" err="1"/>
              <a:t>decisão</a:t>
            </a:r>
            <a:r>
              <a:rPr dirty="0"/>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86</a:t>
            </a:fld>
            <a:endParaRPr lang="en-CH"/>
          </a:p>
        </p:txBody>
      </p:sp>
    </p:spTree>
    <p:extLst>
      <p:ext uri="{BB962C8B-B14F-4D97-AF65-F5344CB8AC3E}">
        <p14:creationId xmlns:p14="http://schemas.microsoft.com/office/powerpoint/2010/main" val="13182933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lang="pt-BR" dirty="0"/>
              <a:t>adaptação razoável</a:t>
            </a:r>
            <a:r>
              <a:rPr dirty="0"/>
              <a:t> </a:t>
            </a:r>
            <a:r>
              <a:rPr dirty="0" err="1"/>
              <a:t>pode</a:t>
            </a:r>
            <a:r>
              <a:rPr dirty="0"/>
              <a:t> </a:t>
            </a:r>
            <a:r>
              <a:rPr dirty="0" err="1"/>
              <a:t>incluir</a:t>
            </a:r>
            <a:r>
              <a:rPr dirty="0"/>
              <a:t>, </a:t>
            </a:r>
            <a:r>
              <a:rPr dirty="0" err="1"/>
              <a:t>por</a:t>
            </a:r>
            <a:r>
              <a:rPr dirty="0"/>
              <a:t> </a:t>
            </a:r>
            <a:r>
              <a:rPr dirty="0" err="1"/>
              <a:t>exemplo</a:t>
            </a:r>
            <a:r>
              <a:rPr dirty="0"/>
              <a:t>, </a:t>
            </a:r>
            <a:r>
              <a:rPr dirty="0" err="1"/>
              <a:t>fornecer</a:t>
            </a:r>
            <a:r>
              <a:rPr dirty="0"/>
              <a:t> </a:t>
            </a:r>
            <a:r>
              <a:rPr dirty="0" err="1"/>
              <a:t>às</a:t>
            </a:r>
            <a:r>
              <a:rPr dirty="0"/>
              <a:t> </a:t>
            </a:r>
            <a:r>
              <a:rPr dirty="0" err="1"/>
              <a:t>pessoas</a:t>
            </a:r>
            <a:r>
              <a:rPr dirty="0"/>
              <a:t> </a:t>
            </a:r>
            <a:r>
              <a:rPr dirty="0" err="1"/>
              <a:t>informações</a:t>
            </a:r>
            <a:r>
              <a:rPr dirty="0"/>
              <a:t> de </a:t>
            </a:r>
            <a:r>
              <a:rPr dirty="0" err="1"/>
              <a:t>uma</a:t>
            </a:r>
            <a:r>
              <a:rPr dirty="0"/>
              <a:t> forma que </a:t>
            </a:r>
            <a:r>
              <a:rPr dirty="0" err="1"/>
              <a:t>lhes</a:t>
            </a:r>
            <a:r>
              <a:rPr dirty="0"/>
              <a:t> </a:t>
            </a:r>
            <a:r>
              <a:rPr dirty="0" err="1"/>
              <a:t>permita</a:t>
            </a:r>
            <a:r>
              <a:rPr dirty="0"/>
              <a:t> </a:t>
            </a:r>
            <a:r>
              <a:rPr dirty="0" err="1"/>
              <a:t>entendê</a:t>
            </a:r>
            <a:r>
              <a:rPr dirty="0"/>
              <a:t>-las.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Isso</a:t>
            </a:r>
            <a:r>
              <a:rPr dirty="0"/>
              <a:t> </a:t>
            </a:r>
            <a:r>
              <a:rPr dirty="0" err="1"/>
              <a:t>pode</a:t>
            </a:r>
            <a:r>
              <a:rPr dirty="0"/>
              <a:t> </a:t>
            </a:r>
            <a:r>
              <a:rPr dirty="0" err="1"/>
              <a:t>envolver</a:t>
            </a:r>
            <a:r>
              <a:rPr dirty="0"/>
              <a:t> </a:t>
            </a:r>
            <a:r>
              <a:rPr dirty="0" err="1"/>
              <a:t>fornecer</a:t>
            </a:r>
            <a:r>
              <a:rPr dirty="0"/>
              <a:t> a </a:t>
            </a:r>
            <a:r>
              <a:rPr dirty="0" err="1"/>
              <a:t>uma</a:t>
            </a:r>
            <a:r>
              <a:rPr dirty="0"/>
              <a:t> </a:t>
            </a:r>
            <a:r>
              <a:rPr dirty="0" err="1"/>
              <a:t>pessoa</a:t>
            </a:r>
            <a:r>
              <a:rPr dirty="0"/>
              <a:t> </a:t>
            </a:r>
            <a:r>
              <a:rPr dirty="0" err="1"/>
              <a:t>formatos</a:t>
            </a:r>
            <a:r>
              <a:rPr dirty="0"/>
              <a:t> de </a:t>
            </a:r>
            <a:r>
              <a:rPr dirty="0" err="1"/>
              <a:t>linguagem</a:t>
            </a:r>
            <a:r>
              <a:rPr dirty="0"/>
              <a:t> </a:t>
            </a:r>
            <a:r>
              <a:rPr dirty="0" err="1"/>
              <a:t>fáceis</a:t>
            </a:r>
            <a:r>
              <a:rPr dirty="0"/>
              <a:t> de </a:t>
            </a:r>
            <a:r>
              <a:rPr dirty="0" err="1"/>
              <a:t>ler</a:t>
            </a:r>
            <a:r>
              <a:rPr dirty="0"/>
              <a:t> </a:t>
            </a:r>
            <a:r>
              <a:rPr dirty="0" err="1"/>
              <a:t>ou</a:t>
            </a:r>
            <a:r>
              <a:rPr dirty="0"/>
              <a:t> simples, </a:t>
            </a:r>
            <a:r>
              <a:rPr dirty="0" err="1"/>
              <a:t>assistentes</a:t>
            </a:r>
            <a:r>
              <a:rPr dirty="0"/>
              <a:t> de </a:t>
            </a:r>
            <a:r>
              <a:rPr dirty="0" err="1"/>
              <a:t>leitura</a:t>
            </a:r>
            <a:r>
              <a:rPr dirty="0"/>
              <a:t>, ferramentas de </a:t>
            </a:r>
            <a:r>
              <a:rPr dirty="0" err="1"/>
              <a:t>comunicação</a:t>
            </a:r>
            <a:r>
              <a:rPr dirty="0"/>
              <a:t> </a:t>
            </a:r>
            <a:r>
              <a:rPr dirty="0" err="1"/>
              <a:t>assistida</a:t>
            </a:r>
            <a:r>
              <a:rPr dirty="0"/>
              <a:t>/</a:t>
            </a:r>
            <a:r>
              <a:rPr dirty="0" err="1"/>
              <a:t>adaptativa</a:t>
            </a:r>
            <a:r>
              <a:rPr dirty="0"/>
              <a:t>, </a:t>
            </a:r>
            <a:r>
              <a:rPr dirty="0" err="1"/>
              <a:t>recursos</a:t>
            </a:r>
            <a:r>
              <a:rPr dirty="0"/>
              <a:t> </a:t>
            </a:r>
            <a:r>
              <a:rPr dirty="0" err="1"/>
              <a:t>visuais</a:t>
            </a:r>
            <a:r>
              <a:rPr dirty="0"/>
              <a:t> </a:t>
            </a:r>
            <a:r>
              <a:rPr dirty="0" err="1"/>
              <a:t>ou</a:t>
            </a:r>
            <a:r>
              <a:rPr dirty="0"/>
              <a:t> </a:t>
            </a:r>
            <a:r>
              <a:rPr dirty="0" err="1"/>
              <a:t>intérpretes</a:t>
            </a:r>
            <a:r>
              <a:rPr dirty="0"/>
              <a:t> (</a:t>
            </a:r>
            <a:r>
              <a:rPr dirty="0" err="1"/>
              <a:t>incluindo</a:t>
            </a:r>
            <a:r>
              <a:rPr dirty="0"/>
              <a:t> </a:t>
            </a:r>
            <a:r>
              <a:rPr dirty="0" err="1"/>
              <a:t>intérpretes</a:t>
            </a:r>
            <a:r>
              <a:rPr dirty="0"/>
              <a:t> de </a:t>
            </a:r>
            <a:r>
              <a:rPr dirty="0" err="1"/>
              <a:t>linguagem</a:t>
            </a:r>
            <a:r>
              <a:rPr dirty="0"/>
              <a:t> de </a:t>
            </a:r>
            <a:r>
              <a:rPr dirty="0" err="1"/>
              <a:t>sinais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Fazer </a:t>
            </a:r>
            <a:r>
              <a:rPr lang="pt-BR" dirty="0"/>
              <a:t>adaptações razoáveis</a:t>
            </a:r>
            <a:r>
              <a:rPr dirty="0"/>
              <a:t> </a:t>
            </a:r>
            <a:r>
              <a:rPr dirty="0" err="1"/>
              <a:t>também</a:t>
            </a:r>
            <a:r>
              <a:rPr dirty="0"/>
              <a:t> </a:t>
            </a:r>
            <a:r>
              <a:rPr dirty="0" err="1"/>
              <a:t>pode</a:t>
            </a:r>
            <a:r>
              <a:rPr dirty="0"/>
              <a:t> </a:t>
            </a:r>
            <a:r>
              <a:rPr dirty="0" err="1"/>
              <a:t>envolver</a:t>
            </a:r>
            <a:r>
              <a:rPr dirty="0"/>
              <a:t> </a:t>
            </a:r>
            <a:r>
              <a:rPr dirty="0" err="1"/>
              <a:t>saúde</a:t>
            </a:r>
            <a:r>
              <a:rPr dirty="0"/>
              <a:t> mental e outros </a:t>
            </a:r>
            <a:r>
              <a:rPr dirty="0" err="1"/>
              <a:t>profissionais</a:t>
            </a:r>
            <a:r>
              <a:rPr dirty="0"/>
              <a:t> que </a:t>
            </a:r>
            <a:r>
              <a:rPr dirty="0" err="1"/>
              <a:t>aceitam</a:t>
            </a:r>
            <a:r>
              <a:rPr dirty="0"/>
              <a:t> </a:t>
            </a:r>
            <a:r>
              <a:rPr dirty="0" err="1"/>
              <a:t>assistência</a:t>
            </a:r>
            <a:r>
              <a:rPr dirty="0"/>
              <a:t> formal </a:t>
            </a:r>
            <a:r>
              <a:rPr dirty="0" err="1"/>
              <a:t>ou</a:t>
            </a:r>
            <a:r>
              <a:rPr dirty="0"/>
              <a:t> informal de </a:t>
            </a:r>
            <a:r>
              <a:rPr dirty="0" err="1"/>
              <a:t>familiares</a:t>
            </a:r>
            <a:r>
              <a:rPr dirty="0"/>
              <a:t> e amigos </a:t>
            </a:r>
            <a:r>
              <a:rPr dirty="0" err="1"/>
              <a:t>ou</a:t>
            </a:r>
            <a:r>
              <a:rPr dirty="0"/>
              <a:t> </a:t>
            </a:r>
            <a:r>
              <a:rPr dirty="0" err="1"/>
              <a:t>dedicam</a:t>
            </a:r>
            <a:r>
              <a:rPr dirty="0"/>
              <a:t> </a:t>
            </a:r>
            <a:r>
              <a:rPr dirty="0" err="1"/>
              <a:t>mais</a:t>
            </a:r>
            <a:r>
              <a:rPr dirty="0"/>
              <a:t> tempo para </a:t>
            </a:r>
            <a:r>
              <a:rPr dirty="0" err="1"/>
              <a:t>conversar</a:t>
            </a:r>
            <a:r>
              <a:rPr dirty="0"/>
              <a:t> com a </a:t>
            </a:r>
            <a:r>
              <a:rPr dirty="0" err="1"/>
              <a:t>pessoa</a:t>
            </a:r>
            <a:r>
              <a:rPr dirty="0"/>
              <a:t> para </a:t>
            </a:r>
            <a:r>
              <a:rPr dirty="0" err="1"/>
              <a:t>comunicar</a:t>
            </a:r>
            <a:r>
              <a:rPr dirty="0"/>
              <a:t> </a:t>
            </a:r>
            <a:r>
              <a:rPr dirty="0" err="1"/>
              <a:t>informações</a:t>
            </a:r>
            <a:r>
              <a:rPr dirty="0"/>
              <a:t> </a:t>
            </a:r>
            <a:r>
              <a:rPr dirty="0" err="1"/>
              <a:t>relevantes</a:t>
            </a:r>
            <a:r>
              <a:rPr dirty="0"/>
              <a:t> para a </a:t>
            </a:r>
            <a:r>
              <a:rPr dirty="0" err="1"/>
              <a:t>decisão</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Adaptações razoáveis podem ser relevantes sempre que um indivíduo interage com outras pessoas (por exemplo, médicos explicando o risco de um procedimento médico, funcionários do banco abrindo uma conta, etc.).</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Devem ser individualizadas e adaptadas às necessidades da pessoa em questão.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87</a:t>
            </a:fld>
            <a:endParaRPr lang="en-CH"/>
          </a:p>
        </p:txBody>
      </p:sp>
    </p:spTree>
    <p:extLst>
      <p:ext uri="{BB962C8B-B14F-4D97-AF65-F5344CB8AC3E}">
        <p14:creationId xmlns:p14="http://schemas.microsoft.com/office/powerpoint/2010/main" val="29704865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1243013"/>
            <a:ext cx="4710113" cy="2649537"/>
          </a:xfrm>
        </p:spPr>
      </p:sp>
      <p:sp>
        <p:nvSpPr>
          <p:cNvPr id="3" name="Notes Placeholder 2"/>
          <p:cNvSpPr>
            <a:spLocks noGrp="1"/>
          </p:cNvSpPr>
          <p:nvPr>
            <p:ph type="body" idx="1"/>
          </p:nvPr>
        </p:nvSpPr>
        <p:spPr>
          <a:xfrm>
            <a:off x="680879" y="4212467"/>
            <a:ext cx="5447030" cy="4485842"/>
          </a:xfrm>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t>Tomar decisões com o apoio de outras pessoas</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t>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O suporte pode assumir muitas formas e pode envolver uma pessoa de confiança ou uma rede.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Também pode ser informal ou formal. </a:t>
            </a:r>
            <a:endParaRPr lang="en-CH"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40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t>O apoio informal, principalmente fornecido por familiares e amigos, é usado por todos no dia a dia. </a:t>
            </a:r>
          </a:p>
          <a:p>
            <a:pPr marL="514350" marR="0" lvl="0" indent="-228600">
              <a:spcBef>
                <a:spcPts val="0"/>
              </a:spcBef>
              <a:spcAft>
                <a:spcPts val="40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t>Na medida do possível, o apoio informal deve ser encorajado a limitar a intervenção formal na vida das pessoas e a permitir que as pessoas tomem decisões de maneira semelhante à usada por pessoas sem deficiência.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600"/>
              </a:spcAft>
              <a:buClr>
                <a:srgbClr val="000000"/>
              </a:buClr>
              <a:buFont typeface="Wingdings" panose="05000000000000000000" pitchFamily="2" charset="2"/>
              <a:buChar char="Ø"/>
              <a:defRPr>
                <a:solidFill>
                  <a:srgbClr val="000000"/>
                </a:solidFill>
                <a:latin typeface="Calibri" panose="020F0502020204030204" pitchFamily="34" charset="0"/>
                <a:ea typeface="SimSun" panose="02010600030101010101" pitchFamily="2" charset="-122"/>
                <a:cs typeface="Arial" panose="020B0604020202020204" pitchFamily="34" charset="0"/>
              </a:defRPr>
            </a:pPr>
            <a:r>
              <a:t>No entanto, o apoio formal às vezes pode ser necessário para tomar decisões complexas ou importantes quando o apoio informal não é suficiente e/ou quando a pessoa tem necessidades importantes de apoio. </a:t>
            </a:r>
            <a:endParaRPr lang="en-CH" sz="1050"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Quando as pessoas decidem nomear formalmente seu (s) apoiador(es), elas podem nomear um parente em quem confiam.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No entanto, uma pessoa pode às vezes nomear alguém que seja independente (por exemplo, um advogado). Isso pode ser, por exemplo, porque a pessoa está isolada ou sofreu abuso em sua família.</a:t>
            </a:r>
            <a:endParaRPr lang="en-CH"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en-CH" smtClean="0"/>
              <a:t>88</a:t>
            </a:fld>
            <a:endParaRPr lang="en-CH"/>
          </a:p>
        </p:txBody>
      </p:sp>
    </p:spTree>
    <p:extLst>
      <p:ext uri="{BB962C8B-B14F-4D97-AF65-F5344CB8AC3E}">
        <p14:creationId xmlns:p14="http://schemas.microsoft.com/office/powerpoint/2010/main" val="9812335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b="1">
                <a:latin typeface="Calibri" panose="020F0502020204030204" pitchFamily="34" charset="0"/>
                <a:ea typeface="SimSun" panose="02010600030101010101" pitchFamily="2" charset="-122"/>
                <a:cs typeface="Calibri" panose="020F0502020204030204" pitchFamily="34" charset="0"/>
              </a:defRPr>
            </a:pPr>
            <a:r>
              <a:rPr dirty="0" err="1"/>
              <a:t>Apoio</a:t>
            </a:r>
            <a:r>
              <a:rPr dirty="0"/>
              <a:t> formal</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b="1">
                <a:latin typeface="Calibri" panose="020F0502020204030204" pitchFamily="34" charset="0"/>
                <a:ea typeface="SimSun" panose="02010600030101010101" pitchFamily="2" charset="-122"/>
                <a:cs typeface="Calibri" panose="020F0502020204030204" pitchFamily="34" charset="0"/>
              </a:defRPr>
            </a:pP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marL="514350" marR="0" lvl="0" indent="-514350">
              <a:spcBef>
                <a:spcPts val="0"/>
              </a:spcBef>
              <a:spcAft>
                <a:spcPts val="0"/>
              </a:spcAft>
              <a:buClr>
                <a:srgbClr val="000000"/>
              </a:buClr>
              <a:buFont typeface="Symbol" panose="05050102010706020507" pitchFamily="18" charset="2"/>
              <a:buChar char=""/>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O Sistema de Representante Pessoal Sueco (PO, em inglês) </a:t>
            </a:r>
            <a:r>
              <a:rPr dirty="0"/>
              <a:t>(</a:t>
            </a:r>
            <a:r>
              <a:rPr dirty="0">
                <a:hlinkClick r:id="rId3" action="ppaction://hlinkfile" tooltip="Choices, 2014 #91">
                  <a:extLst>
                    <a:ext uri="{A12FA001-AC4F-418D-AE19-62706E023703}">
                      <ahyp:hlinkClr xmlns:ahyp="http://schemas.microsoft.com/office/drawing/2018/hyperlinkcolor" val="tx"/>
                    </a:ext>
                  </a:extLst>
                </a:hlinkClick>
              </a:rPr>
              <a:t>15</a:t>
            </a:r>
            <a:r>
              <a:rPr dirty="0"/>
              <a:t>)</a:t>
            </a:r>
          </a:p>
          <a:p>
            <a:pPr marL="514350" marR="0" lvl="0" indent="-514350">
              <a:spcBef>
                <a:spcPts val="0"/>
              </a:spcBef>
              <a:spcAft>
                <a:spcPts val="0"/>
              </a:spcAft>
              <a:buClr>
                <a:srgbClr val="000000"/>
              </a:buClr>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89</a:t>
            </a:fld>
            <a:endParaRPr lang="en-CH"/>
          </a:p>
        </p:txBody>
      </p:sp>
      <p:pic>
        <p:nvPicPr>
          <p:cNvPr id="5" name="Picture 4">
            <a:extLst>
              <a:ext uri="{FF2B5EF4-FFF2-40B4-BE49-F238E27FC236}">
                <a16:creationId xmlns:a16="http://schemas.microsoft.com/office/drawing/2014/main" id="{B26A62AA-ABA3-4AF3-9BC1-C8654ED0C5E6}"/>
              </a:ext>
            </a:extLst>
          </p:cNvPr>
          <p:cNvPicPr>
            <a:picLocks noChangeAspect="1"/>
          </p:cNvPicPr>
          <p:nvPr/>
        </p:nvPicPr>
        <p:blipFill>
          <a:blip r:embed="rId4"/>
          <a:stretch>
            <a:fillRect/>
          </a:stretch>
        </p:blipFill>
        <p:spPr>
          <a:xfrm>
            <a:off x="435317" y="5954492"/>
            <a:ext cx="5692592" cy="1065424"/>
          </a:xfrm>
          <a:prstGeom prst="rect">
            <a:avLst/>
          </a:prstGeom>
        </p:spPr>
      </p:pic>
    </p:spTree>
    <p:extLst>
      <p:ext uri="{BB962C8B-B14F-4D97-AF65-F5344CB8AC3E}">
        <p14:creationId xmlns:p14="http://schemas.microsoft.com/office/powerpoint/2010/main" val="12821898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8238" y="1243013"/>
            <a:ext cx="2060575" cy="1160462"/>
          </a:xfrm>
        </p:spPr>
      </p:sp>
      <p:sp>
        <p:nvSpPr>
          <p:cNvPr id="3" name="Notes Placeholder 2"/>
          <p:cNvSpPr>
            <a:spLocks noGrp="1"/>
          </p:cNvSpPr>
          <p:nvPr>
            <p:ph type="body" idx="1"/>
          </p:nvPr>
        </p:nvSpPr>
        <p:spPr>
          <a:xfrm>
            <a:off x="680879" y="2870442"/>
            <a:ext cx="5447030" cy="5827867"/>
          </a:xfrm>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O sistema de Representante Pessoal (PO) da Suécia é um modelo de tomada de decisão apoiada. O serviço é geralmente oferecido por ONGs.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Os </a:t>
            </a:r>
            <a:r>
              <a:rPr lang="pt-BR" dirty="0" err="1"/>
              <a:t>POs</a:t>
            </a:r>
            <a:r>
              <a:rPr lang="pt-BR" dirty="0"/>
              <a:t> são pessoas qualificadas que trabalham a pedido da pessoa que precisa de serviços. Eles ajudam os clientes com uma série de questões: questões familiares, cuidados de saúde, habitação e acesso a serviços ou emprego. Os </a:t>
            </a:r>
            <a:r>
              <a:rPr lang="pt-BR" dirty="0" err="1"/>
              <a:t>POs</a:t>
            </a:r>
            <a:r>
              <a:rPr lang="pt-BR" dirty="0"/>
              <a:t> só fazem o que seu cliente quer que eles façam.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O modelo é baseado em uma relação de confiança de longa data. Ele é projetado principalmente para pessoas de difícil acesso, isoladas ou deixadas sem apoio.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Para evitar processos administrativos onerosos e burocracia, não há acordo por escrito entre o PO e o cliente.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Os </a:t>
            </a:r>
            <a:r>
              <a:rPr lang="pt-BR" dirty="0" err="1"/>
              <a:t>POs</a:t>
            </a:r>
            <a:r>
              <a:rPr lang="pt-BR" dirty="0"/>
              <a:t> têm horários flexíveis, adaptados às necessidades e desejos dos seus clientes. Eles não têm escritório, pois ir a um escritório pode dissuadir os clientes de aceitar o serviço, criando a impressão de que os </a:t>
            </a:r>
            <a:r>
              <a:rPr lang="pt-BR" dirty="0" err="1"/>
              <a:t>POs</a:t>
            </a:r>
            <a:r>
              <a:rPr lang="pt-BR" dirty="0"/>
              <a:t> estão em uma posição de poder. Os </a:t>
            </a:r>
            <a:r>
              <a:rPr lang="pt-BR" dirty="0" err="1"/>
              <a:t>POs</a:t>
            </a:r>
            <a:r>
              <a:rPr lang="pt-BR" dirty="0"/>
              <a:t> trabalham em suas próprias casas com a ajuda de um telefone e da Internet; eles atendem os clientes em suas casas ou em locais neutros, como um café. Eles devem ter as habilidades necessárias para defender de forma eficaz os direitos do cliente perante diversas autoridades ou em tribunais.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 Suécia tem um sistema de tutela parcial, geralmente usado para questões financeiras, mas os </a:t>
            </a:r>
            <a:r>
              <a:rPr lang="pt-BR" dirty="0" err="1"/>
              <a:t>POs</a:t>
            </a:r>
            <a:r>
              <a:rPr lang="pt-BR" dirty="0"/>
              <a:t> não são vistos como uma alternativa à tutela pelo governo. Os dois sistemas não estão conectados e se desenvolveram separadamente. Portanto, uma pessoa pode ter um PO e um tutor ao mesmo tempo. Na prática, muitas vezes a pessoa quer um PO para ajudá-la a acabar com a medida tutelar. Frequentemente, eles fazem isso com sucesso.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90</a:t>
            </a:fld>
            <a:endParaRPr lang="en-CH"/>
          </a:p>
        </p:txBody>
      </p:sp>
    </p:spTree>
    <p:extLst>
      <p:ext uri="{BB962C8B-B14F-4D97-AF65-F5344CB8AC3E}">
        <p14:creationId xmlns:p14="http://schemas.microsoft.com/office/powerpoint/2010/main" val="95637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dirty="0" err="1"/>
              <a:t>Exercício</a:t>
            </a:r>
            <a:r>
              <a:rPr dirty="0"/>
              <a:t> 1.1: </a:t>
            </a:r>
            <a:r>
              <a:rPr dirty="0" err="1"/>
              <a:t>Confissões</a:t>
            </a:r>
            <a:r>
              <a:rPr dirty="0"/>
              <a:t> de um </a:t>
            </a:r>
            <a:r>
              <a:rPr dirty="0" err="1"/>
              <a:t>paciente</a:t>
            </a:r>
            <a:r>
              <a:rPr dirty="0"/>
              <a:t> </a:t>
            </a:r>
            <a:r>
              <a:rPr dirty="0" err="1"/>
              <a:t>não</a:t>
            </a:r>
            <a:r>
              <a:rPr dirty="0"/>
              <a:t> </a:t>
            </a:r>
            <a:r>
              <a:rPr lang="pt-BR" dirty="0"/>
              <a:t>aderente</a:t>
            </a:r>
            <a:r>
              <a:rPr dirty="0"/>
              <a:t> (45 min.)</a:t>
            </a:r>
          </a:p>
          <a:p>
            <a:r>
              <a:rPr lang="pt-BR" dirty="0"/>
              <a:t>Distribua aos participantes cópias do Anexo 2 (Confissões de uma paciente não aderente, por Judi </a:t>
            </a:r>
            <a:r>
              <a:rPr lang="pt-BR" dirty="0" err="1"/>
              <a:t>Chamberlin</a:t>
            </a:r>
            <a:r>
              <a:rPr lang="pt-BR" dirty="0"/>
              <a:t>). Explique aos participantes que Judi </a:t>
            </a:r>
            <a:r>
              <a:rPr lang="pt-BR" dirty="0" err="1"/>
              <a:t>Chamberlin</a:t>
            </a:r>
            <a:r>
              <a:rPr lang="pt-BR" dirty="0"/>
              <a:t> (1944-2010) foi uma sobrevivente da psiquiatria e uma ativista política. Ela é autora de </a:t>
            </a:r>
            <a:r>
              <a:rPr lang="pt-BR" dirty="0" err="1"/>
              <a:t>On</a:t>
            </a:r>
            <a:r>
              <a:rPr lang="pt-BR" dirty="0"/>
              <a:t> </a:t>
            </a:r>
            <a:r>
              <a:rPr lang="pt-BR" dirty="0" err="1"/>
              <a:t>our</a:t>
            </a:r>
            <a:r>
              <a:rPr lang="pt-BR" dirty="0"/>
              <a:t> </a:t>
            </a:r>
            <a:r>
              <a:rPr lang="pt-BR" dirty="0" err="1"/>
              <a:t>own</a:t>
            </a:r>
            <a:r>
              <a:rPr lang="pt-BR" dirty="0"/>
              <a:t>: </a:t>
            </a:r>
            <a:r>
              <a:rPr lang="pt-BR" dirty="0" err="1"/>
              <a:t>patient-controlled</a:t>
            </a:r>
            <a:r>
              <a:rPr lang="pt-BR" dirty="0"/>
              <a:t> </a:t>
            </a:r>
            <a:r>
              <a:rPr lang="pt-BR" dirty="0" err="1"/>
              <a:t>alternatives</a:t>
            </a:r>
            <a:r>
              <a:rPr lang="pt-BR" dirty="0"/>
              <a:t> </a:t>
            </a:r>
            <a:r>
              <a:rPr lang="pt-BR" dirty="0" err="1"/>
              <a:t>to</a:t>
            </a:r>
            <a:r>
              <a:rPr lang="pt-BR" dirty="0"/>
              <a:t> </a:t>
            </a:r>
            <a:r>
              <a:rPr lang="pt-BR" dirty="0" err="1"/>
              <a:t>the</a:t>
            </a:r>
            <a:r>
              <a:rPr lang="pt-BR" dirty="0"/>
              <a:t> mental </a:t>
            </a:r>
            <a:r>
              <a:rPr lang="pt-BR" dirty="0" err="1"/>
              <a:t>health</a:t>
            </a:r>
            <a:r>
              <a:rPr lang="pt-BR" dirty="0"/>
              <a:t> system (Por conta própria: alternativas ao sistema de saúde mental controladas por pacientes). </a:t>
            </a:r>
          </a:p>
          <a:p>
            <a:r>
              <a:rPr lang="pt-BR" dirty="0"/>
              <a:t>Dê ao grupo aproximadamente 15 minutos para ler o texto. </a:t>
            </a:r>
          </a:p>
          <a:p>
            <a:r>
              <a:rPr lang="pt-BR" dirty="0"/>
              <a:t>Depois que os participantes terminarem de ler, dê a eles a oportunidade de compartilhar seus pensamentos sobre o documento. Para estimular a discussão, pergunte: </a:t>
            </a:r>
          </a:p>
          <a:p>
            <a:pPr marL="171450" indent="-171450">
              <a:buFont typeface="Arial" panose="020B0604020202020204" pitchFamily="34" charset="0"/>
              <a:buChar char="•"/>
            </a:pPr>
            <a:r>
              <a:rPr lang="pt-BR" dirty="0"/>
              <a:t>Como a autora se sentiu quando seus pensamentos e opiniões foram desconsiderados? </a:t>
            </a:r>
          </a:p>
          <a:p>
            <a:pPr marL="171450" indent="-171450">
              <a:buFont typeface="Arial" panose="020B0604020202020204" pitchFamily="34" charset="0"/>
              <a:buChar char="•"/>
            </a:pPr>
            <a:r>
              <a:rPr lang="pt-BR" dirty="0"/>
              <a:t>Como ela se sentiu por não ter controle sobre sua vida? </a:t>
            </a:r>
          </a:p>
          <a:p>
            <a:pPr marL="171450" indent="-171450">
              <a:buFont typeface="Arial" panose="020B0604020202020204" pitchFamily="34" charset="0"/>
              <a:buChar char="•"/>
            </a:pPr>
            <a:r>
              <a:rPr lang="pt-BR" dirty="0"/>
              <a:t>Com base no que você leu, você acha que tomar decisões é importante na recuperação?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a:t>
            </a:fld>
            <a:endParaRPr lang="en-CH" dirty="0"/>
          </a:p>
        </p:txBody>
      </p:sp>
    </p:spTree>
    <p:extLst>
      <p:ext uri="{BB962C8B-B14F-4D97-AF65-F5344CB8AC3E}">
        <p14:creationId xmlns:p14="http://schemas.microsoft.com/office/powerpoint/2010/main" val="36110765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sistema</a:t>
            </a:r>
            <a:r>
              <a:rPr dirty="0"/>
              <a:t> </a:t>
            </a:r>
            <a:r>
              <a:rPr dirty="0" err="1"/>
              <a:t>sueco</a:t>
            </a:r>
            <a:r>
              <a:rPr dirty="0"/>
              <a:t> </a:t>
            </a:r>
            <a:r>
              <a:rPr dirty="0" err="1"/>
              <a:t>mostrou</a:t>
            </a:r>
            <a:r>
              <a:rPr dirty="0"/>
              <a:t> </a:t>
            </a:r>
            <a:r>
              <a:rPr dirty="0" err="1"/>
              <a:t>resultados</a:t>
            </a:r>
            <a:r>
              <a:rPr dirty="0"/>
              <a:t> e </a:t>
            </a:r>
            <a:r>
              <a:rPr dirty="0" err="1"/>
              <a:t>benefícios</a:t>
            </a:r>
            <a:r>
              <a:rPr dirty="0"/>
              <a:t> </a:t>
            </a:r>
            <a:r>
              <a:rPr dirty="0" err="1"/>
              <a:t>muito</a:t>
            </a:r>
            <a:r>
              <a:rPr dirty="0"/>
              <a:t> </a:t>
            </a:r>
            <a:r>
              <a:rPr dirty="0" err="1"/>
              <a:t>positivos</a:t>
            </a:r>
            <a:r>
              <a:rPr dirty="0"/>
              <a:t>: </a:t>
            </a:r>
            <a:endParaRPr lang="en-CH" dirty="0">
              <a:latin typeface="Calibri" panose="020F0502020204030204" pitchFamily="34" charset="0"/>
              <a:ea typeface="SimSun" panose="02010600030101010101" pitchFamily="2" charset="-122"/>
              <a:cs typeface="Calibri" panose="020F0502020204030204" pitchFamily="34" charset="0"/>
            </a:endParaRPr>
          </a:p>
          <a:p>
            <a:pPr algn="just">
              <a:defRPr>
                <a:latin typeface="Calibri" panose="020F0502020204030204" pitchFamily="34" charset="0"/>
                <a:ea typeface="SimSun" panose="02010600030101010101" pitchFamily="2" charset="-122"/>
                <a:cs typeface="Calibri" panose="020F0502020204030204" pitchFamily="34" charset="0"/>
              </a:defRPr>
            </a:pPr>
            <a:r>
              <a:rPr dirty="0"/>
              <a:t> </a:t>
            </a:r>
            <a:endParaRPr lang="pt-BR" dirty="0"/>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Em 2014, 6.000 pessoas foram apoiadas por um PO na Suécia.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84% dos municípios suecos incluíram </a:t>
            </a:r>
            <a:r>
              <a:rPr lang="pt-BR" dirty="0" err="1"/>
              <a:t>POs</a:t>
            </a:r>
            <a:r>
              <a:rPr lang="pt-BR" dirty="0"/>
              <a:t> em seu sistema de serviço social.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Pessoas com deficiência que são apoiadas por um PO requerem menos cuidados e sua situação geral melhora.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dirty="0"/>
              <a:t>A longo prazo, o sistema de PO reduz os custos para o sistema social.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91</a:t>
            </a:fld>
            <a:endParaRPr lang="en-CH"/>
          </a:p>
        </p:txBody>
      </p:sp>
    </p:spTree>
    <p:extLst>
      <p:ext uri="{BB962C8B-B14F-4D97-AF65-F5344CB8AC3E}">
        <p14:creationId xmlns:p14="http://schemas.microsoft.com/office/powerpoint/2010/main" val="32192422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i="1" dirty="0" err="1"/>
              <a:t>Advocacy</a:t>
            </a:r>
            <a:r>
              <a:rPr dirty="0"/>
              <a:t> Independente (</a:t>
            </a:r>
            <a:r>
              <a:rPr dirty="0" err="1"/>
              <a:t>Escócia</a:t>
            </a:r>
            <a:r>
              <a:rPr dirty="0"/>
              <a:t>, Reino </a:t>
            </a:r>
            <a:r>
              <a:rPr dirty="0" err="1"/>
              <a:t>Unido</a:t>
            </a:r>
            <a:r>
              <a:rPr dirty="0">
                <a:hlinkClick r:id="rId3" action="ppaction://hlinkfile" tooltip=", 2017 #134">
                  <a:extLst>
                    <a:ext uri="{A12FA001-AC4F-418D-AE19-62706E023703}">
                      <ahyp:hlinkClr xmlns:ahyp="http://schemas.microsoft.com/office/drawing/2018/hyperlinkcolor" val="tx"/>
                    </a:ext>
                  </a:extLst>
                </a:hlinkClick>
              </a:rPr>
              <a:t>(17)</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92</a:t>
            </a:fld>
            <a:endParaRPr lang="en-CH"/>
          </a:p>
        </p:txBody>
      </p:sp>
      <p:pic>
        <p:nvPicPr>
          <p:cNvPr id="5" name="Picture 4">
            <a:extLst>
              <a:ext uri="{FF2B5EF4-FFF2-40B4-BE49-F238E27FC236}">
                <a16:creationId xmlns:a16="http://schemas.microsoft.com/office/drawing/2014/main" id="{02C5A963-2ED5-4CAB-9404-F4EB30ACD936}"/>
              </a:ext>
            </a:extLst>
          </p:cNvPr>
          <p:cNvPicPr>
            <a:picLocks noChangeAspect="1"/>
          </p:cNvPicPr>
          <p:nvPr/>
        </p:nvPicPr>
        <p:blipFill>
          <a:blip r:embed="rId4"/>
          <a:stretch>
            <a:fillRect/>
          </a:stretch>
        </p:blipFill>
        <p:spPr>
          <a:xfrm>
            <a:off x="558098" y="5182511"/>
            <a:ext cx="5692592" cy="1091894"/>
          </a:xfrm>
          <a:prstGeom prst="rect">
            <a:avLst/>
          </a:prstGeom>
        </p:spPr>
      </p:pic>
    </p:spTree>
    <p:extLst>
      <p:ext uri="{BB962C8B-B14F-4D97-AF65-F5344CB8AC3E}">
        <p14:creationId xmlns:p14="http://schemas.microsoft.com/office/powerpoint/2010/main" val="29960639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BR" sz="1200" kern="1200" dirty="0">
                <a:solidFill>
                  <a:schemeClr val="tx1"/>
                </a:solidFill>
                <a:effectLst/>
                <a:latin typeface="+mn-lt"/>
                <a:ea typeface="+mn-ea"/>
                <a:cs typeface="+mn-cs"/>
              </a:rPr>
              <a:t>A </a:t>
            </a:r>
            <a:r>
              <a:rPr lang="pt-BR" sz="1200" i="1" kern="1200" dirty="0" err="1">
                <a:solidFill>
                  <a:schemeClr val="tx1"/>
                </a:solidFill>
                <a:effectLst/>
                <a:latin typeface="+mn-lt"/>
                <a:ea typeface="+mn-ea"/>
                <a:cs typeface="+mn-cs"/>
              </a:rPr>
              <a:t>advocacy</a:t>
            </a:r>
            <a:r>
              <a:rPr lang="pt-BR" sz="1200" kern="1200" dirty="0">
                <a:solidFill>
                  <a:schemeClr val="tx1"/>
                </a:solidFill>
                <a:effectLst/>
                <a:latin typeface="+mn-lt"/>
                <a:ea typeface="+mn-ea"/>
                <a:cs typeface="+mn-cs"/>
              </a:rPr>
              <a:t> independente é uma forma de ajudar as pessoas, incluindo pessoas com deficiências psicossociais, intelectuais ou cognitivas, a ter uma voz mais forte e ter o máximo de controle possível sobre suas próprias vidas.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As organizações independentes de </a:t>
            </a:r>
            <a:r>
              <a:rPr lang="pt-BR" sz="1200" kern="1200" dirty="0" err="1">
                <a:solidFill>
                  <a:schemeClr val="tx1"/>
                </a:solidFill>
                <a:effectLst/>
                <a:latin typeface="+mn-lt"/>
                <a:ea typeface="+mn-ea"/>
                <a:cs typeface="+mn-cs"/>
              </a:rPr>
              <a:t>advocacy</a:t>
            </a:r>
            <a:r>
              <a:rPr lang="pt-BR" sz="1200" kern="1200" dirty="0">
                <a:solidFill>
                  <a:schemeClr val="tx1"/>
                </a:solidFill>
                <a:effectLst/>
                <a:latin typeface="+mn-lt"/>
                <a:ea typeface="+mn-ea"/>
                <a:cs typeface="+mn-cs"/>
              </a:rPr>
              <a:t> são separadas das organizações que fornecem outros tipos de serviços.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Um defensor independente não tomará decisões em nome da pessoa/grupo que está apoiando. O defensor independente ajuda a pessoa/grupo a obter as informações necessárias para fazer escolhas reais sobre suas circunstâncias e apoia a pessoa/grupo a transmitir suas escolhas aos outros. </a:t>
            </a:r>
          </a:p>
        </p:txBody>
      </p:sp>
      <p:sp>
        <p:nvSpPr>
          <p:cNvPr id="4" name="Slide Number Placeholder 3"/>
          <p:cNvSpPr>
            <a:spLocks noGrp="1"/>
          </p:cNvSpPr>
          <p:nvPr>
            <p:ph type="sldNum" sz="quarter" idx="5"/>
          </p:nvPr>
        </p:nvSpPr>
        <p:spPr/>
        <p:txBody>
          <a:bodyPr/>
          <a:lstStyle/>
          <a:p>
            <a:fld id="{356D4481-A8A4-4ADB-B768-6DF1FE3A744C}" type="slidenum">
              <a:rPr lang="en-CH" smtClean="0"/>
              <a:t>93</a:t>
            </a:fld>
            <a:endParaRPr lang="en-CH"/>
          </a:p>
        </p:txBody>
      </p:sp>
    </p:spTree>
    <p:extLst>
      <p:ext uri="{BB962C8B-B14F-4D97-AF65-F5344CB8AC3E}">
        <p14:creationId xmlns:p14="http://schemas.microsoft.com/office/powerpoint/2010/main" val="3646583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600"/>
              </a:spcAft>
              <a:buClr>
                <a:srgbClr val="000000"/>
              </a:buCl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t>Advocacia Independente é:</a:t>
            </a:r>
            <a:endParaRPr lang="en-CH"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sobre estar ao lado de pessoas que correm o risco de serem empurradas para as margens da sociedade;</a:t>
            </a:r>
            <a:endParaRPr lang="en-CH"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sobre defender uma pessoa e ficar do lado dela;</a:t>
            </a:r>
            <a:endParaRPr lang="en-CH"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ouvindo alguém e tentando entender seu ponto de vista;</a:t>
            </a:r>
            <a:endParaRPr lang="en-CH"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descobrir o que os faz se sentirem bem e valorizados;</a:t>
            </a:r>
            <a:endParaRPr lang="en-CH"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entender sua situação e o que pode estar impedindo-os de conseguir o que querem;</a:t>
            </a:r>
            <a:endParaRPr lang="en-CH"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oferecer apoio à pessoa para dizer a outras pessoas o que elas querem ou apresentá-las a outras pessoas que possam ser capazes de ajudar;</a:t>
            </a:r>
            <a:endParaRPr lang="en-CH"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ajudar alguém a saber quais escolhas eles têm e quais podem ser as consequências dessas escolhas;</a:t>
            </a:r>
            <a:endParaRPr lang="en-CH"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Arial" panose="020B0604020202020204" pitchFamily="34" charset="0"/>
              </a:defRPr>
            </a:pPr>
            <a:r>
              <a:t>permitindo que uma pessoa tenha controle sobre sua vida, mas assumindo problemas em seu nome, se quiserem.</a:t>
            </a:r>
            <a:endParaRPr lang="en-CH" sz="1050"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94</a:t>
            </a:fld>
            <a:endParaRPr lang="en-CH"/>
          </a:p>
        </p:txBody>
      </p:sp>
    </p:spTree>
    <p:extLst>
      <p:ext uri="{BB962C8B-B14F-4D97-AF65-F5344CB8AC3E}">
        <p14:creationId xmlns:p14="http://schemas.microsoft.com/office/powerpoint/2010/main" val="10042508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defRPr b="1">
                <a:solidFill>
                  <a:srgbClr val="000000"/>
                </a:solidFill>
                <a:latin typeface="Calibri" panose="020F0502020204030204" pitchFamily="34" charset="0"/>
                <a:ea typeface="SimSun" panose="02010600030101010101" pitchFamily="2" charset="-122"/>
                <a:cs typeface="Arial" panose="020B0604020202020204" pitchFamily="34" charset="0"/>
              </a:defRPr>
            </a:pPr>
            <a:r>
              <a:t>Diálogo Aberto (Finlândia) </a:t>
            </a:r>
            <a:r>
              <a:rPr i="1"/>
              <a:t>(</a:t>
            </a:r>
            <a:r>
              <a:rPr i="1">
                <a:hlinkClick r:id="rId3" action="ppaction://hlinkfile" tooltip=", 2017 #93">
                  <a:extLst>
                    <a:ext uri="{A12FA001-AC4F-418D-AE19-62706E023703}">
                      <ahyp:hlinkClr xmlns:ahyp="http://schemas.microsoft.com/office/drawing/2018/hyperlinkcolor" val="tx"/>
                    </a:ext>
                  </a:extLst>
                </a:hlinkClick>
              </a:rPr>
              <a:t>18</a:t>
            </a:r>
            <a:r>
              <a:rPr i="1"/>
              <a:t>),(</a:t>
            </a:r>
            <a:r>
              <a:rPr i="1">
                <a:hlinkClick r:id="rId4" action="ppaction://hlinkfile" tooltip="Seikkula, 2006 #94">
                  <a:extLst>
                    <a:ext uri="{A12FA001-AC4F-418D-AE19-62706E023703}">
                      <ahyp:hlinkClr xmlns:ahyp="http://schemas.microsoft.com/office/drawing/2018/hyperlinkcolor" val="tx"/>
                    </a:ext>
                  </a:extLst>
                </a:hlinkClick>
              </a:rPr>
              <a:t>19</a:t>
            </a:r>
            <a:r>
              <a:rPr i="1"/>
              <a:t>),(</a:t>
            </a:r>
            <a:r>
              <a:rPr i="1">
                <a:hlinkClick r:id="rId5" action="ppaction://hlinkfile" tooltip="Seikkula, 2003 #135">
                  <a:extLst>
                    <a:ext uri="{A12FA001-AC4F-418D-AE19-62706E023703}">
                      <ahyp:hlinkClr xmlns:ahyp="http://schemas.microsoft.com/office/drawing/2018/hyperlinkcolor" val="tx"/>
                    </a:ext>
                  </a:extLst>
                </a:hlinkClick>
              </a:rPr>
              <a:t>20</a:t>
            </a:r>
            <a:r>
              <a:rPr i="1"/>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defRPr>
                <a:solidFill>
                  <a:srgbClr val="4F81BD"/>
                </a:solidFill>
                <a:latin typeface="Calibri" panose="020F0502020204030204" pitchFamily="34" charset="0"/>
                <a:ea typeface="SimSun" panose="02010600030101010101" pitchFamily="2" charset="-122"/>
                <a:cs typeface="Calibri" panose="020F0502020204030204" pitchFamily="34" charset="0"/>
              </a:defRPr>
            </a:pPr>
            <a:r>
              <a:t> </a:t>
            </a:r>
            <a:endParaRPr lang="en-CH" dirty="0">
              <a:solidFill>
                <a:schemeClr val="accent1"/>
              </a:solidFill>
              <a:latin typeface="Calibri" panose="020F0502020204030204" pitchFamily="34" charset="0"/>
              <a:ea typeface="SimSun" panose="02010600030101010101" pitchFamily="2" charset="-122"/>
              <a:cs typeface="Calibri" panose="020F0502020204030204" pitchFamily="34" charset="0"/>
            </a:endParaRPr>
          </a:p>
          <a:p>
            <a:pPr>
              <a:defRPr>
                <a:solidFill>
                  <a:schemeClr val="accent1"/>
                </a:solidFill>
                <a:latin typeface="Calibri" panose="020F0502020204030204" pitchFamily="34" charset="0"/>
                <a:ea typeface="SimSun" panose="02010600030101010101" pitchFamily="2" charset="-122"/>
                <a:cs typeface="Arial" panose="020B0604020202020204" pitchFamily="34" charset="0"/>
              </a:defRPr>
            </a:pPr>
            <a:r>
              <a:t>Os participantes podem assistir aos seguintes vídeos sobre o Diálogo Aberto:</a:t>
            </a:r>
          </a:p>
          <a:p>
            <a:endParaRPr lang="en-US" dirty="0">
              <a:solidFill>
                <a:schemeClr val="accent1"/>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95</a:t>
            </a:fld>
            <a:endParaRPr lang="en-CH"/>
          </a:p>
        </p:txBody>
      </p:sp>
      <p:pic>
        <p:nvPicPr>
          <p:cNvPr id="5" name="Picture 4">
            <a:extLst>
              <a:ext uri="{FF2B5EF4-FFF2-40B4-BE49-F238E27FC236}">
                <a16:creationId xmlns:a16="http://schemas.microsoft.com/office/drawing/2014/main" id="{F1B78983-2994-4BB7-9F23-865BD60AD78C}"/>
              </a:ext>
            </a:extLst>
          </p:cNvPr>
          <p:cNvPicPr>
            <a:picLocks noChangeAspect="1"/>
          </p:cNvPicPr>
          <p:nvPr/>
        </p:nvPicPr>
        <p:blipFill>
          <a:blip r:embed="rId6"/>
          <a:stretch>
            <a:fillRect/>
          </a:stretch>
        </p:blipFill>
        <p:spPr>
          <a:xfrm>
            <a:off x="558098" y="5542870"/>
            <a:ext cx="5692592" cy="1091894"/>
          </a:xfrm>
          <a:prstGeom prst="rect">
            <a:avLst/>
          </a:prstGeom>
        </p:spPr>
      </p:pic>
      <p:sp>
        <p:nvSpPr>
          <p:cNvPr id="6" name="Text Box 59">
            <a:extLst>
              <a:ext uri="{FF2B5EF4-FFF2-40B4-BE49-F238E27FC236}">
                <a16:creationId xmlns:a16="http://schemas.microsoft.com/office/drawing/2014/main" id="{DFC574E6-CD27-4323-BC1D-85698B81E611}"/>
              </a:ext>
            </a:extLst>
          </p:cNvPr>
          <p:cNvSpPr txBox="1"/>
          <p:nvPr/>
        </p:nvSpPr>
        <p:spPr>
          <a:xfrm>
            <a:off x="558098" y="6671982"/>
            <a:ext cx="5690382" cy="704149"/>
          </a:xfrm>
          <a:prstGeom prst="rect">
            <a:avLst/>
          </a:prstGeom>
          <a:solidFill>
            <a:srgbClr val="FF99FF">
              <a:alpha val="30196"/>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algn="just">
              <a:lnSpc>
                <a:spcPct val="115000"/>
              </a:lnSpc>
              <a:spcBef>
                <a:spcPts val="0"/>
              </a:spcBef>
              <a:spcAft>
                <a:spcPts val="0"/>
              </a:spcAft>
              <a:defRPr sz="1100">
                <a:effectLst/>
                <a:latin typeface="Calibri" panose="020F0502020204030204" pitchFamily="34" charset="0"/>
                <a:ea typeface="SimSun" panose="02010600030101010101" pitchFamily="2" charset="-122"/>
                <a:cs typeface="Calibri" panose="020F0502020204030204" pitchFamily="34" charset="0"/>
              </a:defRPr>
            </a:pPr>
            <a:r>
              <a:rPr>
                <a:solidFill>
                  <a:srgbClr val="4F81BD"/>
                </a:solidFill>
              </a:rPr>
              <a:t>Opção longa: Daniel Mackler, </a:t>
            </a:r>
            <a:r>
              <a:rPr b="1">
                <a:solidFill>
                  <a:srgbClr val="4F81BD"/>
                </a:solidFill>
              </a:rPr>
              <a:t>Open Dialogue: an alternative Finnish approach to healing psychosis</a:t>
            </a:r>
            <a:r>
              <a:rPr>
                <a:solidFill>
                  <a:srgbClr val="4F81BD"/>
                </a:solidFill>
              </a:rPr>
              <a:t> (filme completo) (1:13:59): </a:t>
            </a:r>
            <a:r>
              <a:rPr u="sng">
                <a:solidFill>
                  <a:srgbClr val="4F81BD"/>
                </a:solidFill>
                <a:hlinkClick r:id="rId7"/>
              </a:rPr>
              <a:t>https://www.youtube.com/watch?v=HDVhZHJagfQ</a:t>
            </a:r>
            <a:r>
              <a:rPr>
                <a:solidFill>
                  <a:srgbClr val="4F81BD"/>
                </a:solidFill>
              </a:rPr>
              <a:t> </a:t>
            </a:r>
            <a:r>
              <a:rPr u="sng">
                <a:solidFill>
                  <a:srgbClr val="0000FF"/>
                </a:solidFill>
              </a:rPr>
              <a:t>,</a:t>
            </a:r>
            <a:r>
              <a:rPr>
                <a:solidFill>
                  <a:srgbClr val="4F81BD"/>
                </a:solidFill>
              </a:rPr>
              <a:t>acessado em 06 de julho de 2016.</a:t>
            </a:r>
            <a:endParaRPr lang="en-CH" sz="110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457502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b="1" kern="1200">
                <a:solidFill>
                  <a:schemeClr val="tx1"/>
                </a:solidFill>
                <a:effectLst/>
                <a:latin typeface="+mn-lt"/>
                <a:ea typeface="+mn-ea"/>
                <a:cs typeface="+mn-cs"/>
              </a:defRPr>
            </a:pPr>
            <a:r>
              <a:rPr dirty="0" err="1"/>
              <a:t>Diálogo</a:t>
            </a:r>
            <a:r>
              <a:rPr dirty="0"/>
              <a:t> Aberto </a:t>
            </a:r>
          </a:p>
          <a:p>
            <a:pPr marL="171450" indent="-171450">
              <a:buFont typeface="Arial" panose="020B0604020202020204" pitchFamily="34" charset="0"/>
              <a:buChar char="•"/>
              <a:defRPr sz="1200" kern="1200">
                <a:solidFill>
                  <a:schemeClr val="tx1"/>
                </a:solidFill>
                <a:effectLst/>
                <a:latin typeface="+mn-lt"/>
                <a:ea typeface="+mn-ea"/>
                <a:cs typeface="+mn-cs"/>
              </a:defRPr>
            </a:pPr>
            <a:r>
              <a:rPr dirty="0" err="1"/>
              <a:t>É</a:t>
            </a:r>
            <a:r>
              <a:rPr dirty="0"/>
              <a:t> </a:t>
            </a:r>
            <a:r>
              <a:rPr dirty="0" err="1"/>
              <a:t>uma</a:t>
            </a:r>
            <a:r>
              <a:rPr dirty="0"/>
              <a:t> </a:t>
            </a:r>
            <a:r>
              <a:rPr dirty="0" err="1"/>
              <a:t>alternativa</a:t>
            </a:r>
            <a:r>
              <a:rPr dirty="0"/>
              <a:t> </a:t>
            </a:r>
            <a:r>
              <a:rPr dirty="0" err="1"/>
              <a:t>finlandesa</a:t>
            </a:r>
            <a:r>
              <a:rPr dirty="0"/>
              <a:t> </a:t>
            </a:r>
            <a:r>
              <a:rPr dirty="0" err="1"/>
              <a:t>ao</a:t>
            </a:r>
            <a:r>
              <a:rPr dirty="0"/>
              <a:t> </a:t>
            </a:r>
            <a:r>
              <a:rPr dirty="0" err="1"/>
              <a:t>sistema</a:t>
            </a:r>
            <a:r>
              <a:rPr dirty="0"/>
              <a:t> </a:t>
            </a:r>
            <a:r>
              <a:rPr dirty="0" err="1"/>
              <a:t>tradicional</a:t>
            </a:r>
            <a:r>
              <a:rPr dirty="0"/>
              <a:t> de </a:t>
            </a:r>
            <a:r>
              <a:rPr dirty="0" err="1"/>
              <a:t>saúde</a:t>
            </a:r>
            <a:r>
              <a:rPr dirty="0"/>
              <a:t> mental para </a:t>
            </a:r>
            <a:r>
              <a:rPr dirty="0" err="1"/>
              <a:t>pessoas</a:t>
            </a:r>
            <a:r>
              <a:rPr dirty="0"/>
              <a:t> </a:t>
            </a:r>
            <a:r>
              <a:rPr dirty="0" err="1"/>
              <a:t>diagnosticadas</a:t>
            </a:r>
            <a:r>
              <a:rPr dirty="0"/>
              <a:t> com </a:t>
            </a:r>
            <a:r>
              <a:rPr dirty="0" err="1"/>
              <a:t>psicose</a:t>
            </a:r>
            <a:r>
              <a:rPr dirty="0"/>
              <a:t>, </a:t>
            </a:r>
            <a:r>
              <a:rPr dirty="0" err="1"/>
              <a:t>como</a:t>
            </a:r>
            <a:r>
              <a:rPr dirty="0"/>
              <a:t> "</a:t>
            </a:r>
            <a:r>
              <a:rPr dirty="0" err="1"/>
              <a:t>esquizofrenia</a:t>
            </a:r>
            <a:r>
              <a:rP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effectLst/>
                <a:latin typeface="+mn-lt"/>
                <a:ea typeface="+mn-ea"/>
                <a:cs typeface="+mn-cs"/>
              </a:defRPr>
            </a:pPr>
            <a:r>
              <a:rPr lang="pt-BR" sz="1200" kern="1200" dirty="0">
                <a:solidFill>
                  <a:schemeClr val="tx1"/>
                </a:solidFill>
                <a:effectLst/>
                <a:latin typeface="+mn-lt"/>
                <a:ea typeface="+mn-ea"/>
                <a:cs typeface="+mn-cs"/>
              </a:rPr>
              <a:t>Essa abordagem </a:t>
            </a:r>
            <a:r>
              <a:rPr lang="pt-BR" sz="1200" kern="1200" dirty="0" err="1">
                <a:solidFill>
                  <a:schemeClr val="tx1"/>
                </a:solidFill>
                <a:effectLst/>
                <a:latin typeface="+mn-lt"/>
                <a:ea typeface="+mn-ea"/>
                <a:cs typeface="+mn-cs"/>
              </a:rPr>
              <a:t>r</a:t>
            </a:r>
            <a:r>
              <a:rPr dirty="0" err="1"/>
              <a:t>espeita</a:t>
            </a:r>
            <a:r>
              <a:rPr dirty="0"/>
              <a:t> o </a:t>
            </a:r>
            <a:r>
              <a:rPr dirty="0" err="1"/>
              <a:t>poder</a:t>
            </a:r>
            <a:r>
              <a:rPr dirty="0"/>
              <a:t> de </a:t>
            </a:r>
            <a:r>
              <a:rPr dirty="0" err="1"/>
              <a:t>decisão</a:t>
            </a:r>
            <a:r>
              <a:rPr dirty="0"/>
              <a:t> da </a:t>
            </a:r>
            <a:r>
              <a:rPr dirty="0" err="1"/>
              <a:t>pessoa</a:t>
            </a:r>
            <a:r>
              <a:rPr dirty="0"/>
              <a:t> e </a:t>
            </a:r>
            <a:r>
              <a:rPr dirty="0" err="1"/>
              <a:t>envolve</a:t>
            </a:r>
            <a:r>
              <a:rPr dirty="0"/>
              <a:t> a rede de </a:t>
            </a:r>
            <a:r>
              <a:rPr dirty="0" err="1"/>
              <a:t>familiares</a:t>
            </a:r>
            <a:r>
              <a:rPr dirty="0"/>
              <a:t> e amigos da </a:t>
            </a:r>
            <a:r>
              <a:rPr dirty="0" err="1"/>
              <a:t>pessoa</a:t>
            </a:r>
            <a:r>
              <a:rPr dirty="0"/>
              <a:t>.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latin typeface="Calibri" panose="020F0502020204030204" pitchFamily="34" charset="0"/>
                <a:ea typeface="SimSun" panose="02010600030101010101" pitchFamily="2" charset="-122"/>
                <a:cs typeface="Calibri" panose="020F0502020204030204" pitchFamily="34" charset="0"/>
              </a:defRPr>
            </a:pPr>
            <a:r>
              <a:rPr dirty="0"/>
              <a:t>A equipe</a:t>
            </a:r>
            <a:r>
              <a:rPr lang="pt-BR" dirty="0"/>
              <a:t> </a:t>
            </a:r>
            <a:r>
              <a:rPr lang="pt-BR" sz="1200" kern="1200" dirty="0">
                <a:solidFill>
                  <a:schemeClr val="tx1"/>
                </a:solidFill>
                <a:effectLst/>
                <a:latin typeface="+mn-lt"/>
                <a:ea typeface="+mn-ea"/>
                <a:cs typeface="+mn-cs"/>
              </a:rPr>
              <a:t>do Diálogo Aberto</a:t>
            </a:r>
            <a:r>
              <a:rPr dirty="0"/>
              <a:t> </a:t>
            </a:r>
            <a:r>
              <a:rPr dirty="0" err="1"/>
              <a:t>fornece</a:t>
            </a:r>
            <a:r>
              <a:rPr dirty="0"/>
              <a:t> </a:t>
            </a:r>
            <a:r>
              <a:rPr dirty="0" err="1"/>
              <a:t>ajuda</a:t>
            </a:r>
            <a:r>
              <a:rPr dirty="0"/>
              <a:t> </a:t>
            </a:r>
            <a:r>
              <a:rPr dirty="0" err="1"/>
              <a:t>imediata</a:t>
            </a:r>
            <a:r>
              <a:rPr dirty="0"/>
              <a:t> </a:t>
            </a:r>
            <a:r>
              <a:rPr dirty="0" err="1"/>
              <a:t>dentro</a:t>
            </a:r>
            <a:r>
              <a:rPr dirty="0"/>
              <a:t> de 24 horas </a:t>
            </a:r>
            <a:r>
              <a:rPr dirty="0" err="1"/>
              <a:t>após</a:t>
            </a:r>
            <a:r>
              <a:rPr dirty="0"/>
              <a:t> o </a:t>
            </a:r>
            <a:r>
              <a:rPr dirty="0" err="1"/>
              <a:t>primeiro</a:t>
            </a:r>
            <a:r>
              <a:rPr dirty="0"/>
              <a:t> </a:t>
            </a:r>
            <a:r>
              <a:rPr dirty="0" err="1"/>
              <a:t>contato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Buscam</a:t>
            </a:r>
            <a:r>
              <a:rPr dirty="0"/>
              <a:t> </a:t>
            </a:r>
            <a:r>
              <a:rPr dirty="0" err="1"/>
              <a:t>engajar</a:t>
            </a:r>
            <a:r>
              <a:rPr dirty="0"/>
              <a:t> as redes </a:t>
            </a:r>
            <a:r>
              <a:rPr dirty="0" err="1"/>
              <a:t>sociais</a:t>
            </a:r>
            <a:r>
              <a:rPr dirty="0"/>
              <a:t>, </a:t>
            </a:r>
            <a:r>
              <a:rPr dirty="0" err="1"/>
              <a:t>reconstruir</a:t>
            </a:r>
            <a:r>
              <a:rPr dirty="0"/>
              <a:t> </a:t>
            </a:r>
            <a:r>
              <a:rPr dirty="0" err="1"/>
              <a:t>relacionamentos</a:t>
            </a:r>
            <a:r>
              <a:rPr dirty="0"/>
              <a:t> e, se </a:t>
            </a:r>
            <a:r>
              <a:rPr dirty="0" err="1"/>
              <a:t>possível</a:t>
            </a:r>
            <a:r>
              <a:rPr dirty="0"/>
              <a:t>, </a:t>
            </a:r>
            <a:r>
              <a:rPr dirty="0" err="1"/>
              <a:t>evitar</a:t>
            </a:r>
            <a:r>
              <a:rPr dirty="0"/>
              <a:t> a </a:t>
            </a:r>
            <a:r>
              <a:rPr dirty="0" err="1"/>
              <a:t>medicação</a:t>
            </a:r>
            <a:r>
              <a:rPr dirty="0"/>
              <a:t> e a </a:t>
            </a:r>
            <a:r>
              <a:rPr dirty="0" err="1"/>
              <a:t>experiência</a:t>
            </a:r>
            <a:r>
              <a:rPr dirty="0"/>
              <a:t> </a:t>
            </a:r>
            <a:r>
              <a:rPr dirty="0" err="1"/>
              <a:t>alienante</a:t>
            </a:r>
            <a:r>
              <a:rPr dirty="0"/>
              <a:t> da </a:t>
            </a:r>
            <a:r>
              <a:rPr dirty="0" err="1"/>
              <a:t>hospitalização</a:t>
            </a:r>
            <a:r>
              <a:rPr dirty="0"/>
              <a:t>, </a:t>
            </a:r>
            <a:r>
              <a:rPr dirty="0" err="1"/>
              <a:t>reunindo</a:t>
            </a:r>
            <a:r>
              <a:rPr dirty="0"/>
              <a:t> </a:t>
            </a:r>
            <a:r>
              <a:rPr dirty="0" err="1"/>
              <a:t>pessoas</a:t>
            </a:r>
            <a:r>
              <a:rPr dirty="0"/>
              <a:t> da rede social da </a:t>
            </a:r>
            <a:r>
              <a:rPr dirty="0" err="1"/>
              <a:t>pessoa</a:t>
            </a:r>
            <a:r>
              <a:rPr dirty="0"/>
              <a:t> que </a:t>
            </a:r>
            <a:r>
              <a:rPr dirty="0" err="1"/>
              <a:t>busca</a:t>
            </a:r>
            <a:r>
              <a:rPr dirty="0"/>
              <a:t> </a:t>
            </a:r>
            <a:r>
              <a:rPr dirty="0" err="1"/>
              <a:t>apoio</a:t>
            </a:r>
            <a:r>
              <a:rPr dirty="0"/>
              <a:t>. </a:t>
            </a: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96</a:t>
            </a:fld>
            <a:endParaRPr lang="en-CH"/>
          </a:p>
        </p:txBody>
      </p:sp>
    </p:spTree>
    <p:extLst>
      <p:ext uri="{BB962C8B-B14F-4D97-AF65-F5344CB8AC3E}">
        <p14:creationId xmlns:p14="http://schemas.microsoft.com/office/powerpoint/2010/main" val="12106416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b="1" kern="1200">
                <a:solidFill>
                  <a:schemeClr val="tx1"/>
                </a:solidFill>
                <a:effectLst/>
                <a:latin typeface="+mn-lt"/>
                <a:ea typeface="+mn-ea"/>
                <a:cs typeface="+mn-cs"/>
              </a:defRPr>
            </a:pPr>
            <a:r>
              <a:t>Diálogo Aberto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Nenhum plano de tratamento exato é preparado.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abordagem é flexível e se adapta às necessidades de mudança de cada pessoa.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O local da reunião é decidido em conjunto. Para combater o estigma, as reuniões podem ocorrer na casa da pessoa que procura apoio. </a:t>
            </a: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 pessoa que busca apoio identifica a família e os parceiros de cuidados para participar, juntamente com a equipe de diálogo aberto, de reuniões diárias abertas, não secretas e não hierárquicas.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Todos expressam e refletem abertamente sobre seus pensamentos e sentimentos, e a voz de todos é ouvida – particularmente a voz da pessoa que procura apoio. </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97</a:t>
            </a:fld>
            <a:endParaRPr lang="en-CH"/>
          </a:p>
        </p:txBody>
      </p:sp>
    </p:spTree>
    <p:extLst>
      <p:ext uri="{BB962C8B-B14F-4D97-AF65-F5344CB8AC3E}">
        <p14:creationId xmlns:p14="http://schemas.microsoft.com/office/powerpoint/2010/main" val="22479278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 </a:t>
            </a:r>
            <a:r>
              <a:rPr dirty="0" err="1"/>
              <a:t>linguagem</a:t>
            </a:r>
            <a:r>
              <a:rPr dirty="0"/>
              <a:t> </a:t>
            </a:r>
            <a:r>
              <a:rPr dirty="0" err="1"/>
              <a:t>é</a:t>
            </a:r>
            <a:r>
              <a:rPr dirty="0"/>
              <a:t> </a:t>
            </a:r>
            <a:r>
              <a:rPr dirty="0" err="1"/>
              <a:t>uma</a:t>
            </a:r>
            <a:r>
              <a:rPr dirty="0"/>
              <a:t> </a:t>
            </a:r>
            <a:r>
              <a:rPr dirty="0" err="1"/>
              <a:t>parte</a:t>
            </a:r>
            <a:r>
              <a:rPr dirty="0"/>
              <a:t> </a:t>
            </a:r>
            <a:r>
              <a:rPr dirty="0" err="1"/>
              <a:t>importante</a:t>
            </a:r>
            <a:r>
              <a:rPr dirty="0"/>
              <a:t> da </a:t>
            </a:r>
            <a:r>
              <a:rPr dirty="0" err="1"/>
              <a:t>criação</a:t>
            </a:r>
            <a:r>
              <a:rPr dirty="0"/>
              <a:t> de um </a:t>
            </a:r>
            <a:r>
              <a:rPr dirty="0" err="1"/>
              <a:t>diálogo</a:t>
            </a:r>
            <a:r>
              <a:rPr dirty="0"/>
              <a:t> </a:t>
            </a:r>
            <a:r>
              <a:rPr dirty="0" err="1"/>
              <a:t>aberto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Os</a:t>
            </a:r>
            <a:r>
              <a:rPr dirty="0"/>
              <a:t> </a:t>
            </a:r>
            <a:r>
              <a:rPr dirty="0" err="1"/>
              <a:t>membros</a:t>
            </a:r>
            <a:r>
              <a:rPr dirty="0"/>
              <a:t> da equipe </a:t>
            </a:r>
            <a:r>
              <a:rPr lang="pt-BR" dirty="0"/>
              <a:t>do Diálogo Aberto </a:t>
            </a:r>
            <a:r>
              <a:rPr dirty="0" err="1"/>
              <a:t>não</a:t>
            </a:r>
            <a:r>
              <a:rPr dirty="0"/>
              <a:t> </a:t>
            </a:r>
            <a:r>
              <a:rPr dirty="0" err="1"/>
              <a:t>entrevistam</a:t>
            </a:r>
            <a:r>
              <a:rPr dirty="0"/>
              <a:t> </a:t>
            </a:r>
            <a:r>
              <a:rPr dirty="0" err="1"/>
              <a:t>os</a:t>
            </a:r>
            <a:r>
              <a:rPr dirty="0"/>
              <a:t> </a:t>
            </a:r>
            <a:r>
              <a:rPr dirty="0" err="1"/>
              <a:t>participantes</a:t>
            </a:r>
            <a:r>
              <a:rPr dirty="0"/>
              <a:t> </a:t>
            </a:r>
            <a:r>
              <a:rPr dirty="0" err="1"/>
              <a:t>nem</a:t>
            </a:r>
            <a:r>
              <a:rPr dirty="0"/>
              <a:t> </a:t>
            </a:r>
            <a:r>
              <a:rPr dirty="0" err="1"/>
              <a:t>usam</a:t>
            </a:r>
            <a:r>
              <a:rPr dirty="0"/>
              <a:t> </a:t>
            </a:r>
            <a:r>
              <a:rPr dirty="0" err="1"/>
              <a:t>linguagem</a:t>
            </a:r>
            <a:r>
              <a:rPr dirty="0"/>
              <a:t> </a:t>
            </a:r>
            <a:r>
              <a:rPr dirty="0" err="1"/>
              <a:t>médica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lang="pt-BR" dirty="0"/>
              <a:t>Além disso, e</a:t>
            </a:r>
            <a:r>
              <a:rPr dirty="0"/>
              <a:t>les </a:t>
            </a:r>
            <a:r>
              <a:rPr dirty="0" err="1"/>
              <a:t>não</a:t>
            </a:r>
            <a:r>
              <a:rPr dirty="0"/>
              <a:t> </a:t>
            </a:r>
            <a:r>
              <a:rPr dirty="0" err="1"/>
              <a:t>procuram</a:t>
            </a:r>
            <a:r>
              <a:rPr dirty="0"/>
              <a:t> </a:t>
            </a:r>
            <a:r>
              <a:rPr dirty="0" err="1"/>
              <a:t>encontrar</a:t>
            </a:r>
            <a:r>
              <a:rPr dirty="0"/>
              <a:t> </a:t>
            </a:r>
            <a:r>
              <a:rPr dirty="0" err="1"/>
              <a:t>soluções</a:t>
            </a:r>
            <a:r>
              <a:rPr dirty="0"/>
              <a:t> </a:t>
            </a:r>
            <a:r>
              <a:rPr dirty="0" err="1"/>
              <a:t>ou</a:t>
            </a:r>
            <a:r>
              <a:rPr dirty="0"/>
              <a:t> </a:t>
            </a:r>
            <a:r>
              <a:rPr dirty="0" err="1"/>
              <a:t>tomar</a:t>
            </a:r>
            <a:r>
              <a:rPr dirty="0"/>
              <a:t> </a:t>
            </a:r>
            <a:r>
              <a:rPr dirty="0" err="1"/>
              <a:t>decisões</a:t>
            </a:r>
            <a:r>
              <a:rPr dirty="0"/>
              <a:t> </a:t>
            </a:r>
            <a:r>
              <a:rPr dirty="0" err="1"/>
              <a:t>sobre</a:t>
            </a:r>
            <a:r>
              <a:rPr dirty="0"/>
              <a:t> o </a:t>
            </a:r>
            <a:r>
              <a:rPr dirty="0" err="1"/>
              <a:t>tratamento</a:t>
            </a:r>
            <a:r>
              <a:rPr dirty="0"/>
              <a:t> </a:t>
            </a:r>
            <a:r>
              <a:rPr dirty="0" err="1"/>
              <a:t>em</a:t>
            </a:r>
            <a:r>
              <a:rPr dirty="0"/>
              <a:t> </a:t>
            </a:r>
            <a:r>
              <a:rPr dirty="0" err="1"/>
              <a:t>nome</a:t>
            </a:r>
            <a:r>
              <a:rPr dirty="0"/>
              <a:t> da </a:t>
            </a:r>
            <a:r>
              <a:rPr dirty="0" err="1"/>
              <a:t>pessoa</a:t>
            </a:r>
            <a:r>
              <a:rPr dirty="0"/>
              <a:t> </a:t>
            </a:r>
            <a:r>
              <a:rPr dirty="0" err="1"/>
              <a:t>em</a:t>
            </a:r>
            <a:r>
              <a:rPr dirty="0"/>
              <a:t> </a:t>
            </a:r>
            <a:r>
              <a:rPr dirty="0" err="1"/>
              <a:t>questão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Pelo </a:t>
            </a:r>
            <a:r>
              <a:rPr dirty="0" err="1"/>
              <a:t>contrário</a:t>
            </a:r>
            <a:r>
              <a:rPr dirty="0"/>
              <a:t>, </a:t>
            </a:r>
            <a:r>
              <a:rPr dirty="0" err="1"/>
              <a:t>os</a:t>
            </a:r>
            <a:r>
              <a:rPr dirty="0"/>
              <a:t> </a:t>
            </a:r>
            <a:r>
              <a:rPr dirty="0" err="1"/>
              <a:t>membros</a:t>
            </a:r>
            <a:r>
              <a:rPr dirty="0"/>
              <a:t> da equipe </a:t>
            </a:r>
            <a:r>
              <a:rPr dirty="0" err="1"/>
              <a:t>acompanham</a:t>
            </a:r>
            <a:r>
              <a:rPr dirty="0"/>
              <a:t> </a:t>
            </a:r>
            <a:r>
              <a:rPr dirty="0" err="1"/>
              <a:t>os</a:t>
            </a:r>
            <a:r>
              <a:rPr dirty="0"/>
              <a:t> </a:t>
            </a:r>
            <a:r>
              <a:rPr dirty="0" err="1"/>
              <a:t>temas</a:t>
            </a:r>
            <a:r>
              <a:rPr dirty="0"/>
              <a:t> e </a:t>
            </a:r>
            <a:r>
              <a:rPr dirty="0" err="1"/>
              <a:t>questões</a:t>
            </a:r>
            <a:r>
              <a:rPr dirty="0"/>
              <a:t> </a:t>
            </a:r>
            <a:r>
              <a:rPr dirty="0" err="1"/>
              <a:t>levantados</a:t>
            </a:r>
            <a:r>
              <a:rPr dirty="0"/>
              <a:t> pela </a:t>
            </a:r>
            <a:r>
              <a:rPr dirty="0" err="1"/>
              <a:t>pessoa</a:t>
            </a:r>
            <a:r>
              <a:rPr dirty="0"/>
              <a:t> e </a:t>
            </a:r>
            <a:r>
              <a:rPr dirty="0" err="1"/>
              <a:t>seus</a:t>
            </a:r>
            <a:r>
              <a:rPr dirty="0"/>
              <a:t> </a:t>
            </a:r>
            <a:r>
              <a:rPr dirty="0" err="1"/>
              <a:t>familiares</a:t>
            </a:r>
            <a:r>
              <a:rPr dirty="0"/>
              <a:t> </a:t>
            </a:r>
            <a:r>
              <a:rPr dirty="0" err="1"/>
              <a:t>ou</a:t>
            </a:r>
            <a:r>
              <a:rPr dirty="0"/>
              <a:t> </a:t>
            </a:r>
            <a:r>
              <a:rPr dirty="0" err="1"/>
              <a:t>apoiadores</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O </a:t>
            </a:r>
            <a:r>
              <a:rPr dirty="0" err="1"/>
              <a:t>Diálogo</a:t>
            </a:r>
            <a:r>
              <a:rPr dirty="0"/>
              <a:t> Aberto </a:t>
            </a:r>
            <a:r>
              <a:rPr dirty="0" err="1"/>
              <a:t>explora</a:t>
            </a:r>
            <a:r>
              <a:rPr dirty="0"/>
              <a:t> </a:t>
            </a:r>
            <a:r>
              <a:rPr dirty="0" err="1"/>
              <a:t>como</a:t>
            </a:r>
            <a:r>
              <a:rPr dirty="0"/>
              <a:t> </a:t>
            </a:r>
            <a:r>
              <a:rPr dirty="0" err="1"/>
              <a:t>eles</a:t>
            </a:r>
            <a:r>
              <a:rPr dirty="0"/>
              <a:t> </a:t>
            </a:r>
            <a:r>
              <a:rPr dirty="0" err="1"/>
              <a:t>entendem</a:t>
            </a:r>
            <a:r>
              <a:rPr dirty="0"/>
              <a:t> a </a:t>
            </a:r>
            <a:r>
              <a:rPr dirty="0" err="1"/>
              <a:t>situação</a:t>
            </a:r>
            <a:r>
              <a:rPr dirty="0"/>
              <a:t> e </a:t>
            </a:r>
            <a:r>
              <a:rPr dirty="0" err="1"/>
              <a:t>como</a:t>
            </a:r>
            <a:r>
              <a:rPr dirty="0"/>
              <a:t>, </a:t>
            </a:r>
            <a:r>
              <a:rPr dirty="0" err="1"/>
              <a:t>em</a:t>
            </a:r>
            <a:r>
              <a:rPr dirty="0"/>
              <a:t> </a:t>
            </a:r>
            <a:r>
              <a:rPr dirty="0" err="1"/>
              <a:t>seu</a:t>
            </a:r>
            <a:r>
              <a:rPr dirty="0"/>
              <a:t> </a:t>
            </a:r>
            <a:r>
              <a:rPr dirty="0" err="1"/>
              <a:t>próprio</a:t>
            </a:r>
            <a:r>
              <a:rPr dirty="0"/>
              <a:t> </a:t>
            </a:r>
            <a:r>
              <a:rPr dirty="0" err="1"/>
              <a:t>idioma</a:t>
            </a:r>
            <a:r>
              <a:rPr dirty="0"/>
              <a:t>, a </a:t>
            </a:r>
            <a:r>
              <a:rPr dirty="0" err="1"/>
              <a:t>pessoa</a:t>
            </a:r>
            <a:r>
              <a:rPr dirty="0"/>
              <a:t> e </a:t>
            </a:r>
            <a:r>
              <a:rPr dirty="0" err="1"/>
              <a:t>sua</a:t>
            </a:r>
            <a:r>
              <a:rPr dirty="0"/>
              <a:t> rede de </a:t>
            </a:r>
            <a:r>
              <a:rPr dirty="0" err="1"/>
              <a:t>apoio</a:t>
            </a:r>
            <a:r>
              <a:rPr dirty="0"/>
              <a:t> </a:t>
            </a:r>
            <a:r>
              <a:rPr dirty="0" err="1"/>
              <a:t>nomearam</a:t>
            </a:r>
            <a:r>
              <a:rPr dirty="0"/>
              <a:t> e </a:t>
            </a:r>
            <a:r>
              <a:rPr dirty="0" err="1"/>
              <a:t>descreveram</a:t>
            </a:r>
            <a:r>
              <a:rPr dirty="0"/>
              <a:t> o </a:t>
            </a:r>
            <a:r>
              <a:rPr dirty="0" err="1"/>
              <a:t>sofrimento</a:t>
            </a:r>
            <a:r>
              <a:rPr dirty="0"/>
              <a:t> da </a:t>
            </a:r>
            <a:r>
              <a:rPr dirty="0" err="1"/>
              <a:t>pessoa</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a:t>Ao </a:t>
            </a:r>
            <a:r>
              <a:rPr dirty="0" err="1"/>
              <a:t>falar</a:t>
            </a:r>
            <a:r>
              <a:rPr dirty="0"/>
              <a:t> </a:t>
            </a:r>
            <a:r>
              <a:rPr dirty="0" err="1"/>
              <a:t>abertamente</a:t>
            </a:r>
            <a:r>
              <a:rPr dirty="0"/>
              <a:t> </a:t>
            </a:r>
            <a:r>
              <a:rPr dirty="0" err="1"/>
              <a:t>em</a:t>
            </a:r>
            <a:r>
              <a:rPr dirty="0"/>
              <a:t> </a:t>
            </a:r>
            <a:r>
              <a:rPr dirty="0" err="1"/>
              <a:t>todos</a:t>
            </a:r>
            <a:r>
              <a:rPr dirty="0"/>
              <a:t> </a:t>
            </a:r>
            <a:r>
              <a:rPr dirty="0" err="1"/>
              <a:t>os</a:t>
            </a:r>
            <a:r>
              <a:rPr dirty="0"/>
              <a:t> </a:t>
            </a:r>
            <a:r>
              <a:rPr dirty="0" err="1"/>
              <a:t>momentos</a:t>
            </a:r>
            <a:r>
              <a:rPr dirty="0"/>
              <a:t>, </a:t>
            </a:r>
            <a:r>
              <a:rPr dirty="0" err="1"/>
              <a:t>todos</a:t>
            </a:r>
            <a:r>
              <a:rPr dirty="0"/>
              <a:t> </a:t>
            </a:r>
            <a:r>
              <a:rPr dirty="0" err="1"/>
              <a:t>entendem</a:t>
            </a:r>
            <a:r>
              <a:rPr dirty="0"/>
              <a:t> o que </a:t>
            </a:r>
            <a:r>
              <a:rPr dirty="0" err="1"/>
              <a:t>está</a:t>
            </a:r>
            <a:r>
              <a:rPr dirty="0"/>
              <a:t> </a:t>
            </a:r>
            <a:r>
              <a:rPr dirty="0" err="1"/>
              <a:t>acontecendo</a:t>
            </a:r>
            <a:r>
              <a:rPr dirty="0"/>
              <a:t> e o que </a:t>
            </a:r>
            <a:r>
              <a:rPr dirty="0" err="1"/>
              <a:t>está</a:t>
            </a:r>
            <a:r>
              <a:rPr dirty="0"/>
              <a:t> </a:t>
            </a:r>
            <a:r>
              <a:rPr dirty="0" err="1"/>
              <a:t>sendo</a:t>
            </a:r>
            <a:r>
              <a:rPr dirty="0"/>
              <a:t> </a:t>
            </a:r>
            <a:r>
              <a:rPr dirty="0" err="1"/>
              <a:t>falado</a:t>
            </a:r>
            <a:r>
              <a:rPr dirty="0"/>
              <a:t>.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rPr dirty="0" err="1"/>
              <a:t>Consequentemente</a:t>
            </a:r>
            <a:r>
              <a:rPr dirty="0"/>
              <a:t>, </a:t>
            </a:r>
            <a:r>
              <a:rPr dirty="0" err="1"/>
              <a:t>uma</a:t>
            </a:r>
            <a:r>
              <a:rPr dirty="0"/>
              <a:t> </a:t>
            </a:r>
            <a:r>
              <a:rPr dirty="0" err="1"/>
              <a:t>linguagem</a:t>
            </a:r>
            <a:r>
              <a:rPr dirty="0"/>
              <a:t> </a:t>
            </a:r>
            <a:r>
              <a:rPr dirty="0" err="1"/>
              <a:t>compartilhada</a:t>
            </a:r>
            <a:r>
              <a:rPr dirty="0"/>
              <a:t> </a:t>
            </a:r>
            <a:r>
              <a:rPr dirty="0" err="1"/>
              <a:t>é</a:t>
            </a:r>
            <a:r>
              <a:rPr dirty="0"/>
              <a:t> </a:t>
            </a:r>
            <a:r>
              <a:rPr dirty="0" err="1"/>
              <a:t>criada</a:t>
            </a:r>
            <a:r>
              <a:rPr dirty="0"/>
              <a:t> e </a:t>
            </a:r>
            <a:r>
              <a:rPr dirty="0" err="1"/>
              <a:t>os</a:t>
            </a:r>
            <a:r>
              <a:rPr dirty="0"/>
              <a:t> </a:t>
            </a:r>
            <a:r>
              <a:rPr dirty="0" err="1"/>
              <a:t>participantes</a:t>
            </a:r>
            <a:r>
              <a:rPr dirty="0"/>
              <a:t> </a:t>
            </a:r>
            <a:r>
              <a:rPr dirty="0" err="1"/>
              <a:t>constroem</a:t>
            </a:r>
            <a:r>
              <a:rPr dirty="0"/>
              <a:t> um novo </a:t>
            </a:r>
            <a:r>
              <a:rPr dirty="0" err="1"/>
              <a:t>entendimento</a:t>
            </a:r>
            <a:r>
              <a:rPr dirty="0"/>
              <a:t> entre </a:t>
            </a:r>
            <a:r>
              <a:rPr dirty="0" err="1"/>
              <a:t>eles</a:t>
            </a:r>
            <a:r>
              <a:rPr dirty="0"/>
              <a:t> e </a:t>
            </a:r>
            <a:r>
              <a:rPr dirty="0" err="1"/>
              <a:t>uma</a:t>
            </a:r>
            <a:r>
              <a:rPr dirty="0"/>
              <a:t> base </a:t>
            </a:r>
            <a:r>
              <a:rPr dirty="0" err="1"/>
              <a:t>mais</a:t>
            </a:r>
            <a:r>
              <a:rPr dirty="0"/>
              <a:t> forte para a </a:t>
            </a:r>
            <a:r>
              <a:rPr dirty="0" err="1"/>
              <a:t>colaboração</a:t>
            </a:r>
            <a:r>
              <a:rPr dirty="0"/>
              <a:t>.</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98</a:t>
            </a:fld>
            <a:endParaRPr lang="en-CH"/>
          </a:p>
        </p:txBody>
      </p:sp>
    </p:spTree>
    <p:extLst>
      <p:ext uri="{BB962C8B-B14F-4D97-AF65-F5344CB8AC3E}">
        <p14:creationId xmlns:p14="http://schemas.microsoft.com/office/powerpoint/2010/main" val="6361022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1243013"/>
            <a:ext cx="5562600" cy="3130550"/>
          </a:xfrm>
        </p:spPr>
      </p:sp>
      <p:sp>
        <p:nvSpPr>
          <p:cNvPr id="3" name="Notes Placeholder 2"/>
          <p:cNvSpPr>
            <a:spLocks noGrp="1"/>
          </p:cNvSpPr>
          <p:nvPr>
            <p:ph type="body" idx="1"/>
          </p:nvPr>
        </p:nvSpPr>
        <p:spPr>
          <a:xfrm>
            <a:off x="431223" y="4547973"/>
            <a:ext cx="5696686" cy="5032593"/>
          </a:xfrm>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Um estudo de acompanhamento sobre psicose de primeiro episódio mostrou que, após cinco anos...</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…82% das pessoas apoiadas por essa abordagem não apresentaram sintomas psicóticos remanescentes,…</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86% retornaram aos estudos ou a um emprego em tempo integral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apenas 14% estavam no subsídio de invalidez.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Apenas 29% usaram medicação neuroléptica em alguma fase do tratamento. </a:t>
            </a: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Em comparação, um estudo de acompanhamento de 5 anos </a:t>
            </a:r>
            <a:r>
              <a:rPr i="1"/>
              <a:t>(</a:t>
            </a:r>
            <a:r>
              <a:rPr i="1">
                <a:hlinkClick r:id="rId3" action="ppaction://hlinkfile" tooltip="Svedberg B, 2006 #136"/>
              </a:rPr>
              <a:t>21</a:t>
            </a:r>
            <a:r>
              <a:rPr i="1"/>
              <a:t>)</a:t>
            </a:r>
            <a:r>
              <a:t> em pessoas que experimentaram um primeiro episódio psicótico tratado em Estocolmo de 1991 a 1992 (antes do desenvolvimento de um programa psicossocial na área), relatou que durante o período de 5 anos...</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o tempo médio de hospitalização foi de 110 dias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medicação neuroléptica foi usada em 93% dos casos. </a:t>
            </a:r>
          </a:p>
          <a:p>
            <a:pPr marL="628650" lvl="1"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….Como resultado, 62% dos pacientes estavam vivendo com um subsídio de invalidez após cinco anos.</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99</a:t>
            </a:fld>
            <a:endParaRPr lang="en-CH"/>
          </a:p>
        </p:txBody>
      </p:sp>
    </p:spTree>
    <p:extLst>
      <p:ext uri="{BB962C8B-B14F-4D97-AF65-F5344CB8AC3E}">
        <p14:creationId xmlns:p14="http://schemas.microsoft.com/office/powerpoint/2010/main" val="26902275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1243013"/>
            <a:ext cx="5562600" cy="3130550"/>
          </a:xfrm>
        </p:spPr>
      </p:sp>
      <p:sp>
        <p:nvSpPr>
          <p:cNvPr id="3" name="Notes Placeholder 2"/>
          <p:cNvSpPr>
            <a:spLocks noGrp="1"/>
          </p:cNvSpPr>
          <p:nvPr>
            <p:ph type="body" idx="1"/>
          </p:nvPr>
        </p:nvSpPr>
        <p:spPr>
          <a:xfrm>
            <a:off x="431223" y="4547973"/>
            <a:ext cx="5696686" cy="5032593"/>
          </a:xfrm>
        </p:spPr>
        <p:txBody>
          <a:bodyPr/>
          <a:lstStyle/>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As formas formais de apoio não devem substituir as redes informais de apoio (por exemplo, família, amigos, etc.) que são essenciais no dia-a-dia das pessoas. </a:t>
            </a:r>
          </a:p>
          <a:p>
            <a:pPr marL="171450" indent="-171450" algn="just">
              <a:spcAft>
                <a:spcPts val="600"/>
              </a:spcAft>
              <a:buFont typeface="Arial" panose="020B0604020202020204" pitchFamily="34" charset="0"/>
              <a:buChar char="•"/>
            </a:pPr>
            <a:endParaRPr lang="en-US"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Quando as redes informais são inexistentes ou enfraquecidas, é muito importante apoiar a pessoa a reconstruir e/ou consolidar essas redes. </a:t>
            </a:r>
          </a:p>
          <a:p>
            <a:pPr marL="171450" indent="-171450" algn="just">
              <a:spcAft>
                <a:spcPts val="6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defRPr>
                <a:latin typeface="Calibri" panose="020F0502020204030204" pitchFamily="34" charset="0"/>
                <a:ea typeface="SimSun" panose="02010600030101010101" pitchFamily="2" charset="-122"/>
                <a:cs typeface="Calibri" panose="020F0502020204030204" pitchFamily="34" charset="0"/>
              </a:defRPr>
            </a:pPr>
            <a:r>
              <a:t>Também pode ser necessário defender uma forma mais formalizada de redes de apoio para pessoas que precisam e querem.</a:t>
            </a:r>
            <a:endParaRPr lang="en-CH" dirty="0">
              <a:latin typeface="Calibri" panose="020F0502020204030204" pitchFamily="34" charset="0"/>
              <a:ea typeface="SimSun" panose="02010600030101010101" pitchFamily="2" charset="-122"/>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356D4481-A8A4-4ADB-B768-6DF1FE3A744C}" type="slidenum">
              <a:rPr lang="en-CH" smtClean="0"/>
              <a:t>100</a:t>
            </a:fld>
            <a:endParaRPr lang="en-CH"/>
          </a:p>
        </p:txBody>
      </p:sp>
    </p:spTree>
    <p:extLst>
      <p:ext uri="{BB962C8B-B14F-4D97-AF65-F5344CB8AC3E}">
        <p14:creationId xmlns:p14="http://schemas.microsoft.com/office/powerpoint/2010/main" val="26875479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602477327"/>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22142" y="506412"/>
            <a:ext cx="9792000" cy="432000"/>
          </a:xfrm>
          <a:prstGeom prst="rect">
            <a:avLst/>
          </a:prstGeom>
        </p:spPr>
        <p:txBody>
          <a:bodyPr/>
          <a:lstStyle>
            <a:lvl1pPr>
              <a:defRPr sz="3000"/>
            </a:lvl1pPr>
          </a:lstStyle>
          <a:p>
            <a:r>
              <a:rPr lang="en-US" dirty="0"/>
              <a:t>Click to edit Master title style</a:t>
            </a:r>
          </a:p>
        </p:txBody>
      </p:sp>
      <p:pic>
        <p:nvPicPr>
          <p:cNvPr id="8" name="Picture 7">
            <a:extLst>
              <a:ext uri="{FF2B5EF4-FFF2-40B4-BE49-F238E27FC236}">
                <a16:creationId xmlns:a16="http://schemas.microsoft.com/office/drawing/2014/main" id="{C62BEDE9-A43C-A14D-BFE7-B85F455EE8F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333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1" name="Slide Number Placeholder 4">
            <a:extLst>
              <a:ext uri="{FF2B5EF4-FFF2-40B4-BE49-F238E27FC236}">
                <a16:creationId xmlns:a16="http://schemas.microsoft.com/office/drawing/2014/main" id="{9ECDBECD-F047-5C41-A4AA-9D02C20E8D95}"/>
              </a:ext>
            </a:extLst>
          </p:cNvPr>
          <p:cNvSpPr txBox="1">
            <a:spLocks/>
          </p:cNvSpPr>
          <p:nvPr userDrawn="1"/>
        </p:nvSpPr>
        <p:spPr>
          <a:xfrm>
            <a:off x="10032988" y="66420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‹nº›</a:t>
            </a:fld>
            <a:endParaRPr lang="en-US"/>
          </a:p>
        </p:txBody>
      </p:sp>
      <p:pic>
        <p:nvPicPr>
          <p:cNvPr id="5" name="Imagem 4" descr="Logotipo&#10;&#10;O conteúdo gerado por IA pode estar incorreto.">
            <a:extLst>
              <a:ext uri="{FF2B5EF4-FFF2-40B4-BE49-F238E27FC236}">
                <a16:creationId xmlns:a16="http://schemas.microsoft.com/office/drawing/2014/main" id="{B11E8E8C-2678-0AFE-F02E-0CBBE97B3C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2024" y="5662012"/>
            <a:ext cx="982980" cy="893728"/>
          </a:xfrm>
          <a:prstGeom prst="rect">
            <a:avLst/>
          </a:prstGeom>
        </p:spPr>
      </p:pic>
    </p:spTree>
    <p:extLst>
      <p:ext uri="{BB962C8B-B14F-4D97-AF65-F5344CB8AC3E}">
        <p14:creationId xmlns:p14="http://schemas.microsoft.com/office/powerpoint/2010/main" val="26412865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41313"/>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4">
            <a:extLst>
              <a:ext uri="{FF2B5EF4-FFF2-40B4-BE49-F238E27FC236}">
                <a16:creationId xmlns:a16="http://schemas.microsoft.com/office/drawing/2014/main" id="{7069FFEB-D737-3448-B812-C3855FA9699B}"/>
              </a:ext>
            </a:extLst>
          </p:cNvPr>
          <p:cNvSpPr txBox="1">
            <a:spLocks/>
          </p:cNvSpPr>
          <p:nvPr userDrawn="1"/>
        </p:nvSpPr>
        <p:spPr>
          <a:xfrm>
            <a:off x="10032988" y="6620734"/>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‹nº›</a:t>
            </a:fld>
            <a:endParaRPr lang="en-US"/>
          </a:p>
        </p:txBody>
      </p:sp>
    </p:spTree>
    <p:extLst>
      <p:ext uri="{BB962C8B-B14F-4D97-AF65-F5344CB8AC3E}">
        <p14:creationId xmlns:p14="http://schemas.microsoft.com/office/powerpoint/2010/main" val="325868888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en-CH"/>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en-CH"/>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en-CH"/>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en-CH" smtClean="0"/>
              <a:t>‹nº›</a:t>
            </a:fld>
            <a:endParaRPr lang="en-CH"/>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225186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5411126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‹nº›</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pic>
        <p:nvPicPr>
          <p:cNvPr id="3" name="Picture 7">
            <a:extLst>
              <a:ext uri="{FF2B5EF4-FFF2-40B4-BE49-F238E27FC236}">
                <a16:creationId xmlns:a16="http://schemas.microsoft.com/office/drawing/2014/main" id="{8FE7C8C6-A9C8-A983-1C9D-D2B2CE0D7072}"/>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33377"/>
            <a:ext cx="982980" cy="1122363"/>
          </a:xfrm>
          <a:prstGeom prst="rect">
            <a:avLst/>
          </a:prstGeom>
          <a:noFill/>
          <a:ln>
            <a:noFill/>
          </a:ln>
        </p:spPr>
      </p:pic>
      <p:pic>
        <p:nvPicPr>
          <p:cNvPr id="5" name="Imagem 4" descr="Logotipo&#10;&#10;O conteúdo gerado por IA pode estar incorreto.">
            <a:extLst>
              <a:ext uri="{FF2B5EF4-FFF2-40B4-BE49-F238E27FC236}">
                <a16:creationId xmlns:a16="http://schemas.microsoft.com/office/drawing/2014/main" id="{0989CD6F-488C-0C78-8BDE-76A356B3CD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52024" y="5662012"/>
            <a:ext cx="982980" cy="893728"/>
          </a:xfrm>
          <a:prstGeom prst="rect">
            <a:avLst/>
          </a:prstGeom>
        </p:spPr>
      </p:pic>
    </p:spTree>
    <p:extLst>
      <p:ext uri="{BB962C8B-B14F-4D97-AF65-F5344CB8AC3E}">
        <p14:creationId xmlns:p14="http://schemas.microsoft.com/office/powerpoint/2010/main" val="13918741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141756916"/>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8/30/2025</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‹nº›</a:t>
            </a:fld>
            <a:endParaRPr lang="en-US"/>
          </a:p>
        </p:txBody>
      </p:sp>
    </p:spTree>
    <p:extLst>
      <p:ext uri="{BB962C8B-B14F-4D97-AF65-F5344CB8AC3E}">
        <p14:creationId xmlns:p14="http://schemas.microsoft.com/office/powerpoint/2010/main" val="129080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‹nº›</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17710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youtu.be/Wdx9iTMsGyE"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youtu.be/8sVCoxYbLIk" TargetMode="Externa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hyperlink" Target="http://www.infodai.org/"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who.int/publications-detail/who-qualityrights-guidance-and-training-tool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yjEN3peCJ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youtu.be/63vK2F1ok7k"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globalnews.ca/news/2791115/incompetent-persons-act-overhauled-landon-webbs-parents-removed-as-guardian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youtu.be/63vK2F1ok7k"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youtu.be/SSvorQMSn8Q"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youtu.be/b5_xaQBgkwA"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youtu.be/H-ontu-Ty68"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C6D65E-A424-4443-821F-ACA6A9BF06F2}"/>
              </a:ext>
            </a:extLst>
          </p:cNvPr>
          <p:cNvSpPr/>
          <p:nvPr/>
        </p:nvSpPr>
        <p:spPr>
          <a:xfrm>
            <a:off x="-2" y="5166911"/>
            <a:ext cx="12192002" cy="1743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 t="16546" r="-119" b="45954"/>
          <a:stretch/>
        </p:blipFill>
        <p:spPr bwMode="auto">
          <a:xfrm>
            <a:off x="-2" y="-1"/>
            <a:ext cx="12192001"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sp>
        <p:nvSpPr>
          <p:cNvPr id="4" name="Text Box 3">
            <a:extLst>
              <a:ext uri="{FF2B5EF4-FFF2-40B4-BE49-F238E27FC236}">
                <a16:creationId xmlns:a16="http://schemas.microsoft.com/office/drawing/2014/main" id="{DE88EB12-5FBA-44CC-B8C4-09C2AE735534}"/>
              </a:ext>
            </a:extLst>
          </p:cNvPr>
          <p:cNvSpPr txBox="1">
            <a:spLocks noChangeArrowheads="1"/>
          </p:cNvSpPr>
          <p:nvPr/>
        </p:nvSpPr>
        <p:spPr bwMode="auto">
          <a:xfrm>
            <a:off x="395132" y="3059002"/>
            <a:ext cx="7221527" cy="1830497"/>
          </a:xfrm>
          <a:prstGeom prst="rect">
            <a:avLst/>
          </a:prstGeom>
          <a:solidFill>
            <a:srgbClr val="E04487"/>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A48F238-AD1F-4AA9-BF48-C85E93CCA492}"/>
              </a:ext>
            </a:extLst>
          </p:cNvPr>
          <p:cNvSpPr>
            <a:spLocks noChangeArrowheads="1"/>
          </p:cNvSpPr>
          <p:nvPr/>
        </p:nvSpPr>
        <p:spPr bwMode="auto">
          <a:xfrm rot="16200000">
            <a:off x="4962412" y="-357076"/>
            <a:ext cx="2252663" cy="12177488"/>
          </a:xfrm>
          <a:prstGeom prst="rect">
            <a:avLst/>
          </a:prstGeom>
          <a:gradFill rotWithShape="1">
            <a:gsLst>
              <a:gs pos="0">
                <a:srgbClr val="E04487">
                  <a:gamma/>
                  <a:shade val="60000"/>
                  <a:invGamma/>
                </a:srgbClr>
              </a:gs>
              <a:gs pos="100000">
                <a:srgbClr val="E04487">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2745561"/>
            <a:ext cx="7221527" cy="18077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defRPr altLang="en-US" sz="4800" b="1">
                <a:ln>
                  <a:noFill/>
                </a:ln>
                <a:solidFill>
                  <a:srgbClr val="FFFFFE"/>
                </a:solidFill>
                <a:effectLst/>
                <a:latin typeface="Calibri" panose="020F0502020204030204" pitchFamily="34" charset="0"/>
              </a:defRPr>
            </a:pPr>
            <a:r>
              <a:rPr dirty="0" err="1"/>
              <a:t>Tomada</a:t>
            </a:r>
            <a:r>
              <a:rPr dirty="0"/>
              <a:t> de </a:t>
            </a:r>
            <a:r>
              <a:rPr dirty="0" err="1"/>
              <a:t>decisão</a:t>
            </a:r>
            <a:r>
              <a:rPr dirty="0"/>
              <a:t> </a:t>
            </a:r>
            <a:r>
              <a:rPr dirty="0" err="1"/>
              <a:t>apoiada</a:t>
            </a:r>
            <a:r>
              <a:rPr dirty="0"/>
              <a:t> e </a:t>
            </a:r>
            <a:r>
              <a:rPr dirty="0" err="1"/>
              <a:t>planejamento</a:t>
            </a:r>
            <a:r>
              <a:rPr dirty="0"/>
              <a:t> </a:t>
            </a:r>
            <a:r>
              <a:rPr dirty="0" err="1"/>
              <a:t>antecipado</a:t>
            </a:r>
            <a:endParaRPr dirty="0"/>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rgbClr val="E04487"/>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ltLang="en-US" sz="2800">
                <a:ln>
                  <a:noFill/>
                </a:ln>
                <a:solidFill>
                  <a:srgbClr val="FFFFFE"/>
                </a:solidFill>
                <a:effectLst/>
                <a:latin typeface="Calibri" panose="020F0502020204030204" pitchFamily="34" charset="0"/>
              </a:defRPr>
            </a:pPr>
            <a:r>
              <a:t>Slides do 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ltLang="en-US" sz="3000">
                <a:solidFill>
                  <a:srgbClr val="E04487"/>
                </a:solidFill>
                <a:latin typeface="Calibri" panose="020F0502020204030204" pitchFamily="34" charset="0"/>
              </a:defRPr>
            </a:pPr>
            <a:r>
              <a:rPr dirty="0" err="1">
                <a:ln>
                  <a:noFill/>
                </a:ln>
                <a:effectLst/>
              </a:rPr>
              <a:t>Treinamento</a:t>
            </a:r>
            <a:r>
              <a:rPr dirty="0">
                <a:ln>
                  <a:noFill/>
                </a:ln>
                <a:effectLst/>
              </a:rPr>
              <a:t> </a:t>
            </a:r>
            <a:r>
              <a:rPr lang="pt-BR" dirty="0"/>
              <a:t>especializado</a:t>
            </a:r>
            <a:r>
              <a:rPr dirty="0">
                <a:ln>
                  <a:noFill/>
                </a:ln>
                <a:effectLst/>
              </a:rPr>
              <a:t> </a:t>
            </a:r>
            <a:r>
              <a:rPr lang="pt-BR" i="1" dirty="0" err="1">
                <a:ln>
                  <a:noFill/>
                </a:ln>
                <a:effectLst/>
              </a:rPr>
              <a:t>QualityRights</a:t>
            </a:r>
            <a:r>
              <a:rPr dirty="0">
                <a:ln>
                  <a:noFill/>
                </a:ln>
                <a:effectLst/>
              </a:rPr>
              <a:t> da</a:t>
            </a:r>
            <a:r>
              <a:rPr dirty="0"/>
              <a:t> OMS </a:t>
            </a:r>
            <a:endParaRPr kumimoji="0" lang="en-US" altLang="en-US" sz="1800" b="0" i="0" u="none" strike="noStrike" cap="none" normalizeH="0" baseline="0" dirty="0">
              <a:ln>
                <a:noFill/>
              </a:ln>
              <a:solidFill>
                <a:srgbClr val="E04487"/>
              </a:solidFill>
              <a:effectLst/>
              <a:latin typeface="Arial" panose="020B0604020202020204" pitchFamily="34" charset="0"/>
            </a:endParaRPr>
          </a:p>
        </p:txBody>
      </p:sp>
      <p:grpSp>
        <p:nvGrpSpPr>
          <p:cNvPr id="7" name="Agrupar 6">
            <a:extLst>
              <a:ext uri="{FF2B5EF4-FFF2-40B4-BE49-F238E27FC236}">
                <a16:creationId xmlns:a16="http://schemas.microsoft.com/office/drawing/2014/main" id="{998740C4-23ED-8AD8-EA16-F8496B196BD2}"/>
              </a:ext>
            </a:extLst>
          </p:cNvPr>
          <p:cNvGrpSpPr/>
          <p:nvPr/>
        </p:nvGrpSpPr>
        <p:grpSpPr>
          <a:xfrm>
            <a:off x="7698941" y="5441619"/>
            <a:ext cx="4279232" cy="1238986"/>
            <a:chOff x="7698941" y="5441619"/>
            <a:chExt cx="4279232" cy="1238986"/>
          </a:xfrm>
        </p:grpSpPr>
        <p:grpSp>
          <p:nvGrpSpPr>
            <p:cNvPr id="9" name="Group 12">
              <a:extLst>
                <a:ext uri="{FF2B5EF4-FFF2-40B4-BE49-F238E27FC236}">
                  <a16:creationId xmlns:a16="http://schemas.microsoft.com/office/drawing/2014/main" id="{6D067B1E-C77A-685B-8C7A-B19C806C24B7}"/>
                </a:ext>
              </a:extLst>
            </p:cNvPr>
            <p:cNvGrpSpPr/>
            <p:nvPr/>
          </p:nvGrpSpPr>
          <p:grpSpPr>
            <a:xfrm>
              <a:off x="10685742" y="5441619"/>
              <a:ext cx="1292431" cy="1238986"/>
              <a:chOff x="158998" y="5422506"/>
              <a:chExt cx="1133135" cy="1128709"/>
            </a:xfrm>
          </p:grpSpPr>
          <p:pic>
            <p:nvPicPr>
              <p:cNvPr id="17" name="Picture 8">
                <a:extLst>
                  <a:ext uri="{FF2B5EF4-FFF2-40B4-BE49-F238E27FC236}">
                    <a16:creationId xmlns:a16="http://schemas.microsoft.com/office/drawing/2014/main" id="{0ED12B0F-D790-5E93-5E42-7E27885C3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8" name="TextBox 14">
                <a:extLst>
                  <a:ext uri="{FF2B5EF4-FFF2-40B4-BE49-F238E27FC236}">
                    <a16:creationId xmlns:a16="http://schemas.microsoft.com/office/drawing/2014/main" id="{A94AA359-842D-B5BE-4D52-D39EF8F46A8C}"/>
                  </a:ext>
                </a:extLst>
              </p:cNvPr>
              <p:cNvSpPr txBox="1"/>
              <p:nvPr/>
            </p:nvSpPr>
            <p:spPr>
              <a:xfrm>
                <a:off x="290136" y="6375666"/>
                <a:ext cx="870857" cy="175549"/>
              </a:xfrm>
              <a:prstGeom prst="rect">
                <a:avLst/>
              </a:prstGeom>
              <a:noFill/>
            </p:spPr>
            <p:txBody>
              <a:bodyPr wrap="square" lIns="0" tIns="0" rIns="0" bIns="0">
                <a:noAutofit/>
              </a:bodyPr>
              <a:lstStyle/>
              <a:p>
                <a:pPr algn="ctr">
                  <a:defRPr sz="1400">
                    <a:solidFill>
                      <a:srgbClr val="FF0000"/>
                    </a:solidFill>
                  </a:defRPr>
                </a:pPr>
                <a:r>
                  <a:t>QualityRights</a:t>
                </a:r>
              </a:p>
            </p:txBody>
          </p:sp>
        </p:grpSp>
        <p:pic>
          <p:nvPicPr>
            <p:cNvPr id="11" name="Imagem 10" descr="Logotipo&#10;&#10;O conteúdo gerado por IA pode estar incorreto.">
              <a:extLst>
                <a:ext uri="{FF2B5EF4-FFF2-40B4-BE49-F238E27FC236}">
                  <a16:creationId xmlns:a16="http://schemas.microsoft.com/office/drawing/2014/main" id="{096C11C1-1943-2B20-2E92-B22CE2053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0682" y="5925258"/>
              <a:ext cx="1295744" cy="755347"/>
            </a:xfrm>
            <a:prstGeom prst="rect">
              <a:avLst/>
            </a:prstGeom>
          </p:spPr>
        </p:pic>
        <p:pic>
          <p:nvPicPr>
            <p:cNvPr id="16" name="Imagem 15" descr="Logotipo&#10;&#10;O conteúdo gerado por IA pode estar incorreto.">
              <a:extLst>
                <a:ext uri="{FF2B5EF4-FFF2-40B4-BE49-F238E27FC236}">
                  <a16:creationId xmlns:a16="http://schemas.microsoft.com/office/drawing/2014/main" id="{2ABA9823-BE81-8858-115C-DD19A43BD1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941" y="5505524"/>
              <a:ext cx="1292431" cy="1175081"/>
            </a:xfrm>
            <a:prstGeom prst="rect">
              <a:avLst/>
            </a:prstGeom>
          </p:spPr>
        </p:pic>
      </p:grpSp>
    </p:spTree>
    <p:extLst>
      <p:ext uri="{BB962C8B-B14F-4D97-AF65-F5344CB8AC3E}">
        <p14:creationId xmlns:p14="http://schemas.microsoft.com/office/powerpoint/2010/main" val="371744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DA91D-E596-4E71-8FCD-ABD5280EF830}"/>
              </a:ext>
            </a:extLst>
          </p:cNvPr>
          <p:cNvSpPr>
            <a:spLocks noGrp="1"/>
          </p:cNvSpPr>
          <p:nvPr>
            <p:ph sz="quarter" idx="14"/>
          </p:nvPr>
        </p:nvSpPr>
        <p:spPr>
          <a:xfrm>
            <a:off x="508794" y="2171789"/>
            <a:ext cx="11174412" cy="1689212"/>
          </a:xfrm>
        </p:spPr>
        <p:txBody>
          <a:bodyPr/>
          <a:lstStyle/>
          <a:p>
            <a:pPr algn="just">
              <a:spcBef>
                <a:spcPts val="600"/>
              </a:spcBef>
              <a:spcAft>
                <a:spcPts val="0"/>
              </a:spcAft>
            </a:pPr>
            <a:r>
              <a:rPr sz="2000" dirty="0"/>
              <a:t>Leia </a:t>
            </a:r>
            <a:r>
              <a:rPr sz="2000" b="1" dirty="0"/>
              <a:t>‘</a:t>
            </a:r>
            <a:r>
              <a:rPr sz="2000" b="1" dirty="0" err="1"/>
              <a:t>Confissões</a:t>
            </a:r>
            <a:r>
              <a:rPr sz="2000" b="1" dirty="0"/>
              <a:t> de um </a:t>
            </a:r>
            <a:r>
              <a:rPr sz="2000" b="1" dirty="0" err="1"/>
              <a:t>paciente</a:t>
            </a:r>
            <a:r>
              <a:rPr sz="2000" b="1" dirty="0"/>
              <a:t> </a:t>
            </a:r>
            <a:r>
              <a:rPr sz="2000" b="1" dirty="0" err="1"/>
              <a:t>não</a:t>
            </a:r>
            <a:r>
              <a:rPr sz="2000" b="1" dirty="0"/>
              <a:t> </a:t>
            </a:r>
            <a:r>
              <a:rPr lang="en-US" sz="2000" b="1" dirty="0" err="1"/>
              <a:t>aderente</a:t>
            </a:r>
            <a:r>
              <a:rPr sz="2000" b="1" dirty="0"/>
              <a:t>’ </a:t>
            </a:r>
            <a:r>
              <a:rPr sz="2000" dirty="0"/>
              <a:t>(Anexo 2).</a:t>
            </a:r>
            <a:endParaRPr lang="en-US" sz="2000" dirty="0"/>
          </a:p>
          <a:p>
            <a:pPr algn="just">
              <a:spcBef>
                <a:spcPts val="600"/>
              </a:spcBef>
              <a:spcAft>
                <a:spcPts val="0"/>
              </a:spcAft>
            </a:pPr>
            <a:r>
              <a:rPr lang="pt-BR" sz="2000" dirty="0"/>
              <a:t>Como a autora se sentiu quando seus pensamentos e opiniões foram desconsiderados? </a:t>
            </a:r>
          </a:p>
          <a:p>
            <a:pPr algn="just">
              <a:spcBef>
                <a:spcPts val="600"/>
              </a:spcBef>
              <a:spcAft>
                <a:spcPts val="0"/>
              </a:spcAft>
            </a:pPr>
            <a:r>
              <a:rPr lang="pt-BR" sz="2000" dirty="0"/>
              <a:t>Como ela se sentiu por não ter controle sobre sua vida? </a:t>
            </a:r>
          </a:p>
          <a:p>
            <a:pPr algn="just">
              <a:spcBef>
                <a:spcPts val="600"/>
              </a:spcBef>
              <a:spcAft>
                <a:spcPts val="0"/>
              </a:spcAft>
            </a:pPr>
            <a:r>
              <a:rPr lang="pt-BR" sz="2000" dirty="0"/>
              <a:t>Com base no que você leu, você acha que tomar decisões é importante na recuperação? </a:t>
            </a:r>
          </a:p>
          <a:p>
            <a:endParaRPr lang="en-CH" dirty="0"/>
          </a:p>
        </p:txBody>
      </p:sp>
      <p:sp>
        <p:nvSpPr>
          <p:cNvPr id="2" name="Title 1">
            <a:extLst>
              <a:ext uri="{FF2B5EF4-FFF2-40B4-BE49-F238E27FC236}">
                <a16:creationId xmlns:a16="http://schemas.microsoft.com/office/drawing/2014/main" id="{6BA4E6C1-87AE-4318-B9BB-229A49707D22}"/>
              </a:ext>
            </a:extLst>
          </p:cNvPr>
          <p:cNvSpPr>
            <a:spLocks noGrp="1"/>
          </p:cNvSpPr>
          <p:nvPr>
            <p:ph type="title"/>
          </p:nvPr>
        </p:nvSpPr>
        <p:spPr>
          <a:xfrm>
            <a:off x="422141" y="506412"/>
            <a:ext cx="11513185" cy="432000"/>
          </a:xfrm>
        </p:spPr>
        <p:txBody>
          <a:bodyPr/>
          <a:lstStyle/>
          <a:p>
            <a:pPr algn="ctr"/>
            <a:r>
              <a:rPr dirty="0"/>
              <a:t>Exercício 1.1: </a:t>
            </a:r>
            <a:r>
              <a:rPr dirty="0" err="1"/>
              <a:t>Confissões</a:t>
            </a:r>
            <a:r>
              <a:rPr dirty="0"/>
              <a:t> de um </a:t>
            </a:r>
            <a:r>
              <a:rPr dirty="0" err="1"/>
              <a:t>paciente</a:t>
            </a:r>
            <a:r>
              <a:rPr dirty="0"/>
              <a:t> </a:t>
            </a:r>
            <a:r>
              <a:rPr dirty="0" err="1"/>
              <a:t>não</a:t>
            </a:r>
            <a:r>
              <a:rPr dirty="0"/>
              <a:t> </a:t>
            </a:r>
            <a:r>
              <a:rPr lang="pt-BR" dirty="0"/>
              <a:t>aderente</a:t>
            </a:r>
            <a:r>
              <a:rPr dirty="0"/>
              <a:t> - 1</a:t>
            </a:r>
            <a:endParaRPr lang="en-CH" dirty="0"/>
          </a:p>
        </p:txBody>
      </p:sp>
    </p:spTree>
    <p:extLst>
      <p:ext uri="{BB962C8B-B14F-4D97-AF65-F5344CB8AC3E}">
        <p14:creationId xmlns:p14="http://schemas.microsoft.com/office/powerpoint/2010/main" val="34698453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4A40A-E46E-439B-B89C-1B218F81A042}"/>
              </a:ext>
            </a:extLst>
          </p:cNvPr>
          <p:cNvSpPr>
            <a:spLocks noGrp="1"/>
          </p:cNvSpPr>
          <p:nvPr>
            <p:ph sz="quarter" idx="14"/>
          </p:nvPr>
        </p:nvSpPr>
        <p:spPr>
          <a:xfrm>
            <a:off x="508794" y="2332008"/>
            <a:ext cx="11174412" cy="2505641"/>
          </a:xfrm>
        </p:spPr>
        <p:txBody>
          <a:bodyPr/>
          <a:lstStyle/>
          <a:p>
            <a:pPr algn="just">
              <a:spcBef>
                <a:spcPts val="600"/>
              </a:spcBef>
              <a:spcAft>
                <a:spcPts val="0"/>
              </a:spcAft>
            </a:pPr>
            <a:r>
              <a:rPr sz="2000" dirty="0"/>
              <a:t>As </a:t>
            </a:r>
            <a:r>
              <a:rPr sz="2000" dirty="0" err="1"/>
              <a:t>formas</a:t>
            </a:r>
            <a:r>
              <a:rPr sz="2000" dirty="0"/>
              <a:t> </a:t>
            </a:r>
            <a:r>
              <a:rPr sz="2000" dirty="0" err="1"/>
              <a:t>formais</a:t>
            </a:r>
            <a:r>
              <a:rPr sz="2000" dirty="0"/>
              <a:t> de </a:t>
            </a:r>
            <a:r>
              <a:rPr sz="2000" dirty="0" err="1"/>
              <a:t>apoio</a:t>
            </a:r>
            <a:r>
              <a:rPr sz="2000" dirty="0"/>
              <a:t> </a:t>
            </a:r>
            <a:r>
              <a:rPr sz="2000" dirty="0" err="1"/>
              <a:t>não</a:t>
            </a:r>
            <a:r>
              <a:rPr sz="2000" dirty="0"/>
              <a:t> </a:t>
            </a:r>
            <a:r>
              <a:rPr sz="2000" dirty="0" err="1"/>
              <a:t>devem</a:t>
            </a:r>
            <a:r>
              <a:rPr sz="2000" dirty="0"/>
              <a:t> </a:t>
            </a:r>
            <a:r>
              <a:rPr sz="2000" dirty="0" err="1"/>
              <a:t>substituir</a:t>
            </a:r>
            <a:r>
              <a:rPr sz="2000" dirty="0"/>
              <a:t> as redes </a:t>
            </a:r>
            <a:r>
              <a:rPr sz="2000" dirty="0" err="1"/>
              <a:t>informais</a:t>
            </a:r>
            <a:r>
              <a:rPr sz="2000" dirty="0"/>
              <a:t> de </a:t>
            </a:r>
            <a:r>
              <a:rPr sz="2000" dirty="0" err="1"/>
              <a:t>apoio</a:t>
            </a:r>
            <a:r>
              <a:rPr sz="2000" dirty="0"/>
              <a:t> que são </a:t>
            </a:r>
            <a:r>
              <a:rPr sz="2000" dirty="0" err="1"/>
              <a:t>essenciais</a:t>
            </a:r>
            <a:r>
              <a:rPr sz="2000" dirty="0"/>
              <a:t> no </a:t>
            </a:r>
            <a:r>
              <a:rPr sz="2000" dirty="0" err="1"/>
              <a:t>dia</a:t>
            </a:r>
            <a:r>
              <a:rPr sz="2000" dirty="0"/>
              <a:t>-a-</a:t>
            </a:r>
            <a:r>
              <a:rPr sz="2000" dirty="0" err="1"/>
              <a:t>dia</a:t>
            </a:r>
            <a:r>
              <a:rPr sz="2000" dirty="0"/>
              <a:t> das pessoas. </a:t>
            </a:r>
          </a:p>
          <a:p>
            <a:pPr algn="just">
              <a:spcBef>
                <a:spcPts val="600"/>
              </a:spcBef>
              <a:spcAft>
                <a:spcPts val="0"/>
              </a:spcAft>
            </a:pPr>
            <a:r>
              <a:rPr sz="2000" dirty="0"/>
              <a:t>Quando as redes </a:t>
            </a:r>
            <a:r>
              <a:rPr sz="2000" dirty="0" err="1"/>
              <a:t>informais</a:t>
            </a:r>
            <a:r>
              <a:rPr sz="2000" dirty="0"/>
              <a:t> são </a:t>
            </a:r>
            <a:r>
              <a:rPr sz="2000" dirty="0" err="1"/>
              <a:t>inexistentes</a:t>
            </a:r>
            <a:r>
              <a:rPr sz="2000" dirty="0"/>
              <a:t> ou </a:t>
            </a:r>
            <a:r>
              <a:rPr sz="2000" dirty="0" err="1"/>
              <a:t>enfraquecidas</a:t>
            </a:r>
            <a:r>
              <a:rPr sz="2000" dirty="0"/>
              <a:t>, é muito importante </a:t>
            </a:r>
            <a:r>
              <a:rPr sz="2000" dirty="0" err="1"/>
              <a:t>apoiar</a:t>
            </a:r>
            <a:r>
              <a:rPr sz="2000" dirty="0"/>
              <a:t> a pessoa a </a:t>
            </a:r>
            <a:r>
              <a:rPr sz="2000" dirty="0" err="1"/>
              <a:t>reconstruir</a:t>
            </a:r>
            <a:r>
              <a:rPr sz="2000" dirty="0"/>
              <a:t> e/ou </a:t>
            </a:r>
            <a:r>
              <a:rPr sz="2000" dirty="0" err="1"/>
              <a:t>consolidar</a:t>
            </a:r>
            <a:r>
              <a:rPr sz="2000" dirty="0"/>
              <a:t> essas redes.</a:t>
            </a:r>
          </a:p>
          <a:p>
            <a:pPr algn="just">
              <a:spcBef>
                <a:spcPts val="600"/>
              </a:spcBef>
              <a:spcAft>
                <a:spcPts val="0"/>
              </a:spcAft>
            </a:pPr>
            <a:r>
              <a:rPr sz="2000" dirty="0" err="1"/>
              <a:t>Também</a:t>
            </a:r>
            <a:r>
              <a:rPr sz="2000" dirty="0"/>
              <a:t> </a:t>
            </a:r>
            <a:r>
              <a:rPr sz="2000" dirty="0" err="1"/>
              <a:t>pode</a:t>
            </a:r>
            <a:r>
              <a:rPr sz="2000" dirty="0"/>
              <a:t> ser </a:t>
            </a:r>
            <a:r>
              <a:rPr sz="2000" dirty="0" err="1"/>
              <a:t>necessário</a:t>
            </a:r>
            <a:r>
              <a:rPr sz="2000" dirty="0"/>
              <a:t> defender uma forma </a:t>
            </a:r>
            <a:r>
              <a:rPr sz="2000" dirty="0" err="1"/>
              <a:t>mais</a:t>
            </a:r>
            <a:r>
              <a:rPr sz="2000" dirty="0"/>
              <a:t> </a:t>
            </a:r>
            <a:r>
              <a:rPr sz="2000" dirty="0" err="1"/>
              <a:t>formalizada</a:t>
            </a:r>
            <a:r>
              <a:rPr sz="2000" dirty="0"/>
              <a:t> de redes de </a:t>
            </a:r>
            <a:r>
              <a:rPr sz="2000" dirty="0" err="1"/>
              <a:t>apoio</a:t>
            </a:r>
            <a:r>
              <a:rPr sz="2000" dirty="0"/>
              <a:t> para pessoas que </a:t>
            </a:r>
            <a:r>
              <a:rPr sz="2000" dirty="0" err="1"/>
              <a:t>precisam</a:t>
            </a:r>
            <a:r>
              <a:rPr sz="2000" dirty="0"/>
              <a:t> e </a:t>
            </a:r>
            <a:r>
              <a:rPr sz="2000" dirty="0" err="1"/>
              <a:t>querem</a:t>
            </a:r>
            <a:r>
              <a:rPr sz="2000" dirty="0"/>
              <a:t>.</a:t>
            </a:r>
            <a:endParaRPr lang="en-CH" sz="2000" dirty="0"/>
          </a:p>
        </p:txBody>
      </p:sp>
      <p:sp>
        <p:nvSpPr>
          <p:cNvPr id="2" name="Title 1">
            <a:extLst>
              <a:ext uri="{FF2B5EF4-FFF2-40B4-BE49-F238E27FC236}">
                <a16:creationId xmlns:a16="http://schemas.microsoft.com/office/drawing/2014/main" id="{42C7AEFA-63B1-4FC0-AF55-EFB2D33F84E4}"/>
              </a:ext>
            </a:extLst>
          </p:cNvPr>
          <p:cNvSpPr>
            <a:spLocks noGrp="1"/>
          </p:cNvSpPr>
          <p:nvPr>
            <p:ph type="title"/>
          </p:nvPr>
        </p:nvSpPr>
        <p:spPr>
          <a:xfrm>
            <a:off x="422142" y="506412"/>
            <a:ext cx="11261064" cy="432000"/>
          </a:xfrm>
        </p:spPr>
        <p:txBody>
          <a:bodyPr/>
          <a:lstStyle/>
          <a:p>
            <a:pPr algn="ctr"/>
            <a:r>
              <a:rPr dirty="0" err="1"/>
              <a:t>Apresentação</a:t>
            </a:r>
            <a:r>
              <a:rPr dirty="0"/>
              <a:t>: Diferentes </a:t>
            </a:r>
            <a:r>
              <a:rPr dirty="0" err="1"/>
              <a:t>formas</a:t>
            </a:r>
            <a:r>
              <a:rPr dirty="0"/>
              <a:t> de </a:t>
            </a:r>
            <a:r>
              <a:rPr dirty="0" err="1"/>
              <a:t>apoio</a:t>
            </a:r>
            <a:r>
              <a:rPr dirty="0"/>
              <a:t> – 19</a:t>
            </a:r>
            <a:endParaRPr lang="en-CH" dirty="0"/>
          </a:p>
        </p:txBody>
      </p:sp>
      <p:sp>
        <p:nvSpPr>
          <p:cNvPr id="7" name="Text Placeholder 6">
            <a:extLst>
              <a:ext uri="{FF2B5EF4-FFF2-40B4-BE49-F238E27FC236}">
                <a16:creationId xmlns:a16="http://schemas.microsoft.com/office/drawing/2014/main" id="{0565AF89-78A6-F643-B9D4-FDD374BF3A34}"/>
              </a:ext>
            </a:extLst>
          </p:cNvPr>
          <p:cNvSpPr>
            <a:spLocks noGrp="1"/>
          </p:cNvSpPr>
          <p:nvPr>
            <p:ph type="body" sz="quarter" idx="13"/>
          </p:nvPr>
        </p:nvSpPr>
        <p:spPr>
          <a:xfrm>
            <a:off x="508806" y="1341238"/>
            <a:ext cx="11174400" cy="360000"/>
          </a:xfrm>
        </p:spPr>
        <p:txBody>
          <a:bodyPr/>
          <a:lstStyle/>
          <a:p>
            <a:r>
              <a:rPr dirty="0" err="1"/>
              <a:t>Apoio</a:t>
            </a:r>
            <a:r>
              <a:rPr dirty="0"/>
              <a:t> formal </a:t>
            </a:r>
            <a:endParaRPr lang="en-CH"/>
          </a:p>
        </p:txBody>
      </p:sp>
    </p:spTree>
    <p:extLst>
      <p:ext uri="{BB962C8B-B14F-4D97-AF65-F5344CB8AC3E}">
        <p14:creationId xmlns:p14="http://schemas.microsoft.com/office/powerpoint/2010/main" val="24034681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08800" y="1388991"/>
            <a:ext cx="11174400" cy="360000"/>
          </a:xfrm>
        </p:spPr>
        <p:txBody>
          <a:bodyPr/>
          <a:lstStyle/>
          <a:p>
            <a:r>
              <a:rPr dirty="0" err="1"/>
              <a:t>Apoio</a:t>
            </a:r>
            <a:r>
              <a:rPr dirty="0"/>
              <a:t> informal </a:t>
            </a:r>
            <a:endParaRPr lang="en-CH" dirty="0"/>
          </a:p>
        </p:txBody>
      </p:sp>
      <p:sp>
        <p:nvSpPr>
          <p:cNvPr id="3" name="Content Placeholder 2">
            <a:extLst>
              <a:ext uri="{FF2B5EF4-FFF2-40B4-BE49-F238E27FC236}">
                <a16:creationId xmlns:a16="http://schemas.microsoft.com/office/drawing/2014/main" id="{52ECD747-C2DD-4D5D-9E47-AE3B0255B0A1}"/>
              </a:ext>
            </a:extLst>
          </p:cNvPr>
          <p:cNvSpPr>
            <a:spLocks noGrp="1"/>
          </p:cNvSpPr>
          <p:nvPr>
            <p:ph sz="quarter" idx="14"/>
          </p:nvPr>
        </p:nvSpPr>
        <p:spPr>
          <a:xfrm>
            <a:off x="422142" y="2199570"/>
            <a:ext cx="11174412" cy="2373113"/>
          </a:xfrm>
        </p:spPr>
        <p:txBody>
          <a:bodyPr/>
          <a:lstStyle/>
          <a:p>
            <a:pPr marL="0" lvl="0" indent="0">
              <a:spcBef>
                <a:spcPts val="600"/>
              </a:spcBef>
              <a:spcAft>
                <a:spcPts val="0"/>
              </a:spcAft>
              <a:buNone/>
              <a:defRPr b="1"/>
            </a:pPr>
            <a:r>
              <a:rPr sz="2000" dirty="0"/>
              <a:t>Rede de </a:t>
            </a:r>
            <a:r>
              <a:rPr sz="2000" dirty="0" err="1"/>
              <a:t>Apoio</a:t>
            </a:r>
            <a:endParaRPr lang="en-CH" sz="2000" b="1" dirty="0"/>
          </a:p>
          <a:p>
            <a:pPr lvl="0">
              <a:spcBef>
                <a:spcPts val="600"/>
              </a:spcBef>
              <a:spcAft>
                <a:spcPts val="0"/>
              </a:spcAft>
            </a:pPr>
            <a:r>
              <a:rPr sz="2000" dirty="0"/>
              <a:t>por </a:t>
            </a:r>
            <a:r>
              <a:rPr sz="2000" dirty="0" err="1"/>
              <a:t>exemplo</a:t>
            </a:r>
            <a:r>
              <a:rPr sz="2000" dirty="0"/>
              <a:t>, </a:t>
            </a:r>
            <a:r>
              <a:rPr sz="2000" dirty="0" err="1"/>
              <a:t>Círculo</a:t>
            </a:r>
            <a:r>
              <a:rPr sz="2000" dirty="0"/>
              <a:t> de </a:t>
            </a:r>
            <a:r>
              <a:rPr sz="2000" dirty="0" err="1"/>
              <a:t>apoio</a:t>
            </a:r>
            <a:r>
              <a:rPr sz="2000" dirty="0"/>
              <a:t> (</a:t>
            </a:r>
            <a:r>
              <a:rPr sz="2000" dirty="0" err="1"/>
              <a:t>Austrália</a:t>
            </a:r>
            <a:r>
              <a:rPr sz="2000" dirty="0"/>
              <a:t>, Reino </a:t>
            </a:r>
            <a:r>
              <a:rPr sz="2000" dirty="0" err="1"/>
              <a:t>Unido</a:t>
            </a:r>
            <a:r>
              <a:rPr sz="2000" dirty="0"/>
              <a:t>)</a:t>
            </a:r>
            <a:endParaRPr lang="en-CH" sz="2000" dirty="0"/>
          </a:p>
          <a:p>
            <a:pPr marL="0" indent="0">
              <a:buNone/>
            </a:pPr>
            <a:endParaRPr lang="en-CH" dirty="0"/>
          </a:p>
        </p:txBody>
      </p:sp>
      <p:sp>
        <p:nvSpPr>
          <p:cNvPr id="2" name="Title 1">
            <a:extLst>
              <a:ext uri="{FF2B5EF4-FFF2-40B4-BE49-F238E27FC236}">
                <a16:creationId xmlns:a16="http://schemas.microsoft.com/office/drawing/2014/main" id="{B12E3619-081E-4672-B107-EA5FCE880AAE}"/>
              </a:ext>
            </a:extLst>
          </p:cNvPr>
          <p:cNvSpPr>
            <a:spLocks noGrp="1"/>
          </p:cNvSpPr>
          <p:nvPr>
            <p:ph type="title"/>
          </p:nvPr>
        </p:nvSpPr>
        <p:spPr>
          <a:xfrm>
            <a:off x="422142" y="506412"/>
            <a:ext cx="11261058" cy="432000"/>
          </a:xfrm>
        </p:spPr>
        <p:txBody>
          <a:bodyPr/>
          <a:lstStyle/>
          <a:p>
            <a:pPr algn="ctr"/>
            <a:r>
              <a:rPr dirty="0" err="1"/>
              <a:t>Apresentação</a:t>
            </a:r>
            <a:r>
              <a:rPr dirty="0"/>
              <a:t>: Diferentes </a:t>
            </a:r>
            <a:r>
              <a:rPr dirty="0" err="1"/>
              <a:t>formas</a:t>
            </a:r>
            <a:r>
              <a:rPr dirty="0"/>
              <a:t> de </a:t>
            </a:r>
            <a:r>
              <a:rPr dirty="0" err="1"/>
              <a:t>apoio</a:t>
            </a:r>
            <a:r>
              <a:rPr dirty="0"/>
              <a:t> – 20</a:t>
            </a:r>
            <a:endParaRPr lang="en-CH" dirty="0"/>
          </a:p>
        </p:txBody>
      </p:sp>
      <p:sp>
        <p:nvSpPr>
          <p:cNvPr id="4" name="Text Box 60">
            <a:extLst>
              <a:ext uri="{FF2B5EF4-FFF2-40B4-BE49-F238E27FC236}">
                <a16:creationId xmlns:a16="http://schemas.microsoft.com/office/drawing/2014/main" id="{7D659B17-7DAE-4312-B69F-B0CE5E0E2FAB}"/>
              </a:ext>
            </a:extLst>
          </p:cNvPr>
          <p:cNvSpPr txBox="1"/>
          <p:nvPr/>
        </p:nvSpPr>
        <p:spPr>
          <a:xfrm>
            <a:off x="1258504" y="3644252"/>
            <a:ext cx="9501687" cy="590960"/>
          </a:xfrm>
          <a:prstGeom prst="rect">
            <a:avLst/>
          </a:prstGeom>
          <a:solidFill>
            <a:srgbClr val="FF99FF">
              <a:alpha val="30196"/>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algn="just">
              <a:lnSpc>
                <a:spcPct val="115000"/>
              </a:lnSpc>
              <a:defRPr sz="2200">
                <a:ea typeface="SimSun" panose="02010600030101010101" pitchFamily="2" charset="-122"/>
                <a:cs typeface="Calibri" panose="020F0502020204030204" pitchFamily="34" charset="0"/>
              </a:defRPr>
            </a:pPr>
            <a:r>
              <a:rPr sz="2000" dirty="0" err="1">
                <a:solidFill>
                  <a:srgbClr val="4F81BD"/>
                </a:solidFill>
                <a:effectLst/>
              </a:rPr>
              <a:t>Inclusão</a:t>
            </a:r>
            <a:r>
              <a:rPr sz="2000" dirty="0">
                <a:solidFill>
                  <a:srgbClr val="4F81BD"/>
                </a:solidFill>
                <a:effectLst/>
              </a:rPr>
              <a:t> Melbourne</a:t>
            </a:r>
            <a:r>
              <a:rPr lang="pt-BR" sz="2000" dirty="0">
                <a:solidFill>
                  <a:srgbClr val="4F81BD"/>
                </a:solidFill>
                <a:effectLst/>
              </a:rPr>
              <a:t> </a:t>
            </a:r>
            <a:r>
              <a:rPr lang="pt-BR" sz="2000" b="1" dirty="0" err="1">
                <a:solidFill>
                  <a:srgbClr val="4F81BD"/>
                </a:solidFill>
                <a:effectLst/>
              </a:rPr>
              <a:t>Circles</a:t>
            </a:r>
            <a:r>
              <a:rPr lang="pt-BR" sz="2000" b="1" dirty="0">
                <a:solidFill>
                  <a:srgbClr val="4F81BD"/>
                </a:solidFill>
                <a:effectLst/>
              </a:rPr>
              <a:t> </a:t>
            </a:r>
            <a:r>
              <a:rPr lang="pt-BR" sz="2000" b="1" dirty="0" err="1">
                <a:solidFill>
                  <a:srgbClr val="4F81BD"/>
                </a:solidFill>
                <a:effectLst/>
              </a:rPr>
              <a:t>of</a:t>
            </a:r>
            <a:r>
              <a:rPr lang="pt-BR" sz="2000" b="1" dirty="0">
                <a:solidFill>
                  <a:srgbClr val="4F81BD"/>
                </a:solidFill>
                <a:effectLst/>
              </a:rPr>
              <a:t> </a:t>
            </a:r>
            <a:r>
              <a:rPr lang="pt-BR" sz="2000" b="1" dirty="0" err="1">
                <a:solidFill>
                  <a:srgbClr val="4F81BD"/>
                </a:solidFill>
                <a:effectLst/>
              </a:rPr>
              <a:t>Support</a:t>
            </a:r>
            <a:r>
              <a:rPr lang="pt-BR" sz="2000" b="1" dirty="0">
                <a:solidFill>
                  <a:srgbClr val="4F81BD"/>
                </a:solidFill>
                <a:effectLst/>
              </a:rPr>
              <a:t> </a:t>
            </a:r>
            <a:r>
              <a:rPr sz="2000" dirty="0">
                <a:solidFill>
                  <a:srgbClr val="4F81BD"/>
                </a:solidFill>
                <a:effectLst/>
              </a:rPr>
              <a:t>(6:19): </a:t>
            </a:r>
            <a:r>
              <a:rPr sz="2000" u="sng" dirty="0">
                <a:solidFill>
                  <a:srgbClr val="0000FF"/>
                </a:solidFill>
              </a:rPr>
              <a:t>https://</a:t>
            </a:r>
            <a:r>
              <a:rPr sz="2000" u="sng" dirty="0" err="1">
                <a:solidFill>
                  <a:srgbClr val="0000FF"/>
                </a:solidFill>
              </a:rPr>
              <a:t>youtu.be</a:t>
            </a:r>
            <a:r>
              <a:rPr sz="2000" u="sng" dirty="0">
                <a:solidFill>
                  <a:srgbClr val="0000FF"/>
                </a:solidFill>
              </a:rPr>
              <a:t>/fhF6mv03Cx0</a:t>
            </a:r>
            <a:endParaRPr lang="en-CH" sz="2000" dirty="0">
              <a:solidFill>
                <a:srgbClr val="4F81BD"/>
              </a:solidFill>
              <a:effectLs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387607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56CB4-4AAA-4147-8D90-CA6E660A5E62}"/>
              </a:ext>
            </a:extLst>
          </p:cNvPr>
          <p:cNvSpPr>
            <a:spLocks noGrp="1"/>
          </p:cNvSpPr>
          <p:nvPr>
            <p:ph sz="quarter" idx="14"/>
          </p:nvPr>
        </p:nvSpPr>
        <p:spPr>
          <a:xfrm>
            <a:off x="507195" y="1511188"/>
            <a:ext cx="11174412" cy="2483296"/>
          </a:xfrm>
        </p:spPr>
        <p:txBody>
          <a:bodyPr/>
          <a:lstStyle/>
          <a:p>
            <a:pPr algn="just">
              <a:spcBef>
                <a:spcPts val="600"/>
              </a:spcBef>
              <a:spcAft>
                <a:spcPts val="0"/>
              </a:spcAft>
            </a:pPr>
            <a:r>
              <a:rPr sz="2000" dirty="0"/>
              <a:t>O </a:t>
            </a:r>
            <a:r>
              <a:rPr sz="2000" dirty="0" err="1"/>
              <a:t>Círculo</a:t>
            </a:r>
            <a:r>
              <a:rPr sz="2000" dirty="0"/>
              <a:t> de </a:t>
            </a:r>
            <a:r>
              <a:rPr sz="2000" dirty="0" err="1"/>
              <a:t>Apoio</a:t>
            </a:r>
            <a:r>
              <a:rPr sz="2000" dirty="0"/>
              <a:t> (</a:t>
            </a:r>
            <a:r>
              <a:rPr sz="2000" dirty="0" err="1"/>
              <a:t>às</a:t>
            </a:r>
            <a:r>
              <a:rPr sz="2000" dirty="0"/>
              <a:t> </a:t>
            </a:r>
            <a:r>
              <a:rPr sz="2000" dirty="0" err="1"/>
              <a:t>vezes</a:t>
            </a:r>
            <a:r>
              <a:rPr sz="2000" dirty="0"/>
              <a:t> </a:t>
            </a:r>
            <a:r>
              <a:rPr sz="2000" dirty="0" err="1"/>
              <a:t>chamado</a:t>
            </a:r>
            <a:r>
              <a:rPr sz="2000" dirty="0"/>
              <a:t> de </a:t>
            </a:r>
            <a:r>
              <a:rPr sz="2000" dirty="0" err="1"/>
              <a:t>Círculo</a:t>
            </a:r>
            <a:r>
              <a:rPr sz="2000" dirty="0"/>
              <a:t> de Amigos) é um </a:t>
            </a:r>
            <a:r>
              <a:rPr sz="2000" dirty="0" err="1"/>
              <a:t>grupo</a:t>
            </a:r>
            <a:r>
              <a:rPr sz="2000" dirty="0"/>
              <a:t> de pessoas que se </a:t>
            </a:r>
            <a:r>
              <a:rPr sz="2000" dirty="0" err="1"/>
              <a:t>reúnem</a:t>
            </a:r>
            <a:r>
              <a:rPr sz="2000" dirty="0"/>
              <a:t> </a:t>
            </a:r>
            <a:r>
              <a:rPr sz="2000" dirty="0" err="1"/>
              <a:t>regularmente</a:t>
            </a:r>
            <a:r>
              <a:rPr sz="2000" dirty="0"/>
              <a:t> para </a:t>
            </a:r>
            <a:r>
              <a:rPr sz="2000" dirty="0" err="1"/>
              <a:t>ajudar</a:t>
            </a:r>
            <a:r>
              <a:rPr sz="2000" dirty="0"/>
              <a:t> </a:t>
            </a:r>
            <a:r>
              <a:rPr sz="2000" dirty="0" err="1"/>
              <a:t>alguém</a:t>
            </a:r>
            <a:r>
              <a:rPr sz="2000" dirty="0"/>
              <a:t> a </a:t>
            </a:r>
            <a:r>
              <a:rPr sz="2000" dirty="0" err="1"/>
              <a:t>atingir</a:t>
            </a:r>
            <a:r>
              <a:rPr sz="2000" dirty="0"/>
              <a:t> seus </a:t>
            </a:r>
            <a:r>
              <a:rPr sz="2000" dirty="0" err="1"/>
              <a:t>objetivos</a:t>
            </a:r>
            <a:r>
              <a:rPr sz="2000" dirty="0"/>
              <a:t> </a:t>
            </a:r>
            <a:r>
              <a:rPr sz="2000" dirty="0" err="1"/>
              <a:t>pessoais</a:t>
            </a:r>
            <a:r>
              <a:rPr sz="2000" dirty="0"/>
              <a:t> na vida. </a:t>
            </a:r>
          </a:p>
          <a:p>
            <a:pPr algn="just">
              <a:spcBef>
                <a:spcPts val="600"/>
              </a:spcBef>
              <a:spcAft>
                <a:spcPts val="0"/>
              </a:spcAft>
            </a:pPr>
            <a:r>
              <a:rPr sz="2000" dirty="0"/>
              <a:t>A pessoa em </a:t>
            </a:r>
            <a:r>
              <a:rPr sz="2000" dirty="0" err="1"/>
              <a:t>questão</a:t>
            </a:r>
            <a:r>
              <a:rPr sz="2000" dirty="0"/>
              <a:t> </a:t>
            </a:r>
            <a:r>
              <a:rPr lang="pt-BR" sz="2000" dirty="0"/>
              <a:t>é responsável</a:t>
            </a:r>
            <a:r>
              <a:rPr sz="2000" dirty="0"/>
              <a:t>– decide </a:t>
            </a:r>
            <a:r>
              <a:rPr sz="2000" dirty="0" err="1"/>
              <a:t>quem</a:t>
            </a:r>
            <a:r>
              <a:rPr sz="2000" dirty="0"/>
              <a:t> </a:t>
            </a:r>
            <a:r>
              <a:rPr sz="2000" dirty="0" err="1"/>
              <a:t>convidar</a:t>
            </a:r>
            <a:r>
              <a:rPr sz="2000" dirty="0"/>
              <a:t> para </a:t>
            </a:r>
            <a:r>
              <a:rPr sz="2000" dirty="0" err="1"/>
              <a:t>estar</a:t>
            </a:r>
            <a:r>
              <a:rPr sz="2000" dirty="0"/>
              <a:t> no </a:t>
            </a:r>
            <a:r>
              <a:rPr sz="2000" dirty="0" err="1"/>
              <a:t>círculo</a:t>
            </a:r>
            <a:r>
              <a:rPr sz="2000" dirty="0"/>
              <a:t> e a </a:t>
            </a:r>
            <a:r>
              <a:rPr sz="2000" dirty="0" err="1"/>
              <a:t>direção</a:t>
            </a:r>
            <a:r>
              <a:rPr sz="2000" dirty="0"/>
              <a:t> em que </a:t>
            </a:r>
            <a:r>
              <a:rPr sz="2000" dirty="0" err="1"/>
              <a:t>os</a:t>
            </a:r>
            <a:r>
              <a:rPr sz="2000" dirty="0"/>
              <a:t> </a:t>
            </a:r>
            <a:r>
              <a:rPr sz="2000" dirty="0" err="1"/>
              <a:t>esforços</a:t>
            </a:r>
            <a:r>
              <a:rPr sz="2000" dirty="0"/>
              <a:t> do </a:t>
            </a:r>
            <a:r>
              <a:rPr sz="2000" dirty="0" err="1"/>
              <a:t>círculo</a:t>
            </a:r>
            <a:r>
              <a:rPr sz="2000" dirty="0"/>
              <a:t> </a:t>
            </a:r>
            <a:r>
              <a:rPr sz="2000" dirty="0" err="1"/>
              <a:t>devem</a:t>
            </a:r>
            <a:r>
              <a:rPr sz="2000" dirty="0"/>
              <a:t> ser </a:t>
            </a:r>
            <a:r>
              <a:rPr sz="2000" dirty="0" err="1"/>
              <a:t>empregados</a:t>
            </a:r>
            <a:r>
              <a:rPr sz="2000" dirty="0"/>
              <a:t>.</a:t>
            </a:r>
            <a:endParaRPr lang="en-CH" sz="2000" dirty="0"/>
          </a:p>
          <a:p>
            <a:pPr algn="just">
              <a:spcBef>
                <a:spcPts val="600"/>
              </a:spcBef>
              <a:spcAft>
                <a:spcPts val="0"/>
              </a:spcAft>
            </a:pPr>
            <a:r>
              <a:rPr sz="2000" dirty="0"/>
              <a:t>Os </a:t>
            </a:r>
            <a:r>
              <a:rPr sz="2000" dirty="0" err="1"/>
              <a:t>membros</a:t>
            </a:r>
            <a:r>
              <a:rPr sz="2000" dirty="0"/>
              <a:t> </a:t>
            </a:r>
            <a:r>
              <a:rPr sz="2000" dirty="0" err="1"/>
              <a:t>não</a:t>
            </a:r>
            <a:r>
              <a:rPr sz="2000" dirty="0"/>
              <a:t> são </a:t>
            </a:r>
            <a:r>
              <a:rPr sz="2000" dirty="0" err="1"/>
              <a:t>remunerados</a:t>
            </a:r>
            <a:r>
              <a:rPr sz="2000" dirty="0"/>
              <a:t> e </a:t>
            </a:r>
            <a:r>
              <a:rPr sz="2000" dirty="0" err="1"/>
              <a:t>podem</a:t>
            </a:r>
            <a:r>
              <a:rPr sz="2000" dirty="0"/>
              <a:t> </a:t>
            </a:r>
            <a:r>
              <a:rPr sz="2000" dirty="0" err="1"/>
              <a:t>incluir</a:t>
            </a:r>
            <a:r>
              <a:rPr sz="2000" dirty="0"/>
              <a:t> </a:t>
            </a:r>
            <a:r>
              <a:rPr sz="2000" dirty="0" err="1"/>
              <a:t>familiares</a:t>
            </a:r>
            <a:r>
              <a:rPr sz="2000" dirty="0"/>
              <a:t>, amigos e outros </a:t>
            </a:r>
            <a:r>
              <a:rPr sz="2000" dirty="0" err="1"/>
              <a:t>membros</a:t>
            </a:r>
            <a:r>
              <a:rPr sz="2000" dirty="0"/>
              <a:t> da </a:t>
            </a:r>
            <a:r>
              <a:rPr sz="2000" dirty="0" err="1"/>
              <a:t>comunidade</a:t>
            </a:r>
            <a:r>
              <a:rPr sz="2000" dirty="0"/>
              <a:t>. </a:t>
            </a:r>
            <a:endParaRPr lang="en-CH" sz="2000" dirty="0"/>
          </a:p>
          <a:p>
            <a:endParaRPr lang="en-CH" dirty="0"/>
          </a:p>
        </p:txBody>
      </p:sp>
      <p:sp>
        <p:nvSpPr>
          <p:cNvPr id="2" name="Title 1">
            <a:extLst>
              <a:ext uri="{FF2B5EF4-FFF2-40B4-BE49-F238E27FC236}">
                <a16:creationId xmlns:a16="http://schemas.microsoft.com/office/drawing/2014/main" id="{87E74DA6-045C-449B-8224-CE2DEEB09C84}"/>
              </a:ext>
            </a:extLst>
          </p:cNvPr>
          <p:cNvSpPr>
            <a:spLocks noGrp="1"/>
          </p:cNvSpPr>
          <p:nvPr>
            <p:ph type="title"/>
          </p:nvPr>
        </p:nvSpPr>
        <p:spPr>
          <a:xfrm>
            <a:off x="422142" y="506412"/>
            <a:ext cx="11416932" cy="432000"/>
          </a:xfrm>
        </p:spPr>
        <p:txBody>
          <a:bodyPr/>
          <a:lstStyle/>
          <a:p>
            <a:pPr algn="ctr"/>
            <a:r>
              <a:t>Apresentação: Diferentes formas de apoio – 21</a:t>
            </a:r>
            <a:endParaRPr lang="en-CH" dirty="0"/>
          </a:p>
        </p:txBody>
      </p:sp>
    </p:spTree>
    <p:extLst>
      <p:ext uri="{BB962C8B-B14F-4D97-AF65-F5344CB8AC3E}">
        <p14:creationId xmlns:p14="http://schemas.microsoft.com/office/powerpoint/2010/main" val="8653919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57998-65CB-4918-9A3D-7FEAA2319D44}"/>
              </a:ext>
            </a:extLst>
          </p:cNvPr>
          <p:cNvSpPr>
            <a:spLocks noGrp="1"/>
          </p:cNvSpPr>
          <p:nvPr>
            <p:ph sz="quarter" idx="14"/>
          </p:nvPr>
        </p:nvSpPr>
        <p:spPr/>
        <p:txBody>
          <a:bodyPr/>
          <a:lstStyle/>
          <a:p>
            <a:pPr marL="0" lvl="0" indent="0" algn="just">
              <a:spcBef>
                <a:spcPts val="600"/>
              </a:spcBef>
              <a:spcAft>
                <a:spcPts val="0"/>
              </a:spcAft>
              <a:buNone/>
              <a:defRPr b="1"/>
            </a:pPr>
            <a:r>
              <a:rPr sz="2000" dirty="0" err="1"/>
              <a:t>Assistência</a:t>
            </a:r>
            <a:r>
              <a:rPr sz="2000" dirty="0"/>
              <a:t> </a:t>
            </a:r>
            <a:r>
              <a:rPr sz="2000" dirty="0" err="1"/>
              <a:t>Pessoal</a:t>
            </a:r>
            <a:endParaRPr lang="en-CH" sz="2000" b="1" dirty="0"/>
          </a:p>
          <a:p>
            <a:pPr algn="just">
              <a:spcBef>
                <a:spcPts val="600"/>
              </a:spcBef>
              <a:spcAft>
                <a:spcPts val="0"/>
              </a:spcAft>
            </a:pPr>
            <a:r>
              <a:rPr sz="2000" dirty="0" err="1"/>
              <a:t>Refere</a:t>
            </a:r>
            <a:r>
              <a:rPr sz="2000" dirty="0"/>
              <a:t>-se ao </a:t>
            </a:r>
            <a:r>
              <a:rPr sz="2000" dirty="0" err="1"/>
              <a:t>apoio</a:t>
            </a:r>
            <a:r>
              <a:rPr sz="2000" dirty="0"/>
              <a:t> </a:t>
            </a:r>
            <a:r>
              <a:rPr sz="2000" dirty="0" err="1"/>
              <a:t>humano</a:t>
            </a:r>
            <a:r>
              <a:rPr sz="2000" dirty="0"/>
              <a:t> </a:t>
            </a:r>
            <a:r>
              <a:rPr sz="2000" dirty="0" err="1"/>
              <a:t>direcionado</a:t>
            </a:r>
            <a:r>
              <a:rPr sz="2000" dirty="0"/>
              <a:t>/</a:t>
            </a:r>
            <a:r>
              <a:rPr sz="2000" dirty="0" err="1"/>
              <a:t>liderado</a:t>
            </a:r>
            <a:r>
              <a:rPr sz="2000" dirty="0"/>
              <a:t> </a:t>
            </a:r>
            <a:r>
              <a:rPr sz="2000" dirty="0" err="1"/>
              <a:t>pelo</a:t>
            </a:r>
            <a:r>
              <a:rPr sz="2000" dirty="0"/>
              <a:t> </a:t>
            </a:r>
            <a:r>
              <a:rPr sz="2000" dirty="0" err="1"/>
              <a:t>usuário</a:t>
            </a:r>
            <a:r>
              <a:rPr sz="2000" dirty="0"/>
              <a:t> </a:t>
            </a:r>
            <a:r>
              <a:rPr sz="2000" dirty="0" err="1"/>
              <a:t>entregue</a:t>
            </a:r>
            <a:r>
              <a:rPr sz="2000" dirty="0"/>
              <a:t> a uma pessoa com </a:t>
            </a:r>
            <a:r>
              <a:rPr sz="2000" dirty="0" err="1"/>
              <a:t>deficiência</a:t>
            </a:r>
            <a:r>
              <a:rPr sz="2000" dirty="0"/>
              <a:t>. </a:t>
            </a:r>
          </a:p>
          <a:p>
            <a:pPr algn="just">
              <a:spcBef>
                <a:spcPts val="600"/>
              </a:spcBef>
              <a:spcAft>
                <a:spcPts val="0"/>
              </a:spcAft>
            </a:pPr>
            <a:r>
              <a:rPr sz="2000" dirty="0"/>
              <a:t>É uma ferramenta importante para </a:t>
            </a:r>
            <a:r>
              <a:rPr sz="2000" dirty="0" err="1"/>
              <a:t>promover</a:t>
            </a:r>
            <a:r>
              <a:rPr sz="2000" dirty="0"/>
              <a:t> a vida </a:t>
            </a:r>
            <a:r>
              <a:rPr sz="2000" dirty="0" err="1"/>
              <a:t>independente</a:t>
            </a:r>
            <a:r>
              <a:rPr sz="2000" dirty="0"/>
              <a:t>. </a:t>
            </a:r>
          </a:p>
          <a:p>
            <a:pPr algn="just">
              <a:spcBef>
                <a:spcPts val="600"/>
              </a:spcBef>
              <a:spcAft>
                <a:spcPts val="0"/>
              </a:spcAft>
            </a:pPr>
            <a:r>
              <a:rPr sz="2000" dirty="0"/>
              <a:t>Pode </a:t>
            </a:r>
            <a:r>
              <a:rPr sz="2000" dirty="0" err="1"/>
              <a:t>desempenhar</a:t>
            </a:r>
            <a:r>
              <a:rPr sz="2000" dirty="0"/>
              <a:t> um </a:t>
            </a:r>
            <a:r>
              <a:rPr sz="2000" dirty="0" err="1"/>
              <a:t>papel</a:t>
            </a:r>
            <a:r>
              <a:rPr sz="2000" dirty="0"/>
              <a:t> fundamental na </a:t>
            </a:r>
            <a:r>
              <a:rPr sz="2000" dirty="0" err="1"/>
              <a:t>tomada</a:t>
            </a:r>
            <a:r>
              <a:rPr sz="2000" dirty="0"/>
              <a:t> de </a:t>
            </a:r>
            <a:r>
              <a:rPr sz="2000" dirty="0" err="1"/>
              <a:t>decisão</a:t>
            </a:r>
            <a:r>
              <a:rPr sz="2000" dirty="0"/>
              <a:t> </a:t>
            </a:r>
            <a:r>
              <a:rPr sz="2000" dirty="0" err="1"/>
              <a:t>apoiada</a:t>
            </a:r>
            <a:r>
              <a:rPr sz="2000" dirty="0"/>
              <a:t>. </a:t>
            </a:r>
          </a:p>
          <a:p>
            <a:pPr algn="just">
              <a:spcBef>
                <a:spcPts val="600"/>
              </a:spcBef>
              <a:spcAft>
                <a:spcPts val="0"/>
              </a:spcAft>
            </a:pPr>
            <a:r>
              <a:rPr sz="2000" dirty="0"/>
              <a:t>Como </a:t>
            </a:r>
            <a:r>
              <a:rPr sz="2000" dirty="0" err="1"/>
              <a:t>indivíduos</a:t>
            </a:r>
            <a:r>
              <a:rPr sz="2000" dirty="0"/>
              <a:t> </a:t>
            </a:r>
            <a:r>
              <a:rPr sz="2000" dirty="0" err="1"/>
              <a:t>confiáveis</a:t>
            </a:r>
            <a:r>
              <a:rPr sz="2000" dirty="0"/>
              <a:t>, </a:t>
            </a:r>
            <a:r>
              <a:rPr sz="2000" dirty="0" err="1"/>
              <a:t>eles</a:t>
            </a:r>
            <a:r>
              <a:rPr sz="2000" dirty="0"/>
              <a:t> </a:t>
            </a:r>
            <a:r>
              <a:rPr sz="2000" dirty="0" err="1"/>
              <a:t>podem</a:t>
            </a:r>
            <a:r>
              <a:rPr sz="2000" dirty="0"/>
              <a:t> </a:t>
            </a:r>
            <a:r>
              <a:rPr sz="2000" dirty="0" err="1"/>
              <a:t>conversar</a:t>
            </a:r>
            <a:r>
              <a:rPr sz="2000" dirty="0"/>
              <a:t> sobre as </a:t>
            </a:r>
            <a:r>
              <a:rPr sz="2000" dirty="0" err="1"/>
              <a:t>opções</a:t>
            </a:r>
            <a:r>
              <a:rPr sz="2000" dirty="0"/>
              <a:t> com a pessoa, </a:t>
            </a:r>
            <a:r>
              <a:rPr sz="2000" dirty="0" err="1"/>
              <a:t>apoiar</a:t>
            </a:r>
            <a:r>
              <a:rPr sz="2000" dirty="0"/>
              <a:t> a pessoa na </a:t>
            </a:r>
            <a:r>
              <a:rPr sz="2000" dirty="0" err="1"/>
              <a:t>comunicação</a:t>
            </a:r>
            <a:r>
              <a:rPr sz="2000" dirty="0"/>
              <a:t> de sua </a:t>
            </a:r>
            <a:r>
              <a:rPr sz="2000" dirty="0" err="1"/>
              <a:t>vontade</a:t>
            </a:r>
            <a:r>
              <a:rPr sz="2000" dirty="0"/>
              <a:t> e </a:t>
            </a:r>
            <a:r>
              <a:rPr sz="2000" dirty="0" err="1"/>
              <a:t>preferências</a:t>
            </a:r>
            <a:r>
              <a:rPr sz="2000" dirty="0"/>
              <a:t> </a:t>
            </a:r>
            <a:r>
              <a:rPr sz="2000" dirty="0" err="1"/>
              <a:t>aos</a:t>
            </a:r>
            <a:r>
              <a:rPr sz="2000" dirty="0"/>
              <a:t> outros, etc.</a:t>
            </a:r>
            <a:endParaRPr lang="en-CH" sz="2000" dirty="0"/>
          </a:p>
        </p:txBody>
      </p:sp>
      <p:sp>
        <p:nvSpPr>
          <p:cNvPr id="2" name="Title 1">
            <a:extLst>
              <a:ext uri="{FF2B5EF4-FFF2-40B4-BE49-F238E27FC236}">
                <a16:creationId xmlns:a16="http://schemas.microsoft.com/office/drawing/2014/main" id="{17D1526B-CD64-483C-9840-82522F6BB536}"/>
              </a:ext>
            </a:extLst>
          </p:cNvPr>
          <p:cNvSpPr>
            <a:spLocks noGrp="1"/>
          </p:cNvSpPr>
          <p:nvPr>
            <p:ph type="title"/>
          </p:nvPr>
        </p:nvSpPr>
        <p:spPr>
          <a:xfrm>
            <a:off x="422141" y="506412"/>
            <a:ext cx="11174411" cy="432000"/>
          </a:xfrm>
        </p:spPr>
        <p:txBody>
          <a:bodyPr/>
          <a:lstStyle/>
          <a:p>
            <a:pPr algn="ctr"/>
            <a:r>
              <a:rPr dirty="0" err="1"/>
              <a:t>Apresentação</a:t>
            </a:r>
            <a:r>
              <a:rPr dirty="0"/>
              <a:t>: Diferentes </a:t>
            </a:r>
            <a:r>
              <a:rPr dirty="0" err="1"/>
              <a:t>formas</a:t>
            </a:r>
            <a:r>
              <a:rPr dirty="0"/>
              <a:t> de </a:t>
            </a:r>
            <a:r>
              <a:rPr dirty="0" err="1"/>
              <a:t>apoio</a:t>
            </a:r>
            <a:r>
              <a:rPr dirty="0"/>
              <a:t> – 22</a:t>
            </a:r>
            <a:endParaRPr lang="en-CH" dirty="0"/>
          </a:p>
        </p:txBody>
      </p:sp>
    </p:spTree>
    <p:extLst>
      <p:ext uri="{BB962C8B-B14F-4D97-AF65-F5344CB8AC3E}">
        <p14:creationId xmlns:p14="http://schemas.microsoft.com/office/powerpoint/2010/main" val="36778746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4FFD3-B683-4ED3-BCA0-6923106BF5D3}"/>
              </a:ext>
            </a:extLst>
          </p:cNvPr>
          <p:cNvSpPr>
            <a:spLocks noGrp="1"/>
          </p:cNvSpPr>
          <p:nvPr>
            <p:ph sz="quarter" idx="14"/>
          </p:nvPr>
        </p:nvSpPr>
        <p:spPr>
          <a:xfrm>
            <a:off x="507195" y="1511188"/>
            <a:ext cx="11174412" cy="3447674"/>
          </a:xfrm>
        </p:spPr>
        <p:txBody>
          <a:bodyPr>
            <a:normAutofit/>
          </a:bodyPr>
          <a:lstStyle/>
          <a:p>
            <a:pPr marL="0" indent="0" algn="just">
              <a:spcBef>
                <a:spcPts val="600"/>
              </a:spcBef>
              <a:spcAft>
                <a:spcPts val="0"/>
              </a:spcAft>
              <a:buNone/>
            </a:pPr>
            <a:r>
              <a:rPr sz="2000" dirty="0" err="1"/>
              <a:t>Elementos</a:t>
            </a:r>
            <a:r>
              <a:rPr sz="2000" dirty="0"/>
              <a:t> </a:t>
            </a:r>
            <a:r>
              <a:rPr sz="2000" dirty="0" err="1"/>
              <a:t>distintivos</a:t>
            </a:r>
            <a:r>
              <a:rPr sz="2000" dirty="0"/>
              <a:t> da </a:t>
            </a:r>
            <a:r>
              <a:rPr sz="2000" dirty="0" err="1"/>
              <a:t>assistência</a:t>
            </a:r>
            <a:r>
              <a:rPr sz="2000" dirty="0"/>
              <a:t> </a:t>
            </a:r>
            <a:r>
              <a:rPr sz="2000" dirty="0" err="1"/>
              <a:t>pessoal</a:t>
            </a:r>
            <a:r>
              <a:rPr sz="2000" dirty="0"/>
              <a:t>:</a:t>
            </a:r>
            <a:endParaRPr lang="en-CH" sz="2000" dirty="0"/>
          </a:p>
          <a:p>
            <a:pPr lvl="0" algn="just">
              <a:spcBef>
                <a:spcPts val="600"/>
              </a:spcBef>
              <a:spcAft>
                <a:spcPts val="0"/>
              </a:spcAft>
            </a:pPr>
            <a:r>
              <a:rPr sz="2000" dirty="0"/>
              <a:t>o </a:t>
            </a:r>
            <a:r>
              <a:rPr sz="2000" dirty="0" err="1"/>
              <a:t>financiamento</a:t>
            </a:r>
            <a:r>
              <a:rPr sz="2000" dirty="0"/>
              <a:t> é </a:t>
            </a:r>
            <a:r>
              <a:rPr sz="2000" dirty="0" err="1"/>
              <a:t>controlado</a:t>
            </a:r>
            <a:r>
              <a:rPr sz="2000" dirty="0"/>
              <a:t> e </a:t>
            </a:r>
            <a:r>
              <a:rPr sz="2000" dirty="0" err="1"/>
              <a:t>alocado</a:t>
            </a:r>
            <a:r>
              <a:rPr sz="2000" dirty="0"/>
              <a:t> à pessoa.</a:t>
            </a:r>
            <a:endParaRPr lang="en-CH" sz="2000" dirty="0"/>
          </a:p>
          <a:p>
            <a:pPr lvl="0" algn="just">
              <a:spcBef>
                <a:spcPts val="600"/>
              </a:spcBef>
              <a:spcAft>
                <a:spcPts val="0"/>
              </a:spcAft>
            </a:pPr>
            <a:r>
              <a:rPr lang="pt-BR" sz="2000" dirty="0"/>
              <a:t>Baseia-se </a:t>
            </a:r>
            <a:r>
              <a:rPr sz="2000" dirty="0" err="1"/>
              <a:t>em</a:t>
            </a:r>
            <a:r>
              <a:rPr sz="2000" dirty="0"/>
              <a:t> uma </a:t>
            </a:r>
            <a:r>
              <a:rPr sz="2000" dirty="0" err="1"/>
              <a:t>avaliação</a:t>
            </a:r>
            <a:r>
              <a:rPr sz="2000" dirty="0"/>
              <a:t> de </a:t>
            </a:r>
            <a:r>
              <a:rPr sz="2000" dirty="0" err="1"/>
              <a:t>necessidades</a:t>
            </a:r>
            <a:r>
              <a:rPr sz="2000" dirty="0"/>
              <a:t> </a:t>
            </a:r>
            <a:r>
              <a:rPr sz="2000" dirty="0" err="1"/>
              <a:t>individuais</a:t>
            </a:r>
            <a:r>
              <a:rPr sz="2000" dirty="0"/>
              <a:t> e </a:t>
            </a:r>
            <a:r>
              <a:rPr sz="2000" dirty="0" err="1"/>
              <a:t>nas</a:t>
            </a:r>
            <a:r>
              <a:rPr sz="2000" dirty="0"/>
              <a:t> </a:t>
            </a:r>
            <a:r>
              <a:rPr sz="2000" dirty="0" err="1"/>
              <a:t>circunstâncias</a:t>
            </a:r>
            <a:r>
              <a:rPr sz="2000" dirty="0"/>
              <a:t> da pessoa. </a:t>
            </a:r>
          </a:p>
          <a:p>
            <a:pPr lvl="0" algn="just">
              <a:spcBef>
                <a:spcPts val="600"/>
              </a:spcBef>
              <a:spcAft>
                <a:spcPts val="0"/>
              </a:spcAft>
            </a:pPr>
            <a:r>
              <a:rPr lang="en-US" sz="2000" dirty="0"/>
              <a:t>Gerado</a:t>
            </a:r>
            <a:r>
              <a:rPr sz="2000" dirty="0"/>
              <a:t> pela pessoa em </a:t>
            </a:r>
            <a:r>
              <a:rPr sz="2000" dirty="0" err="1"/>
              <a:t>questão</a:t>
            </a:r>
            <a:r>
              <a:rPr sz="2000" dirty="0"/>
              <a:t>, que </a:t>
            </a:r>
            <a:r>
              <a:rPr sz="2000" dirty="0" err="1"/>
              <a:t>pode</a:t>
            </a:r>
            <a:r>
              <a:rPr sz="2000" dirty="0"/>
              <a:t> </a:t>
            </a:r>
            <a:r>
              <a:rPr sz="2000" dirty="0" err="1"/>
              <a:t>contratar</a:t>
            </a:r>
            <a:r>
              <a:rPr sz="2000" dirty="0"/>
              <a:t> o </a:t>
            </a:r>
            <a:r>
              <a:rPr sz="2000" dirty="0" err="1"/>
              <a:t>serviço</a:t>
            </a:r>
            <a:r>
              <a:rPr sz="2000" dirty="0"/>
              <a:t> de uma </a:t>
            </a:r>
            <a:r>
              <a:rPr sz="2000" dirty="0" err="1"/>
              <a:t>variedade</a:t>
            </a:r>
            <a:r>
              <a:rPr sz="2000" dirty="0"/>
              <a:t> de provedores ou </a:t>
            </a:r>
            <a:r>
              <a:rPr sz="2000" dirty="0" err="1"/>
              <a:t>atuar</a:t>
            </a:r>
            <a:r>
              <a:rPr sz="2000" dirty="0"/>
              <a:t> como </a:t>
            </a:r>
            <a:r>
              <a:rPr sz="2000" dirty="0" err="1"/>
              <a:t>empregador</a:t>
            </a:r>
            <a:r>
              <a:rPr sz="2000" dirty="0"/>
              <a:t>. </a:t>
            </a:r>
            <a:endParaRPr lang="en-CH" sz="2000" dirty="0"/>
          </a:p>
          <a:p>
            <a:pPr lvl="0" algn="just">
              <a:spcBef>
                <a:spcPts val="600"/>
              </a:spcBef>
              <a:spcAft>
                <a:spcPts val="0"/>
              </a:spcAft>
            </a:pPr>
            <a:r>
              <a:rPr sz="2000" dirty="0"/>
              <a:t>A pessoa em </a:t>
            </a:r>
            <a:r>
              <a:rPr sz="2000" dirty="0" err="1"/>
              <a:t>questão</a:t>
            </a:r>
            <a:r>
              <a:rPr sz="2000" dirty="0"/>
              <a:t> </a:t>
            </a:r>
            <a:r>
              <a:rPr sz="2000" dirty="0" err="1"/>
              <a:t>pode</a:t>
            </a:r>
            <a:r>
              <a:rPr sz="2000" dirty="0"/>
              <a:t> </a:t>
            </a:r>
            <a:r>
              <a:rPr sz="2000" dirty="0" err="1"/>
              <a:t>projetar</a:t>
            </a:r>
            <a:r>
              <a:rPr sz="2000" dirty="0"/>
              <a:t> seu </a:t>
            </a:r>
            <a:r>
              <a:rPr sz="2000" dirty="0" err="1"/>
              <a:t>próprio</a:t>
            </a:r>
            <a:r>
              <a:rPr sz="2000" dirty="0"/>
              <a:t> </a:t>
            </a:r>
            <a:r>
              <a:rPr sz="2000" dirty="0" err="1"/>
              <a:t>serviço</a:t>
            </a:r>
            <a:r>
              <a:rPr sz="2000" dirty="0"/>
              <a:t> - por </a:t>
            </a:r>
            <a:r>
              <a:rPr sz="2000" dirty="0" err="1"/>
              <a:t>quem</a:t>
            </a:r>
            <a:r>
              <a:rPr sz="2000" dirty="0"/>
              <a:t>, como, </a:t>
            </a:r>
            <a:r>
              <a:rPr sz="2000" dirty="0" err="1"/>
              <a:t>quando</a:t>
            </a:r>
            <a:r>
              <a:rPr sz="2000" dirty="0"/>
              <a:t>, </a:t>
            </a:r>
            <a:r>
              <a:rPr sz="2000" dirty="0" err="1"/>
              <a:t>onde</a:t>
            </a:r>
            <a:r>
              <a:rPr sz="2000" dirty="0"/>
              <a:t> e de que </a:t>
            </a:r>
            <a:r>
              <a:rPr sz="2000" dirty="0" err="1"/>
              <a:t>maneira</a:t>
            </a:r>
            <a:r>
              <a:rPr sz="2000" dirty="0"/>
              <a:t> o </a:t>
            </a:r>
            <a:r>
              <a:rPr sz="2000" dirty="0" err="1"/>
              <a:t>serviço</a:t>
            </a:r>
            <a:r>
              <a:rPr sz="2000" dirty="0"/>
              <a:t> é </a:t>
            </a:r>
            <a:r>
              <a:rPr sz="2000" dirty="0" err="1"/>
              <a:t>prestado</a:t>
            </a:r>
            <a:r>
              <a:rPr sz="2000" dirty="0"/>
              <a:t>). </a:t>
            </a:r>
            <a:endParaRPr lang="en-CH" sz="2000" dirty="0"/>
          </a:p>
          <a:p>
            <a:pPr lvl="0" algn="just">
              <a:spcBef>
                <a:spcPts val="600"/>
              </a:spcBef>
              <a:spcAft>
                <a:spcPts val="0"/>
              </a:spcAft>
            </a:pPr>
            <a:r>
              <a:rPr sz="2000" dirty="0"/>
              <a:t>A pessoa </a:t>
            </a:r>
            <a:r>
              <a:rPr sz="2000" dirty="0" err="1"/>
              <a:t>pode</a:t>
            </a:r>
            <a:r>
              <a:rPr sz="2000" dirty="0"/>
              <a:t> escolher seu </a:t>
            </a:r>
            <a:r>
              <a:rPr sz="2000" dirty="0" err="1"/>
              <a:t>grau</a:t>
            </a:r>
            <a:r>
              <a:rPr sz="2000" dirty="0"/>
              <a:t> </a:t>
            </a:r>
            <a:r>
              <a:rPr sz="2000" dirty="0" err="1"/>
              <a:t>preferido</a:t>
            </a:r>
            <a:r>
              <a:rPr sz="2000" dirty="0"/>
              <a:t> de </a:t>
            </a:r>
            <a:r>
              <a:rPr sz="2000" dirty="0" err="1"/>
              <a:t>controle</a:t>
            </a:r>
            <a:r>
              <a:rPr sz="2000" dirty="0"/>
              <a:t> sobre a </a:t>
            </a:r>
            <a:r>
              <a:rPr sz="2000" dirty="0" err="1"/>
              <a:t>prestação</a:t>
            </a:r>
            <a:r>
              <a:rPr sz="2000" dirty="0"/>
              <a:t> de </a:t>
            </a:r>
            <a:r>
              <a:rPr sz="2000" dirty="0" err="1"/>
              <a:t>serviços</a:t>
            </a:r>
            <a:r>
              <a:rPr sz="2000" dirty="0"/>
              <a:t>. </a:t>
            </a:r>
            <a:endParaRPr lang="en-CH" sz="2000" dirty="0"/>
          </a:p>
          <a:p>
            <a:pPr lvl="0" algn="just">
              <a:spcBef>
                <a:spcPts val="600"/>
              </a:spcBef>
              <a:spcAft>
                <a:spcPts val="0"/>
              </a:spcAft>
            </a:pPr>
            <a:r>
              <a:rPr sz="2000" dirty="0"/>
              <a:t>A pessoa </a:t>
            </a:r>
            <a:r>
              <a:rPr sz="2000" dirty="0" err="1"/>
              <a:t>permanece</a:t>
            </a:r>
            <a:r>
              <a:rPr sz="2000" dirty="0"/>
              <a:t> sempre no </a:t>
            </a:r>
            <a:r>
              <a:rPr sz="2000" dirty="0" err="1"/>
              <a:t>centro</a:t>
            </a:r>
            <a:r>
              <a:rPr sz="2000" dirty="0"/>
              <a:t> dos </a:t>
            </a:r>
            <a:r>
              <a:rPr sz="2000" dirty="0" err="1"/>
              <a:t>processos</a:t>
            </a:r>
            <a:r>
              <a:rPr sz="2000" dirty="0"/>
              <a:t> de </a:t>
            </a:r>
            <a:r>
              <a:rPr sz="2000" dirty="0" err="1"/>
              <a:t>tomada</a:t>
            </a:r>
            <a:r>
              <a:rPr sz="2000" dirty="0"/>
              <a:t> de </a:t>
            </a:r>
            <a:r>
              <a:rPr sz="2000" dirty="0" err="1"/>
              <a:t>decisão</a:t>
            </a:r>
            <a:r>
              <a:rPr sz="2000" dirty="0"/>
              <a:t>. </a:t>
            </a:r>
            <a:endParaRPr lang="en-CH" sz="2000" dirty="0"/>
          </a:p>
        </p:txBody>
      </p:sp>
      <p:sp>
        <p:nvSpPr>
          <p:cNvPr id="2" name="Title 1">
            <a:extLst>
              <a:ext uri="{FF2B5EF4-FFF2-40B4-BE49-F238E27FC236}">
                <a16:creationId xmlns:a16="http://schemas.microsoft.com/office/drawing/2014/main" id="{ADA4ECEF-6811-47F1-82F6-432C4ED78C59}"/>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23</a:t>
            </a:r>
            <a:endParaRPr lang="en-CH" dirty="0"/>
          </a:p>
        </p:txBody>
      </p:sp>
    </p:spTree>
    <p:extLst>
      <p:ext uri="{BB962C8B-B14F-4D97-AF65-F5344CB8AC3E}">
        <p14:creationId xmlns:p14="http://schemas.microsoft.com/office/powerpoint/2010/main" val="277481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9563-4B41-4A47-8064-035DA980DCA9}"/>
              </a:ext>
            </a:extLst>
          </p:cNvPr>
          <p:cNvSpPr>
            <a:spLocks noGrp="1"/>
          </p:cNvSpPr>
          <p:nvPr>
            <p:ph sz="quarter" idx="14"/>
          </p:nvPr>
        </p:nvSpPr>
        <p:spPr/>
        <p:txBody>
          <a:bodyPr/>
          <a:lstStyle/>
          <a:p>
            <a:pPr algn="just"/>
            <a:r>
              <a:rPr lang="pt-BR" sz="2000" dirty="0" err="1"/>
              <a:t>What</a:t>
            </a:r>
            <a:r>
              <a:rPr lang="pt-BR" sz="2000" dirty="0"/>
              <a:t> </a:t>
            </a:r>
            <a:r>
              <a:rPr lang="pt-BR" sz="2000" dirty="0" err="1"/>
              <a:t>is</a:t>
            </a:r>
            <a:r>
              <a:rPr lang="pt-BR" sz="2000" dirty="0"/>
              <a:t> </a:t>
            </a:r>
            <a:r>
              <a:rPr lang="pt-BR" sz="2000" dirty="0" err="1"/>
              <a:t>the</a:t>
            </a:r>
            <a:r>
              <a:rPr lang="pt-BR" sz="2000" dirty="0"/>
              <a:t> role </a:t>
            </a:r>
            <a:r>
              <a:rPr lang="pt-BR" sz="2000" dirty="0" err="1"/>
              <a:t>of</a:t>
            </a:r>
            <a:r>
              <a:rPr lang="pt-BR" sz="2000" dirty="0"/>
              <a:t> a Personal </a:t>
            </a:r>
            <a:r>
              <a:rPr lang="pt-BR" sz="2000" dirty="0" err="1"/>
              <a:t>Assistant</a:t>
            </a:r>
            <a:r>
              <a:rPr lang="pt-BR" sz="2000" dirty="0"/>
              <a:t>? (</a:t>
            </a:r>
            <a:r>
              <a:rPr sz="2000" dirty="0"/>
              <a:t>Qual é o </a:t>
            </a:r>
            <a:r>
              <a:rPr sz="2000" dirty="0" err="1"/>
              <a:t>papel</a:t>
            </a:r>
            <a:r>
              <a:rPr sz="2000" dirty="0"/>
              <a:t> de um </a:t>
            </a:r>
            <a:r>
              <a:rPr sz="2000" dirty="0" err="1"/>
              <a:t>Assistente</a:t>
            </a:r>
            <a:r>
              <a:rPr sz="2000" dirty="0"/>
              <a:t> </a:t>
            </a:r>
            <a:r>
              <a:rPr lang="pt-BR" sz="2000" dirty="0"/>
              <a:t>Pessoal?)</a:t>
            </a:r>
            <a:r>
              <a:rPr sz="2000" dirty="0"/>
              <a:t> (12:10) </a:t>
            </a:r>
            <a:r>
              <a:rPr sz="2000" dirty="0">
                <a:hlinkClick r:id="rId3"/>
              </a:rPr>
              <a:t>https://youtu.be/Wdx9iTMsGyE</a:t>
            </a:r>
            <a:r>
              <a:rPr sz="2000" dirty="0"/>
              <a:t> </a:t>
            </a:r>
            <a:endParaRPr lang="en-CH" sz="2000" dirty="0"/>
          </a:p>
        </p:txBody>
      </p:sp>
      <p:sp>
        <p:nvSpPr>
          <p:cNvPr id="2" name="Title 1">
            <a:extLst>
              <a:ext uri="{FF2B5EF4-FFF2-40B4-BE49-F238E27FC236}">
                <a16:creationId xmlns:a16="http://schemas.microsoft.com/office/drawing/2014/main" id="{524481E5-9E03-4ACE-A523-FF49057477D9}"/>
              </a:ext>
            </a:extLst>
          </p:cNvPr>
          <p:cNvSpPr>
            <a:spLocks noGrp="1"/>
          </p:cNvSpPr>
          <p:nvPr>
            <p:ph type="title"/>
          </p:nvPr>
        </p:nvSpPr>
        <p:spPr>
          <a:xfrm>
            <a:off x="422141" y="506412"/>
            <a:ext cx="11174411" cy="432000"/>
          </a:xfrm>
        </p:spPr>
        <p:txBody>
          <a:bodyPr/>
          <a:lstStyle/>
          <a:p>
            <a:pPr algn="ctr"/>
            <a:r>
              <a:rPr dirty="0" err="1"/>
              <a:t>Apresentação</a:t>
            </a:r>
            <a:r>
              <a:rPr dirty="0"/>
              <a:t>: Diferentes </a:t>
            </a:r>
            <a:r>
              <a:rPr dirty="0" err="1"/>
              <a:t>formas</a:t>
            </a:r>
            <a:r>
              <a:rPr dirty="0"/>
              <a:t> de </a:t>
            </a:r>
            <a:r>
              <a:rPr dirty="0" err="1"/>
              <a:t>apoio</a:t>
            </a:r>
            <a:r>
              <a:rPr dirty="0"/>
              <a:t> – 24</a:t>
            </a:r>
            <a:endParaRPr lang="en-CH" dirty="0"/>
          </a:p>
        </p:txBody>
      </p:sp>
    </p:spTree>
    <p:extLst>
      <p:ext uri="{BB962C8B-B14F-4D97-AF65-F5344CB8AC3E}">
        <p14:creationId xmlns:p14="http://schemas.microsoft.com/office/powerpoint/2010/main" val="28009896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0C27A-128B-47A2-80C1-907801F98F37}"/>
              </a:ext>
            </a:extLst>
          </p:cNvPr>
          <p:cNvSpPr>
            <a:spLocks noGrp="1"/>
          </p:cNvSpPr>
          <p:nvPr>
            <p:ph sz="quarter" idx="14"/>
          </p:nvPr>
        </p:nvSpPr>
        <p:spPr>
          <a:xfrm>
            <a:off x="507195" y="1282585"/>
            <a:ext cx="11174412" cy="4500000"/>
          </a:xfrm>
        </p:spPr>
        <p:txBody>
          <a:bodyPr>
            <a:normAutofit/>
          </a:bodyPr>
          <a:lstStyle/>
          <a:p>
            <a:pPr marL="0" lvl="0" indent="0" algn="just">
              <a:spcBef>
                <a:spcPts val="600"/>
              </a:spcBef>
              <a:spcAft>
                <a:spcPts val="0"/>
              </a:spcAft>
              <a:buNone/>
              <a:defRPr b="1"/>
            </a:pPr>
            <a:r>
              <a:rPr lang="pt-BR" sz="2000" dirty="0"/>
              <a:t>Apoio entre pares</a:t>
            </a:r>
            <a:endParaRPr sz="2000" dirty="0"/>
          </a:p>
          <a:p>
            <a:pPr marL="0" lvl="0" indent="0" algn="just">
              <a:spcBef>
                <a:spcPts val="600"/>
              </a:spcBef>
              <a:spcAft>
                <a:spcPts val="0"/>
              </a:spcAft>
              <a:buNone/>
              <a:defRPr b="1"/>
            </a:pPr>
            <a:endParaRPr lang="en-CH" sz="2000" b="1" dirty="0"/>
          </a:p>
          <a:p>
            <a:pPr algn="just">
              <a:spcBef>
                <a:spcPts val="600"/>
              </a:spcBef>
              <a:spcAft>
                <a:spcPts val="0"/>
              </a:spcAft>
            </a:pPr>
            <a:r>
              <a:rPr sz="2000" dirty="0" err="1"/>
              <a:t>Refere</a:t>
            </a:r>
            <a:r>
              <a:rPr sz="2000" dirty="0"/>
              <a:t>-se à </a:t>
            </a:r>
            <a:r>
              <a:rPr sz="2000" dirty="0" err="1"/>
              <a:t>ideia</a:t>
            </a:r>
            <a:r>
              <a:rPr sz="2000" dirty="0"/>
              <a:t> de que pessoas com </a:t>
            </a:r>
            <a:r>
              <a:rPr sz="2000" dirty="0" err="1"/>
              <a:t>deficiências</a:t>
            </a:r>
            <a:r>
              <a:rPr sz="2000" dirty="0"/>
              <a:t> </a:t>
            </a:r>
            <a:r>
              <a:rPr sz="2000" dirty="0" err="1"/>
              <a:t>psicossociais</a:t>
            </a:r>
            <a:r>
              <a:rPr sz="2000" dirty="0"/>
              <a:t>, </a:t>
            </a:r>
            <a:r>
              <a:rPr sz="2000" dirty="0" err="1"/>
              <a:t>intelectuais</a:t>
            </a:r>
            <a:r>
              <a:rPr sz="2000" dirty="0"/>
              <a:t> ou </a:t>
            </a:r>
            <a:r>
              <a:rPr sz="2000" dirty="0" err="1"/>
              <a:t>cognitivas</a:t>
            </a:r>
            <a:r>
              <a:rPr sz="2000" dirty="0"/>
              <a:t> </a:t>
            </a:r>
            <a:r>
              <a:rPr sz="2000" dirty="0" err="1"/>
              <a:t>podem</a:t>
            </a:r>
            <a:r>
              <a:rPr sz="2000" dirty="0"/>
              <a:t> </a:t>
            </a:r>
            <a:r>
              <a:rPr sz="2000" dirty="0" err="1"/>
              <a:t>ajudar</a:t>
            </a:r>
            <a:r>
              <a:rPr sz="2000" dirty="0"/>
              <a:t> </a:t>
            </a:r>
            <a:r>
              <a:rPr sz="2000" dirty="0" err="1"/>
              <a:t>umas</a:t>
            </a:r>
            <a:r>
              <a:rPr sz="2000" dirty="0"/>
              <a:t> </a:t>
            </a:r>
            <a:r>
              <a:rPr sz="2000" dirty="0" err="1"/>
              <a:t>às</a:t>
            </a:r>
            <a:r>
              <a:rPr sz="2000" dirty="0"/>
              <a:t> </a:t>
            </a:r>
            <a:r>
              <a:rPr sz="2000" dirty="0" err="1"/>
              <a:t>outras</a:t>
            </a:r>
            <a:r>
              <a:rPr sz="2000" dirty="0"/>
              <a:t>. </a:t>
            </a:r>
          </a:p>
          <a:p>
            <a:pPr algn="just">
              <a:spcBef>
                <a:spcPts val="600"/>
              </a:spcBef>
              <a:spcAft>
                <a:spcPts val="0"/>
              </a:spcAft>
            </a:pPr>
            <a:r>
              <a:rPr sz="2000" dirty="0"/>
              <a:t>Pode </a:t>
            </a:r>
            <a:r>
              <a:rPr sz="2000" dirty="0" err="1"/>
              <a:t>vir</a:t>
            </a:r>
            <a:r>
              <a:rPr sz="2000" dirty="0"/>
              <a:t> de um </a:t>
            </a:r>
            <a:r>
              <a:rPr sz="2000" dirty="0" err="1"/>
              <a:t>indivíduo</a:t>
            </a:r>
            <a:r>
              <a:rPr sz="2000" dirty="0"/>
              <a:t> ou </a:t>
            </a:r>
            <a:r>
              <a:rPr sz="2000" dirty="0" err="1"/>
              <a:t>grupo</a:t>
            </a:r>
            <a:r>
              <a:rPr sz="2000" dirty="0"/>
              <a:t> de pessoas com "</a:t>
            </a:r>
            <a:r>
              <a:rPr sz="2000" dirty="0" err="1"/>
              <a:t>experiência</a:t>
            </a:r>
            <a:r>
              <a:rPr sz="2000" dirty="0"/>
              <a:t> </a:t>
            </a:r>
            <a:r>
              <a:rPr sz="2000" dirty="0" err="1"/>
              <a:t>vivida</a:t>
            </a:r>
            <a:r>
              <a:rPr sz="2000" dirty="0"/>
              <a:t>" que </a:t>
            </a:r>
            <a:r>
              <a:rPr sz="2000" dirty="0" err="1"/>
              <a:t>tenham</a:t>
            </a:r>
            <a:r>
              <a:rPr sz="2000" dirty="0"/>
              <a:t> </a:t>
            </a:r>
            <a:r>
              <a:rPr sz="2000" dirty="0" err="1"/>
              <a:t>conhecimento</a:t>
            </a:r>
            <a:r>
              <a:rPr sz="2000" dirty="0"/>
              <a:t> e </a:t>
            </a:r>
            <a:r>
              <a:rPr sz="2000" dirty="0" err="1"/>
              <a:t>experiência</a:t>
            </a:r>
            <a:r>
              <a:rPr sz="2000" dirty="0"/>
              <a:t> para </a:t>
            </a:r>
            <a:r>
              <a:rPr sz="2000" dirty="0" err="1"/>
              <a:t>apoiar</a:t>
            </a:r>
            <a:r>
              <a:rPr sz="2000" dirty="0"/>
              <a:t> </a:t>
            </a:r>
            <a:r>
              <a:rPr sz="2000" dirty="0" err="1"/>
              <a:t>outras</a:t>
            </a:r>
            <a:r>
              <a:rPr sz="2000" dirty="0"/>
              <a:t> pessoas.</a:t>
            </a:r>
          </a:p>
          <a:p>
            <a:pPr algn="just">
              <a:spcBef>
                <a:spcPts val="600"/>
              </a:spcBef>
              <a:spcAft>
                <a:spcPts val="0"/>
              </a:spcAft>
            </a:pPr>
            <a:r>
              <a:rPr sz="2000" dirty="0"/>
              <a:t>Os </a:t>
            </a:r>
            <a:r>
              <a:rPr sz="2000" dirty="0" err="1"/>
              <a:t>colegas</a:t>
            </a:r>
            <a:r>
              <a:rPr sz="2000" dirty="0"/>
              <a:t> </a:t>
            </a:r>
            <a:r>
              <a:rPr sz="2000" dirty="0" err="1"/>
              <a:t>podem</a:t>
            </a:r>
            <a:r>
              <a:rPr sz="2000" dirty="0"/>
              <a:t> </a:t>
            </a:r>
            <a:r>
              <a:rPr sz="2000" dirty="0" err="1"/>
              <a:t>fornecer</a:t>
            </a:r>
            <a:r>
              <a:rPr sz="2000" dirty="0"/>
              <a:t> </a:t>
            </a:r>
            <a:r>
              <a:rPr sz="2000" dirty="0" err="1"/>
              <a:t>informações</a:t>
            </a:r>
            <a:r>
              <a:rPr sz="2000" dirty="0"/>
              <a:t> </a:t>
            </a:r>
            <a:r>
              <a:rPr sz="2000" dirty="0" err="1"/>
              <a:t>valiosas</a:t>
            </a:r>
            <a:r>
              <a:rPr sz="2000" dirty="0"/>
              <a:t> sobre uma </a:t>
            </a:r>
            <a:r>
              <a:rPr sz="2000" dirty="0" err="1"/>
              <a:t>ampla</a:t>
            </a:r>
            <a:r>
              <a:rPr sz="2000" dirty="0"/>
              <a:t> </a:t>
            </a:r>
            <a:r>
              <a:rPr sz="2000" dirty="0" err="1"/>
              <a:t>gama</a:t>
            </a:r>
            <a:r>
              <a:rPr sz="2000" dirty="0"/>
              <a:t> de </a:t>
            </a:r>
            <a:r>
              <a:rPr sz="2000" dirty="0" err="1"/>
              <a:t>questões</a:t>
            </a:r>
            <a:r>
              <a:rPr sz="2000" dirty="0"/>
              <a:t> e, </a:t>
            </a:r>
            <a:r>
              <a:rPr sz="2000" dirty="0" err="1"/>
              <a:t>portanto</a:t>
            </a:r>
            <a:r>
              <a:rPr sz="2000" dirty="0"/>
              <a:t>, </a:t>
            </a:r>
            <a:r>
              <a:rPr sz="2000" dirty="0" err="1"/>
              <a:t>permitir</a:t>
            </a:r>
            <a:r>
              <a:rPr sz="2000" dirty="0"/>
              <a:t> que a pessoa </a:t>
            </a:r>
            <a:r>
              <a:rPr sz="2000" dirty="0" err="1"/>
              <a:t>faça</a:t>
            </a:r>
            <a:r>
              <a:rPr sz="2000" dirty="0"/>
              <a:t> </a:t>
            </a:r>
            <a:r>
              <a:rPr sz="2000" dirty="0" err="1"/>
              <a:t>escolhas</a:t>
            </a:r>
            <a:r>
              <a:rPr sz="2000" dirty="0"/>
              <a:t> </a:t>
            </a:r>
            <a:r>
              <a:rPr sz="2000" dirty="0" err="1"/>
              <a:t>informadas</a:t>
            </a:r>
            <a:r>
              <a:rPr sz="2000" dirty="0"/>
              <a:t>. </a:t>
            </a:r>
          </a:p>
          <a:p>
            <a:pPr algn="just">
              <a:spcBef>
                <a:spcPts val="600"/>
              </a:spcBef>
              <a:spcAft>
                <a:spcPts val="0"/>
              </a:spcAft>
            </a:pPr>
            <a:r>
              <a:rPr sz="2000" dirty="0"/>
              <a:t>O </a:t>
            </a:r>
            <a:r>
              <a:rPr sz="2000" dirty="0" err="1"/>
              <a:t>apoio</a:t>
            </a:r>
            <a:r>
              <a:rPr sz="2000" dirty="0"/>
              <a:t> de pares </a:t>
            </a:r>
            <a:r>
              <a:rPr sz="2000" dirty="0" err="1"/>
              <a:t>também</a:t>
            </a:r>
            <a:r>
              <a:rPr sz="2000" dirty="0"/>
              <a:t> </a:t>
            </a:r>
            <a:r>
              <a:rPr sz="2000" dirty="0" err="1"/>
              <a:t>apoia</a:t>
            </a:r>
            <a:r>
              <a:rPr sz="2000" dirty="0"/>
              <a:t> o </a:t>
            </a:r>
            <a:r>
              <a:rPr sz="2000" dirty="0" err="1"/>
              <a:t>direito</a:t>
            </a:r>
            <a:r>
              <a:rPr sz="2000" dirty="0"/>
              <a:t> à </a:t>
            </a:r>
            <a:r>
              <a:rPr lang="pt-BR" sz="2000" dirty="0"/>
              <a:t>capacidade legal</a:t>
            </a:r>
            <a:r>
              <a:rPr sz="2000" dirty="0"/>
              <a:t>. </a:t>
            </a:r>
          </a:p>
          <a:p>
            <a:pPr algn="just">
              <a:spcBef>
                <a:spcPts val="600"/>
              </a:spcBef>
              <a:spcAft>
                <a:spcPts val="0"/>
              </a:spcAft>
            </a:pPr>
            <a:r>
              <a:rPr sz="2000" dirty="0"/>
              <a:t>Os </a:t>
            </a:r>
            <a:r>
              <a:rPr sz="2000" dirty="0" err="1"/>
              <a:t>colegas</a:t>
            </a:r>
            <a:r>
              <a:rPr sz="2000" dirty="0"/>
              <a:t> </a:t>
            </a:r>
            <a:r>
              <a:rPr sz="2000" dirty="0" err="1"/>
              <a:t>oferecem</a:t>
            </a:r>
            <a:r>
              <a:rPr sz="2000" dirty="0"/>
              <a:t> </a:t>
            </a:r>
            <a:r>
              <a:rPr sz="2000" dirty="0" err="1"/>
              <a:t>apoio</a:t>
            </a:r>
            <a:r>
              <a:rPr sz="2000" dirty="0"/>
              <a:t> </a:t>
            </a:r>
            <a:r>
              <a:rPr sz="2000" dirty="0" err="1"/>
              <a:t>relevante</a:t>
            </a:r>
            <a:r>
              <a:rPr sz="2000" dirty="0"/>
              <a:t>, pois </a:t>
            </a:r>
            <a:r>
              <a:rPr sz="2000" dirty="0" err="1"/>
              <a:t>sabem</a:t>
            </a:r>
            <a:r>
              <a:rPr sz="2000" dirty="0"/>
              <a:t> quais </a:t>
            </a:r>
            <a:r>
              <a:rPr sz="2000" dirty="0" err="1"/>
              <a:t>desafios</a:t>
            </a:r>
            <a:r>
              <a:rPr sz="2000" dirty="0"/>
              <a:t> a pessoa </a:t>
            </a:r>
            <a:r>
              <a:rPr sz="2000" dirty="0" err="1"/>
              <a:t>pode</a:t>
            </a:r>
            <a:r>
              <a:rPr sz="2000" dirty="0"/>
              <a:t> </a:t>
            </a:r>
            <a:r>
              <a:rPr sz="2000" dirty="0" err="1"/>
              <a:t>enfrentar</a:t>
            </a:r>
            <a:r>
              <a:rPr sz="2000" dirty="0"/>
              <a:t>.</a:t>
            </a:r>
          </a:p>
          <a:p>
            <a:pPr algn="just">
              <a:spcBef>
                <a:spcPts val="600"/>
              </a:spcBef>
              <a:spcAft>
                <a:spcPts val="0"/>
              </a:spcAft>
            </a:pPr>
            <a:r>
              <a:rPr sz="2000" dirty="0"/>
              <a:t>Os </a:t>
            </a:r>
            <a:r>
              <a:rPr sz="2000" dirty="0" err="1"/>
              <a:t>apoiadores</a:t>
            </a:r>
            <a:r>
              <a:rPr sz="2000" dirty="0"/>
              <a:t> dos pares </a:t>
            </a:r>
            <a:r>
              <a:rPr sz="2000" dirty="0" err="1"/>
              <a:t>devem</a:t>
            </a:r>
            <a:r>
              <a:rPr sz="2000" dirty="0"/>
              <a:t> ser sempre independentes.</a:t>
            </a:r>
            <a:endParaRPr lang="en-CH" sz="2000" dirty="0"/>
          </a:p>
          <a:p>
            <a:endParaRPr lang="en-CH" dirty="0"/>
          </a:p>
        </p:txBody>
      </p:sp>
      <p:sp>
        <p:nvSpPr>
          <p:cNvPr id="2" name="Title 1">
            <a:extLst>
              <a:ext uri="{FF2B5EF4-FFF2-40B4-BE49-F238E27FC236}">
                <a16:creationId xmlns:a16="http://schemas.microsoft.com/office/drawing/2014/main" id="{913B13CF-EC95-42CE-99C4-1BF87260F140}"/>
              </a:ext>
            </a:extLst>
          </p:cNvPr>
          <p:cNvSpPr>
            <a:spLocks noGrp="1"/>
          </p:cNvSpPr>
          <p:nvPr>
            <p:ph type="title"/>
          </p:nvPr>
        </p:nvSpPr>
        <p:spPr>
          <a:xfrm>
            <a:off x="422141" y="506412"/>
            <a:ext cx="11384847" cy="432000"/>
          </a:xfrm>
        </p:spPr>
        <p:txBody>
          <a:bodyPr/>
          <a:lstStyle/>
          <a:p>
            <a:pPr algn="ctr"/>
            <a:r>
              <a:rPr dirty="0" err="1"/>
              <a:t>Apresentação</a:t>
            </a:r>
            <a:r>
              <a:rPr dirty="0"/>
              <a:t>: Diferentes </a:t>
            </a:r>
            <a:r>
              <a:rPr dirty="0" err="1"/>
              <a:t>formas</a:t>
            </a:r>
            <a:r>
              <a:rPr dirty="0"/>
              <a:t> de </a:t>
            </a:r>
            <a:r>
              <a:rPr dirty="0" err="1"/>
              <a:t>apoio</a:t>
            </a:r>
            <a:r>
              <a:rPr dirty="0"/>
              <a:t> – 25</a:t>
            </a:r>
            <a:endParaRPr lang="en-CH" dirty="0"/>
          </a:p>
        </p:txBody>
      </p:sp>
    </p:spTree>
    <p:extLst>
      <p:ext uri="{BB962C8B-B14F-4D97-AF65-F5344CB8AC3E}">
        <p14:creationId xmlns:p14="http://schemas.microsoft.com/office/powerpoint/2010/main" val="5167082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27459-93E4-4F9E-9FCE-F64C529B5BD5}"/>
              </a:ext>
            </a:extLst>
          </p:cNvPr>
          <p:cNvSpPr>
            <a:spLocks noGrp="1"/>
          </p:cNvSpPr>
          <p:nvPr>
            <p:ph sz="quarter" idx="14"/>
          </p:nvPr>
        </p:nvSpPr>
        <p:spPr>
          <a:xfrm>
            <a:off x="508794" y="1671722"/>
            <a:ext cx="11174412" cy="3765415"/>
          </a:xfrm>
        </p:spPr>
        <p:txBody>
          <a:bodyPr>
            <a:normAutofit/>
          </a:bodyPr>
          <a:lstStyle/>
          <a:p>
            <a:pPr marL="0" lvl="0" indent="0" algn="just">
              <a:spcBef>
                <a:spcPts val="600"/>
              </a:spcBef>
              <a:spcAft>
                <a:spcPts val="0"/>
              </a:spcAft>
              <a:buNone/>
              <a:defRPr b="1"/>
            </a:pPr>
            <a:r>
              <a:rPr sz="2000" dirty="0" err="1"/>
              <a:t>Buscando</a:t>
            </a:r>
            <a:r>
              <a:rPr sz="2000" dirty="0"/>
              <a:t> </a:t>
            </a:r>
            <a:r>
              <a:rPr sz="2000" dirty="0" err="1"/>
              <a:t>apoio</a:t>
            </a:r>
            <a:r>
              <a:rPr sz="2000" dirty="0"/>
              <a:t> de </a:t>
            </a:r>
            <a:r>
              <a:rPr sz="2000" dirty="0" err="1"/>
              <a:t>familiares</a:t>
            </a:r>
            <a:r>
              <a:rPr sz="2000" dirty="0"/>
              <a:t> e amigos</a:t>
            </a:r>
            <a:endParaRPr lang="en-CH" sz="2000" b="1" dirty="0"/>
          </a:p>
          <a:p>
            <a:pPr algn="just">
              <a:spcBef>
                <a:spcPts val="600"/>
              </a:spcBef>
              <a:spcAft>
                <a:spcPts val="0"/>
              </a:spcAft>
            </a:pPr>
            <a:r>
              <a:rPr sz="2000" dirty="0"/>
              <a:t>Para </a:t>
            </a:r>
            <a:r>
              <a:rPr sz="2000" dirty="0" err="1"/>
              <a:t>muitos</a:t>
            </a:r>
            <a:r>
              <a:rPr sz="2000" dirty="0"/>
              <a:t>, o </a:t>
            </a:r>
            <a:r>
              <a:rPr sz="2000" dirty="0" err="1"/>
              <a:t>apoio</a:t>
            </a:r>
            <a:r>
              <a:rPr sz="2000" dirty="0"/>
              <a:t> e a </a:t>
            </a:r>
            <a:r>
              <a:rPr sz="2000" dirty="0" err="1"/>
              <a:t>compreensão</a:t>
            </a:r>
            <a:r>
              <a:rPr sz="2000" dirty="0"/>
              <a:t> da </a:t>
            </a:r>
            <a:r>
              <a:rPr sz="2000" dirty="0" err="1"/>
              <a:t>família</a:t>
            </a:r>
            <a:r>
              <a:rPr sz="2000" dirty="0"/>
              <a:t> e dos amigos são </a:t>
            </a:r>
            <a:r>
              <a:rPr sz="2000" dirty="0" err="1"/>
              <a:t>extremamente</a:t>
            </a:r>
            <a:r>
              <a:rPr sz="2000" dirty="0"/>
              <a:t> </a:t>
            </a:r>
            <a:r>
              <a:rPr sz="2000" dirty="0" err="1"/>
              <a:t>importantes</a:t>
            </a:r>
            <a:r>
              <a:rPr sz="2000" dirty="0"/>
              <a:t> em tempos </a:t>
            </a:r>
            <a:r>
              <a:rPr sz="2000" dirty="0" err="1"/>
              <a:t>difíceis</a:t>
            </a:r>
            <a:r>
              <a:rPr sz="2000" dirty="0"/>
              <a:t>. </a:t>
            </a:r>
          </a:p>
          <a:p>
            <a:pPr algn="just">
              <a:spcBef>
                <a:spcPts val="600"/>
              </a:spcBef>
              <a:spcAft>
                <a:spcPts val="0"/>
              </a:spcAft>
            </a:pPr>
            <a:r>
              <a:rPr sz="2000" dirty="0" err="1"/>
              <a:t>Famílias</a:t>
            </a:r>
            <a:r>
              <a:rPr sz="2000" dirty="0"/>
              <a:t> e amigos </a:t>
            </a:r>
            <a:r>
              <a:rPr sz="2000" dirty="0" err="1"/>
              <a:t>sabem</a:t>
            </a:r>
            <a:r>
              <a:rPr sz="2000" dirty="0"/>
              <a:t> muito sobre a pessoa e </a:t>
            </a:r>
            <a:r>
              <a:rPr sz="2000" dirty="0" err="1"/>
              <a:t>muitas</a:t>
            </a:r>
            <a:r>
              <a:rPr sz="2000" dirty="0"/>
              <a:t> </a:t>
            </a:r>
            <a:r>
              <a:rPr sz="2000" dirty="0" err="1"/>
              <a:t>vezes</a:t>
            </a:r>
            <a:r>
              <a:rPr sz="2000" dirty="0"/>
              <a:t> </a:t>
            </a:r>
            <a:r>
              <a:rPr sz="2000" dirty="0" err="1"/>
              <a:t>fornecem</a:t>
            </a:r>
            <a:r>
              <a:rPr sz="2000" dirty="0"/>
              <a:t> o </a:t>
            </a:r>
            <a:r>
              <a:rPr sz="2000" dirty="0" err="1"/>
              <a:t>apoio</a:t>
            </a:r>
            <a:r>
              <a:rPr sz="2000" dirty="0"/>
              <a:t> </a:t>
            </a:r>
            <a:r>
              <a:rPr sz="2000" dirty="0" err="1"/>
              <a:t>mais</a:t>
            </a:r>
            <a:r>
              <a:rPr sz="2000" dirty="0"/>
              <a:t> </a:t>
            </a:r>
            <a:r>
              <a:rPr sz="2000" dirty="0" err="1"/>
              <a:t>direto</a:t>
            </a:r>
            <a:r>
              <a:rPr sz="2000" dirty="0"/>
              <a:t>. </a:t>
            </a:r>
          </a:p>
          <a:p>
            <a:pPr algn="just">
              <a:spcBef>
                <a:spcPts val="600"/>
              </a:spcBef>
              <a:spcAft>
                <a:spcPts val="0"/>
              </a:spcAft>
            </a:pPr>
            <a:r>
              <a:rPr sz="2000" dirty="0"/>
              <a:t>Eles </a:t>
            </a:r>
            <a:r>
              <a:rPr sz="2000" dirty="0" err="1"/>
              <a:t>geralmente</a:t>
            </a:r>
            <a:r>
              <a:rPr sz="2000" dirty="0"/>
              <a:t> </a:t>
            </a:r>
            <a:r>
              <a:rPr sz="2000" dirty="0" err="1"/>
              <a:t>estão</a:t>
            </a:r>
            <a:r>
              <a:rPr sz="2000" dirty="0"/>
              <a:t> </a:t>
            </a:r>
            <a:r>
              <a:rPr sz="2000" dirty="0" err="1"/>
              <a:t>cientes</a:t>
            </a:r>
            <a:r>
              <a:rPr sz="2000" dirty="0"/>
              <a:t> da vida </a:t>
            </a:r>
            <a:r>
              <a:rPr sz="2000" dirty="0" err="1"/>
              <a:t>cotidiana</a:t>
            </a:r>
            <a:r>
              <a:rPr sz="2000" dirty="0"/>
              <a:t> da pessoa, das </a:t>
            </a:r>
            <a:r>
              <a:rPr sz="2000" dirty="0" err="1"/>
              <a:t>decisões</a:t>
            </a:r>
            <a:r>
              <a:rPr sz="2000" dirty="0"/>
              <a:t> </a:t>
            </a:r>
            <a:r>
              <a:rPr sz="2000" dirty="0" err="1"/>
              <a:t>diárias</a:t>
            </a:r>
            <a:r>
              <a:rPr sz="2000" dirty="0"/>
              <a:t> que </a:t>
            </a:r>
            <a:r>
              <a:rPr sz="2000" dirty="0" err="1"/>
              <a:t>tomam</a:t>
            </a:r>
            <a:r>
              <a:rPr sz="2000" dirty="0"/>
              <a:t> e de suas </a:t>
            </a:r>
            <a:r>
              <a:rPr sz="2000" dirty="0" err="1"/>
              <a:t>escolhas</a:t>
            </a:r>
            <a:r>
              <a:rPr sz="2000" dirty="0"/>
              <a:t> e </a:t>
            </a:r>
            <a:r>
              <a:rPr sz="2000" dirty="0" err="1"/>
              <a:t>preferências</a:t>
            </a:r>
            <a:r>
              <a:rPr sz="2000" dirty="0"/>
              <a:t> </a:t>
            </a:r>
            <a:r>
              <a:rPr sz="2000" dirty="0" err="1"/>
              <a:t>habituais</a:t>
            </a:r>
            <a:r>
              <a:rPr sz="2000" dirty="0"/>
              <a:t>. </a:t>
            </a:r>
          </a:p>
          <a:p>
            <a:pPr algn="just">
              <a:spcBef>
                <a:spcPts val="600"/>
              </a:spcBef>
              <a:spcAft>
                <a:spcPts val="0"/>
              </a:spcAft>
            </a:pPr>
            <a:r>
              <a:rPr sz="2000" dirty="0"/>
              <a:t>É </a:t>
            </a:r>
            <a:r>
              <a:rPr sz="2000" dirty="0" err="1"/>
              <a:t>provável</a:t>
            </a:r>
            <a:r>
              <a:rPr sz="2000" dirty="0"/>
              <a:t> que a </a:t>
            </a:r>
            <a:r>
              <a:rPr sz="2000" dirty="0" err="1"/>
              <a:t>família</a:t>
            </a:r>
            <a:r>
              <a:rPr sz="2000" dirty="0"/>
              <a:t> e </a:t>
            </a:r>
            <a:r>
              <a:rPr sz="2000" dirty="0" err="1"/>
              <a:t>os</a:t>
            </a:r>
            <a:r>
              <a:rPr sz="2000" dirty="0"/>
              <a:t> amigos </a:t>
            </a:r>
            <a:r>
              <a:rPr sz="2000" dirty="0" err="1"/>
              <a:t>estejam</a:t>
            </a:r>
            <a:r>
              <a:rPr sz="2000" dirty="0"/>
              <a:t> </a:t>
            </a:r>
            <a:r>
              <a:rPr sz="2000" dirty="0" err="1"/>
              <a:t>disponíveis</a:t>
            </a:r>
            <a:r>
              <a:rPr sz="2000" dirty="0"/>
              <a:t> para </a:t>
            </a:r>
            <a:r>
              <a:rPr sz="2000" dirty="0" err="1"/>
              <a:t>incentivar</a:t>
            </a:r>
            <a:r>
              <a:rPr sz="2000" dirty="0"/>
              <a:t> e </a:t>
            </a:r>
            <a:r>
              <a:rPr sz="2000" dirty="0" err="1"/>
              <a:t>apoiar</a:t>
            </a:r>
            <a:r>
              <a:rPr sz="2000" dirty="0"/>
              <a:t> a pessoa a </a:t>
            </a:r>
            <a:r>
              <a:rPr sz="2000" dirty="0" err="1"/>
              <a:t>exercer</a:t>
            </a:r>
            <a:r>
              <a:rPr sz="2000" dirty="0"/>
              <a:t> </a:t>
            </a:r>
            <a:r>
              <a:rPr sz="2000" dirty="0" err="1"/>
              <a:t>sua</a:t>
            </a:r>
            <a:r>
              <a:rPr sz="2000" dirty="0"/>
              <a:t> </a:t>
            </a:r>
            <a:r>
              <a:rPr lang="pt-BR" sz="2000" dirty="0"/>
              <a:t>capacidade legal</a:t>
            </a:r>
            <a:r>
              <a:rPr sz="2000" dirty="0"/>
              <a:t>. </a:t>
            </a:r>
            <a:endParaRPr lang="en-CH" sz="2000" dirty="0"/>
          </a:p>
          <a:p>
            <a:pPr algn="just">
              <a:spcBef>
                <a:spcPts val="600"/>
              </a:spcBef>
              <a:spcAft>
                <a:spcPts val="0"/>
              </a:spcAft>
            </a:pPr>
            <a:r>
              <a:rPr sz="2000" dirty="0"/>
              <a:t>A </a:t>
            </a:r>
            <a:r>
              <a:rPr sz="2000" dirty="0" err="1"/>
              <a:t>família</a:t>
            </a:r>
            <a:r>
              <a:rPr sz="2000" dirty="0"/>
              <a:t> e </a:t>
            </a:r>
            <a:r>
              <a:rPr sz="2000" dirty="0" err="1"/>
              <a:t>os</a:t>
            </a:r>
            <a:r>
              <a:rPr sz="2000" dirty="0"/>
              <a:t> amigos </a:t>
            </a:r>
            <a:r>
              <a:rPr sz="2000" dirty="0" err="1"/>
              <a:t>podem</a:t>
            </a:r>
            <a:r>
              <a:rPr sz="2000" dirty="0"/>
              <a:t> ser uma </a:t>
            </a:r>
            <a:r>
              <a:rPr sz="2000" dirty="0" err="1"/>
              <a:t>ótima</a:t>
            </a:r>
            <a:r>
              <a:rPr sz="2000" dirty="0"/>
              <a:t> </a:t>
            </a:r>
            <a:r>
              <a:rPr sz="2000" dirty="0" err="1"/>
              <a:t>fonte</a:t>
            </a:r>
            <a:r>
              <a:rPr sz="2000" dirty="0"/>
              <a:t> de </a:t>
            </a:r>
            <a:r>
              <a:rPr sz="2000" dirty="0" err="1"/>
              <a:t>informação</a:t>
            </a:r>
            <a:r>
              <a:rPr sz="2000" dirty="0"/>
              <a:t> para </a:t>
            </a:r>
            <a:r>
              <a:rPr sz="2000" dirty="0" err="1"/>
              <a:t>permitir</a:t>
            </a:r>
            <a:r>
              <a:rPr sz="2000" dirty="0"/>
              <a:t> que </a:t>
            </a:r>
            <a:r>
              <a:rPr sz="2000" dirty="0" err="1"/>
              <a:t>outras</a:t>
            </a:r>
            <a:r>
              <a:rPr sz="2000" dirty="0"/>
              <a:t> pessoas </a:t>
            </a:r>
            <a:r>
              <a:rPr sz="2000" dirty="0" err="1"/>
              <a:t>entendam</a:t>
            </a:r>
            <a:r>
              <a:rPr sz="2000" dirty="0"/>
              <a:t> o histórico, </a:t>
            </a:r>
            <a:r>
              <a:rPr sz="2000" dirty="0" err="1"/>
              <a:t>os</a:t>
            </a:r>
            <a:r>
              <a:rPr sz="2000" dirty="0"/>
              <a:t> </a:t>
            </a:r>
            <a:r>
              <a:rPr sz="2000" dirty="0" err="1"/>
              <a:t>valores</a:t>
            </a:r>
            <a:r>
              <a:rPr sz="2000" dirty="0"/>
              <a:t> e </a:t>
            </a:r>
            <a:r>
              <a:rPr sz="2000" dirty="0" err="1"/>
              <a:t>os</a:t>
            </a:r>
            <a:r>
              <a:rPr sz="2000" dirty="0"/>
              <a:t> </a:t>
            </a:r>
            <a:r>
              <a:rPr sz="2000" dirty="0" err="1"/>
              <a:t>objetivos</a:t>
            </a:r>
            <a:r>
              <a:rPr sz="2000" dirty="0"/>
              <a:t> da pessoa, ou suas </a:t>
            </a:r>
            <a:r>
              <a:rPr sz="2000" dirty="0" err="1"/>
              <a:t>experiências</a:t>
            </a:r>
            <a:r>
              <a:rPr sz="2000" dirty="0"/>
              <a:t> </a:t>
            </a:r>
            <a:r>
              <a:rPr sz="2000" dirty="0" err="1"/>
              <a:t>anteriores</a:t>
            </a:r>
            <a:r>
              <a:rPr sz="2000" dirty="0"/>
              <a:t> de </a:t>
            </a:r>
            <a:r>
              <a:rPr sz="2000" dirty="0" err="1"/>
              <a:t>serviços</a:t>
            </a:r>
            <a:r>
              <a:rPr sz="2000" dirty="0"/>
              <a:t>. </a:t>
            </a:r>
            <a:endParaRPr lang="en-CH" sz="2000" dirty="0"/>
          </a:p>
          <a:p>
            <a:endParaRPr lang="en-CH" dirty="0"/>
          </a:p>
        </p:txBody>
      </p:sp>
      <p:sp>
        <p:nvSpPr>
          <p:cNvPr id="2" name="Title 1">
            <a:extLst>
              <a:ext uri="{FF2B5EF4-FFF2-40B4-BE49-F238E27FC236}">
                <a16:creationId xmlns:a16="http://schemas.microsoft.com/office/drawing/2014/main" id="{08FFB0F6-0FD6-4A0F-B405-55FDF29DC99E}"/>
              </a:ext>
            </a:extLst>
          </p:cNvPr>
          <p:cNvSpPr>
            <a:spLocks noGrp="1"/>
          </p:cNvSpPr>
          <p:nvPr>
            <p:ph type="title"/>
          </p:nvPr>
        </p:nvSpPr>
        <p:spPr>
          <a:xfrm>
            <a:off x="422141" y="506412"/>
            <a:ext cx="11384847" cy="432000"/>
          </a:xfrm>
        </p:spPr>
        <p:txBody>
          <a:bodyPr/>
          <a:lstStyle/>
          <a:p>
            <a:pPr algn="ctr"/>
            <a:r>
              <a:rPr dirty="0" err="1"/>
              <a:t>Apresentação</a:t>
            </a:r>
            <a:r>
              <a:rPr dirty="0"/>
              <a:t>: Diferentes </a:t>
            </a:r>
            <a:r>
              <a:rPr dirty="0" err="1"/>
              <a:t>formas</a:t>
            </a:r>
            <a:r>
              <a:rPr dirty="0"/>
              <a:t> de </a:t>
            </a:r>
            <a:r>
              <a:rPr dirty="0" err="1"/>
              <a:t>apoio</a:t>
            </a:r>
            <a:r>
              <a:rPr dirty="0"/>
              <a:t> – 26</a:t>
            </a:r>
            <a:endParaRPr lang="en-CH" dirty="0"/>
          </a:p>
        </p:txBody>
      </p:sp>
    </p:spTree>
    <p:extLst>
      <p:ext uri="{BB962C8B-B14F-4D97-AF65-F5344CB8AC3E}">
        <p14:creationId xmlns:p14="http://schemas.microsoft.com/office/powerpoint/2010/main" val="32772694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8EF3C-9D42-4614-A27E-391907373B07}"/>
              </a:ext>
            </a:extLst>
          </p:cNvPr>
          <p:cNvSpPr>
            <a:spLocks noGrp="1"/>
          </p:cNvSpPr>
          <p:nvPr>
            <p:ph sz="quarter" idx="14"/>
          </p:nvPr>
        </p:nvSpPr>
        <p:spPr>
          <a:xfrm>
            <a:off x="507195" y="1114425"/>
            <a:ext cx="11174412" cy="4896763"/>
          </a:xfrm>
        </p:spPr>
        <p:txBody>
          <a:bodyPr>
            <a:normAutofit fontScale="92500" lnSpcReduction="10000"/>
          </a:bodyPr>
          <a:lstStyle/>
          <a:p>
            <a:pPr marL="0" indent="0" algn="just">
              <a:lnSpc>
                <a:spcPct val="120000"/>
              </a:lnSpc>
              <a:spcBef>
                <a:spcPts val="600"/>
              </a:spcBef>
              <a:spcAft>
                <a:spcPts val="0"/>
              </a:spcAft>
              <a:buNone/>
              <a:defRPr b="1"/>
            </a:pPr>
            <a:r>
              <a:rPr dirty="0" err="1"/>
              <a:t>Buscando</a:t>
            </a:r>
            <a:r>
              <a:rPr dirty="0"/>
              <a:t> </a:t>
            </a:r>
            <a:r>
              <a:rPr dirty="0" err="1"/>
              <a:t>apoio</a:t>
            </a:r>
            <a:r>
              <a:rPr dirty="0"/>
              <a:t> de </a:t>
            </a:r>
            <a:r>
              <a:rPr dirty="0" err="1"/>
              <a:t>familiares</a:t>
            </a:r>
            <a:r>
              <a:rPr dirty="0"/>
              <a:t> e amigos  (</a:t>
            </a:r>
            <a:r>
              <a:rPr dirty="0" err="1"/>
              <a:t>continuação</a:t>
            </a:r>
            <a:r>
              <a:rPr dirty="0"/>
              <a:t>)</a:t>
            </a:r>
            <a:endParaRPr lang="en-CH" b="1" dirty="0"/>
          </a:p>
          <a:p>
            <a:pPr algn="just">
              <a:lnSpc>
                <a:spcPct val="110000"/>
              </a:lnSpc>
              <a:spcBef>
                <a:spcPts val="600"/>
              </a:spcBef>
              <a:spcAft>
                <a:spcPts val="0"/>
              </a:spcAft>
            </a:pPr>
            <a:r>
              <a:rPr dirty="0" err="1"/>
              <a:t>Potenciais</a:t>
            </a:r>
            <a:r>
              <a:rPr dirty="0"/>
              <a:t> </a:t>
            </a:r>
            <a:r>
              <a:rPr dirty="0" err="1"/>
              <a:t>conflitos</a:t>
            </a:r>
            <a:r>
              <a:rPr dirty="0"/>
              <a:t> de interesse/</a:t>
            </a:r>
            <a:r>
              <a:rPr dirty="0" err="1"/>
              <a:t>barreiras</a:t>
            </a:r>
            <a:r>
              <a:rPr dirty="0"/>
              <a:t> </a:t>
            </a:r>
            <a:r>
              <a:rPr dirty="0" err="1"/>
              <a:t>atitudinais</a:t>
            </a:r>
            <a:r>
              <a:rPr dirty="0"/>
              <a:t>:</a:t>
            </a:r>
            <a:endParaRPr lang="en-CH" dirty="0"/>
          </a:p>
          <a:p>
            <a:pPr algn="just">
              <a:lnSpc>
                <a:spcPct val="110000"/>
              </a:lnSpc>
              <a:spcBef>
                <a:spcPts val="600"/>
              </a:spcBef>
              <a:spcAft>
                <a:spcPts val="0"/>
              </a:spcAft>
            </a:pPr>
            <a:r>
              <a:rPr dirty="0"/>
              <a:t>Fazer </a:t>
            </a:r>
            <a:r>
              <a:rPr dirty="0" err="1"/>
              <a:t>suposições</a:t>
            </a:r>
            <a:r>
              <a:rPr dirty="0"/>
              <a:t> sobre o que é do </a:t>
            </a:r>
            <a:r>
              <a:rPr dirty="0" err="1"/>
              <a:t>melhor</a:t>
            </a:r>
            <a:r>
              <a:rPr dirty="0"/>
              <a:t> interesse da pessoa.</a:t>
            </a:r>
            <a:endParaRPr lang="en-CH" dirty="0"/>
          </a:p>
          <a:p>
            <a:pPr algn="just">
              <a:lnSpc>
                <a:spcPct val="110000"/>
              </a:lnSpc>
              <a:spcBef>
                <a:spcPts val="600"/>
              </a:spcBef>
              <a:spcAft>
                <a:spcPts val="0"/>
              </a:spcAft>
            </a:pPr>
            <a:r>
              <a:rPr dirty="0"/>
              <a:t>Estar </a:t>
            </a:r>
            <a:r>
              <a:rPr dirty="0" err="1"/>
              <a:t>emocionalmente</a:t>
            </a:r>
            <a:r>
              <a:rPr dirty="0"/>
              <a:t> </a:t>
            </a:r>
            <a:r>
              <a:rPr dirty="0" err="1"/>
              <a:t>envolvido</a:t>
            </a:r>
            <a:r>
              <a:rPr dirty="0"/>
              <a:t> </a:t>
            </a:r>
            <a:r>
              <a:rPr dirty="0" err="1"/>
              <a:t>demais</a:t>
            </a:r>
            <a:r>
              <a:rPr dirty="0"/>
              <a:t>, </a:t>
            </a:r>
            <a:r>
              <a:rPr dirty="0" err="1"/>
              <a:t>estressado</a:t>
            </a:r>
            <a:r>
              <a:rPr dirty="0"/>
              <a:t> ou sem </a:t>
            </a:r>
            <a:r>
              <a:rPr dirty="0" err="1"/>
              <a:t>paciência</a:t>
            </a:r>
            <a:r>
              <a:rPr dirty="0"/>
              <a:t>.</a:t>
            </a:r>
            <a:endParaRPr lang="en-CH" dirty="0"/>
          </a:p>
          <a:p>
            <a:pPr algn="just">
              <a:lnSpc>
                <a:spcPct val="110000"/>
              </a:lnSpc>
              <a:spcBef>
                <a:spcPts val="600"/>
              </a:spcBef>
              <a:spcAft>
                <a:spcPts val="0"/>
              </a:spcAft>
            </a:pPr>
            <a:r>
              <a:rPr dirty="0"/>
              <a:t>Sentir-se </a:t>
            </a:r>
            <a:r>
              <a:rPr dirty="0" err="1"/>
              <a:t>culpado</a:t>
            </a:r>
            <a:r>
              <a:rPr dirty="0"/>
              <a:t> pela </a:t>
            </a:r>
            <a:r>
              <a:rPr dirty="0" err="1"/>
              <a:t>situação</a:t>
            </a:r>
            <a:r>
              <a:rPr dirty="0"/>
              <a:t> da pessoa e </a:t>
            </a:r>
            <a:r>
              <a:rPr dirty="0" err="1"/>
              <a:t>sobrecarregar</a:t>
            </a:r>
            <a:r>
              <a:rPr dirty="0"/>
              <a:t> a pessoa com </a:t>
            </a:r>
            <a:r>
              <a:rPr dirty="0" err="1"/>
              <a:t>apoio</a:t>
            </a:r>
            <a:r>
              <a:rPr dirty="0"/>
              <a:t>.</a:t>
            </a:r>
            <a:endParaRPr lang="en-CH" dirty="0"/>
          </a:p>
          <a:p>
            <a:pPr algn="just">
              <a:lnSpc>
                <a:spcPct val="110000"/>
              </a:lnSpc>
              <a:spcBef>
                <a:spcPts val="600"/>
              </a:spcBef>
              <a:spcAft>
                <a:spcPts val="0"/>
              </a:spcAft>
            </a:pPr>
            <a:r>
              <a:rPr dirty="0"/>
              <a:t>Falta de </a:t>
            </a:r>
            <a:r>
              <a:rPr dirty="0" err="1"/>
              <a:t>conhecimento</a:t>
            </a:r>
            <a:r>
              <a:rPr dirty="0"/>
              <a:t> sobre </a:t>
            </a:r>
            <a:r>
              <a:rPr dirty="0" err="1"/>
              <a:t>os</a:t>
            </a:r>
            <a:r>
              <a:rPr dirty="0"/>
              <a:t> </a:t>
            </a:r>
            <a:r>
              <a:rPr dirty="0" err="1"/>
              <a:t>valores</a:t>
            </a:r>
            <a:r>
              <a:rPr dirty="0"/>
              <a:t> e </a:t>
            </a:r>
            <a:r>
              <a:rPr dirty="0" err="1"/>
              <a:t>preferências</a:t>
            </a:r>
            <a:r>
              <a:rPr dirty="0"/>
              <a:t> da pessoa.</a:t>
            </a:r>
            <a:endParaRPr lang="en-CH" dirty="0"/>
          </a:p>
          <a:p>
            <a:pPr algn="just">
              <a:lnSpc>
                <a:spcPct val="110000"/>
              </a:lnSpc>
              <a:spcBef>
                <a:spcPts val="600"/>
              </a:spcBef>
              <a:spcAft>
                <a:spcPts val="0"/>
              </a:spcAft>
            </a:pPr>
            <a:r>
              <a:rPr lang="pt-BR" dirty="0"/>
              <a:t>Ter expectativas irreais ou muito baixas em relação ao que uma pessoa pode alcançar.</a:t>
            </a:r>
            <a:endParaRPr lang="en-CH" dirty="0"/>
          </a:p>
          <a:p>
            <a:pPr algn="just">
              <a:lnSpc>
                <a:spcPct val="110000"/>
              </a:lnSpc>
              <a:spcBef>
                <a:spcPts val="600"/>
              </a:spcBef>
              <a:spcAft>
                <a:spcPts val="0"/>
              </a:spcAft>
            </a:pPr>
            <a:r>
              <a:rPr dirty="0" err="1"/>
              <a:t>Subestimar</a:t>
            </a:r>
            <a:r>
              <a:rPr dirty="0"/>
              <a:t> as </a:t>
            </a:r>
            <a:r>
              <a:rPr dirty="0" err="1"/>
              <a:t>habilidades</a:t>
            </a:r>
            <a:r>
              <a:rPr dirty="0"/>
              <a:t> de </a:t>
            </a:r>
            <a:r>
              <a:rPr dirty="0" err="1"/>
              <a:t>tomada</a:t>
            </a:r>
            <a:r>
              <a:rPr dirty="0"/>
              <a:t> de </a:t>
            </a:r>
            <a:r>
              <a:rPr dirty="0" err="1"/>
              <a:t>decisão</a:t>
            </a:r>
            <a:r>
              <a:rPr dirty="0"/>
              <a:t> da pessoa.</a:t>
            </a:r>
            <a:endParaRPr lang="en-CH" dirty="0"/>
          </a:p>
          <a:p>
            <a:pPr algn="just">
              <a:lnSpc>
                <a:spcPct val="110000"/>
              </a:lnSpc>
              <a:spcBef>
                <a:spcPts val="600"/>
              </a:spcBef>
              <a:spcAft>
                <a:spcPts val="0"/>
              </a:spcAft>
            </a:pPr>
            <a:r>
              <a:rPr lang="pt-BR" dirty="0"/>
              <a:t>Temer</a:t>
            </a:r>
            <a:r>
              <a:rPr dirty="0"/>
              <a:t> </a:t>
            </a:r>
            <a:r>
              <a:rPr dirty="0" err="1"/>
              <a:t>possíveis</a:t>
            </a:r>
            <a:r>
              <a:rPr dirty="0"/>
              <a:t> </a:t>
            </a:r>
            <a:r>
              <a:rPr dirty="0" err="1"/>
              <a:t>consequências</a:t>
            </a:r>
            <a:r>
              <a:rPr dirty="0"/>
              <a:t> para </a:t>
            </a:r>
            <a:r>
              <a:rPr dirty="0" err="1"/>
              <a:t>si</a:t>
            </a:r>
            <a:r>
              <a:rPr dirty="0"/>
              <a:t> </a:t>
            </a:r>
            <a:r>
              <a:rPr dirty="0" err="1"/>
              <a:t>mesmos</a:t>
            </a:r>
            <a:r>
              <a:rPr dirty="0"/>
              <a:t>. </a:t>
            </a:r>
            <a:endParaRPr lang="en-CH" dirty="0"/>
          </a:p>
          <a:p>
            <a:pPr algn="just">
              <a:lnSpc>
                <a:spcPct val="110000"/>
              </a:lnSpc>
              <a:spcBef>
                <a:spcPts val="600"/>
              </a:spcBef>
              <a:spcAft>
                <a:spcPts val="0"/>
              </a:spcAft>
            </a:pPr>
            <a:r>
              <a:rPr lang="pt-BR" dirty="0"/>
              <a:t>Ser superprotetor da pessoa. </a:t>
            </a:r>
          </a:p>
          <a:p>
            <a:pPr algn="just">
              <a:lnSpc>
                <a:spcPct val="110000"/>
              </a:lnSpc>
              <a:spcBef>
                <a:spcPts val="600"/>
              </a:spcBef>
              <a:spcAft>
                <a:spcPts val="0"/>
              </a:spcAft>
            </a:pPr>
            <a:r>
              <a:rPr lang="pt-BR" dirty="0"/>
              <a:t>Sentir-se no direito de compartilhar parte da história de seu familiar com outras pessoas quando a pessoa pode não querer que a informação seja compartilhada. </a:t>
            </a:r>
          </a:p>
          <a:p>
            <a:pPr algn="just">
              <a:lnSpc>
                <a:spcPct val="110000"/>
              </a:lnSpc>
              <a:spcBef>
                <a:spcPts val="600"/>
              </a:spcBef>
              <a:spcAft>
                <a:spcPts val="0"/>
              </a:spcAft>
            </a:pPr>
            <a:endParaRPr lang="en-CH" dirty="0"/>
          </a:p>
          <a:p>
            <a:endParaRPr lang="en-CH" dirty="0"/>
          </a:p>
        </p:txBody>
      </p:sp>
      <p:sp>
        <p:nvSpPr>
          <p:cNvPr id="2" name="Title 1">
            <a:extLst>
              <a:ext uri="{FF2B5EF4-FFF2-40B4-BE49-F238E27FC236}">
                <a16:creationId xmlns:a16="http://schemas.microsoft.com/office/drawing/2014/main" id="{45DB640E-14B1-4D07-BFB5-CB4C3FEC2C60}"/>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27</a:t>
            </a:r>
            <a:endParaRPr lang="en-CH" dirty="0"/>
          </a:p>
        </p:txBody>
      </p:sp>
    </p:spTree>
    <p:extLst>
      <p:ext uri="{BB962C8B-B14F-4D97-AF65-F5344CB8AC3E}">
        <p14:creationId xmlns:p14="http://schemas.microsoft.com/office/powerpoint/2010/main" val="12876453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D5B11-33C9-4F51-A8CC-A83038EACF1F}"/>
              </a:ext>
            </a:extLst>
          </p:cNvPr>
          <p:cNvSpPr>
            <a:spLocks noGrp="1"/>
          </p:cNvSpPr>
          <p:nvPr>
            <p:ph sz="quarter" idx="14"/>
          </p:nvPr>
        </p:nvSpPr>
        <p:spPr>
          <a:xfrm>
            <a:off x="507195" y="1511188"/>
            <a:ext cx="11174412" cy="2836223"/>
          </a:xfrm>
        </p:spPr>
        <p:txBody>
          <a:bodyPr/>
          <a:lstStyle/>
          <a:p>
            <a:pPr marL="0" lvl="0" indent="0" algn="just">
              <a:spcBef>
                <a:spcPts val="600"/>
              </a:spcBef>
              <a:spcAft>
                <a:spcPts val="0"/>
              </a:spcAft>
              <a:buNone/>
              <a:defRPr b="1"/>
            </a:pPr>
            <a:r>
              <a:rPr sz="2000" dirty="0" err="1"/>
              <a:t>Comunidades</a:t>
            </a:r>
            <a:r>
              <a:rPr sz="2000" dirty="0"/>
              <a:t> de </a:t>
            </a:r>
            <a:r>
              <a:rPr sz="2000" dirty="0" err="1"/>
              <a:t>apoio</a:t>
            </a:r>
            <a:endParaRPr sz="2000" dirty="0"/>
          </a:p>
          <a:p>
            <a:pPr marL="0" lvl="0" indent="0" algn="just">
              <a:spcBef>
                <a:spcPts val="600"/>
              </a:spcBef>
              <a:spcAft>
                <a:spcPts val="0"/>
              </a:spcAft>
              <a:buNone/>
              <a:defRPr b="1"/>
            </a:pPr>
            <a:endParaRPr lang="en-CH" sz="2000" b="1" dirty="0"/>
          </a:p>
          <a:p>
            <a:pPr algn="just">
              <a:spcBef>
                <a:spcPts val="600"/>
              </a:spcBef>
              <a:spcAft>
                <a:spcPts val="0"/>
              </a:spcAft>
            </a:pPr>
            <a:r>
              <a:rPr lang="pt-BR" sz="2000" dirty="0"/>
              <a:t>Muitas pessoas que parecem não ter outros tipos de apoio, como amigos íntimos ou familiares, podem de fato encontrar muito apoio em certas comunidades ou espaços comunitários e criar uma "família de amigos". </a:t>
            </a:r>
          </a:p>
          <a:p>
            <a:pPr algn="just">
              <a:spcBef>
                <a:spcPts val="600"/>
              </a:spcBef>
              <a:spcAft>
                <a:spcPts val="0"/>
              </a:spcAft>
            </a:pPr>
            <a:r>
              <a:rPr lang="pt-BR" sz="2000" dirty="0"/>
              <a:t>Isso pode incluir comunidades on-line, grupos religiosos ou culturais, comunidades de ativistas políticos, grupos focados em atividades como música ou obras de arte, ou comunidades baseadas, por exemplo, em gênero ou orientação sexual. </a:t>
            </a:r>
          </a:p>
          <a:p>
            <a:pPr algn="just">
              <a:spcBef>
                <a:spcPts val="600"/>
              </a:spcBef>
              <a:spcAft>
                <a:spcPts val="0"/>
              </a:spcAft>
            </a:pPr>
            <a:r>
              <a:rPr lang="pt-BR" sz="2000" dirty="0"/>
              <a:t>É importante que os serviços reconheçam e considerem essas formas de apoio, mesmo que sejam diferentes das redes de apoio tradicionais </a:t>
            </a:r>
          </a:p>
          <a:p>
            <a:endParaRPr lang="en-CH" dirty="0"/>
          </a:p>
        </p:txBody>
      </p:sp>
      <p:sp>
        <p:nvSpPr>
          <p:cNvPr id="2" name="Title 1">
            <a:extLst>
              <a:ext uri="{FF2B5EF4-FFF2-40B4-BE49-F238E27FC236}">
                <a16:creationId xmlns:a16="http://schemas.microsoft.com/office/drawing/2014/main" id="{5CFF90CD-1694-4E4D-AD5F-22EEE6A72519}"/>
              </a:ext>
            </a:extLst>
          </p:cNvPr>
          <p:cNvSpPr>
            <a:spLocks noGrp="1"/>
          </p:cNvSpPr>
          <p:nvPr>
            <p:ph type="title"/>
          </p:nvPr>
        </p:nvSpPr>
        <p:spPr>
          <a:xfrm>
            <a:off x="422141" y="506412"/>
            <a:ext cx="11174411" cy="432000"/>
          </a:xfrm>
        </p:spPr>
        <p:txBody>
          <a:bodyPr/>
          <a:lstStyle/>
          <a:p>
            <a:pPr algn="ctr"/>
            <a:r>
              <a:rPr dirty="0" err="1"/>
              <a:t>Apresentação</a:t>
            </a:r>
            <a:r>
              <a:rPr dirty="0"/>
              <a:t>: Diferentes </a:t>
            </a:r>
            <a:r>
              <a:rPr dirty="0" err="1"/>
              <a:t>formas</a:t>
            </a:r>
            <a:r>
              <a:rPr dirty="0"/>
              <a:t> de </a:t>
            </a:r>
            <a:r>
              <a:rPr dirty="0" err="1"/>
              <a:t>apoio</a:t>
            </a:r>
            <a:r>
              <a:rPr dirty="0"/>
              <a:t> – 28</a:t>
            </a:r>
            <a:endParaRPr lang="en-CH" dirty="0"/>
          </a:p>
        </p:txBody>
      </p:sp>
    </p:spTree>
    <p:extLst>
      <p:ext uri="{BB962C8B-B14F-4D97-AF65-F5344CB8AC3E}">
        <p14:creationId xmlns:p14="http://schemas.microsoft.com/office/powerpoint/2010/main" val="342321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F96A6-7289-4D72-AE7D-8F954C9877B1}"/>
              </a:ext>
            </a:extLst>
          </p:cNvPr>
          <p:cNvSpPr>
            <a:spLocks noGrp="1"/>
          </p:cNvSpPr>
          <p:nvPr>
            <p:ph sz="quarter" idx="14"/>
          </p:nvPr>
        </p:nvSpPr>
        <p:spPr>
          <a:xfrm>
            <a:off x="508794" y="1943188"/>
            <a:ext cx="11174412" cy="1794623"/>
          </a:xfrm>
        </p:spPr>
        <p:txBody>
          <a:bodyPr/>
          <a:lstStyle/>
          <a:p>
            <a:pPr algn="just">
              <a:spcBef>
                <a:spcPts val="600"/>
              </a:spcBef>
              <a:spcAft>
                <a:spcPts val="0"/>
              </a:spcAft>
            </a:pPr>
            <a:r>
              <a:rPr sz="2000" dirty="0"/>
              <a:t>Você </a:t>
            </a:r>
            <a:r>
              <a:rPr sz="2000" dirty="0" err="1"/>
              <a:t>acha</a:t>
            </a:r>
            <a:r>
              <a:rPr sz="2000" dirty="0"/>
              <a:t> que as pessoas com </a:t>
            </a:r>
            <a:r>
              <a:rPr sz="2000" dirty="0" err="1"/>
              <a:t>deficiências</a:t>
            </a:r>
            <a:r>
              <a:rPr sz="2000" dirty="0"/>
              <a:t> </a:t>
            </a:r>
            <a:r>
              <a:rPr sz="2000" dirty="0" err="1"/>
              <a:t>psicossociais</a:t>
            </a:r>
            <a:r>
              <a:rPr sz="2000" dirty="0"/>
              <a:t>, </a:t>
            </a:r>
            <a:r>
              <a:rPr sz="2000" dirty="0" err="1"/>
              <a:t>intelectuais</a:t>
            </a:r>
            <a:r>
              <a:rPr sz="2000" dirty="0"/>
              <a:t> ou </a:t>
            </a:r>
            <a:r>
              <a:rPr sz="2000" dirty="0" err="1"/>
              <a:t>cognitivas</a:t>
            </a:r>
            <a:r>
              <a:rPr sz="2000" dirty="0"/>
              <a:t> </a:t>
            </a:r>
            <a:r>
              <a:rPr sz="2000" dirty="0" err="1"/>
              <a:t>devem</a:t>
            </a:r>
            <a:r>
              <a:rPr sz="2000" dirty="0"/>
              <a:t> </a:t>
            </a:r>
            <a:r>
              <a:rPr sz="2000" dirty="0" err="1"/>
              <a:t>tomar</a:t>
            </a:r>
            <a:r>
              <a:rPr sz="2000" dirty="0"/>
              <a:t> </a:t>
            </a:r>
            <a:r>
              <a:rPr sz="2000" dirty="0" err="1"/>
              <a:t>decisões</a:t>
            </a:r>
            <a:r>
              <a:rPr sz="2000" dirty="0"/>
              <a:t> por </a:t>
            </a:r>
            <a:r>
              <a:rPr sz="2000" dirty="0" err="1"/>
              <a:t>si</a:t>
            </a:r>
            <a:r>
              <a:rPr sz="2000" dirty="0"/>
              <a:t> </a:t>
            </a:r>
            <a:r>
              <a:rPr sz="2000" dirty="0" err="1"/>
              <a:t>mesmas</a:t>
            </a:r>
            <a:r>
              <a:rPr sz="2000" dirty="0"/>
              <a:t>?</a:t>
            </a:r>
          </a:p>
          <a:p>
            <a:pPr algn="just">
              <a:spcBef>
                <a:spcPts val="600"/>
              </a:spcBef>
              <a:spcAft>
                <a:spcPts val="0"/>
              </a:spcAft>
            </a:pPr>
            <a:r>
              <a:rPr sz="2000" dirty="0"/>
              <a:t>Por que você </a:t>
            </a:r>
            <a:r>
              <a:rPr sz="2000" dirty="0" err="1"/>
              <a:t>acha</a:t>
            </a:r>
            <a:r>
              <a:rPr sz="2000" dirty="0"/>
              <a:t> que as pessoas com </a:t>
            </a:r>
            <a:r>
              <a:rPr sz="2000" dirty="0" err="1"/>
              <a:t>deficiências</a:t>
            </a:r>
            <a:r>
              <a:rPr sz="2000" dirty="0"/>
              <a:t> </a:t>
            </a:r>
            <a:r>
              <a:rPr sz="2000" dirty="0" err="1"/>
              <a:t>psicossociais</a:t>
            </a:r>
            <a:r>
              <a:rPr sz="2000" dirty="0"/>
              <a:t>, </a:t>
            </a:r>
            <a:r>
              <a:rPr sz="2000" dirty="0" err="1"/>
              <a:t>intelectuais</a:t>
            </a:r>
            <a:r>
              <a:rPr sz="2000" dirty="0"/>
              <a:t> ou </a:t>
            </a:r>
            <a:r>
              <a:rPr sz="2000" dirty="0" err="1"/>
              <a:t>cognitivas</a:t>
            </a:r>
            <a:r>
              <a:rPr sz="2000" dirty="0"/>
              <a:t>, </a:t>
            </a:r>
            <a:r>
              <a:rPr sz="2000" dirty="0" err="1"/>
              <a:t>bem</a:t>
            </a:r>
            <a:r>
              <a:rPr sz="2000" dirty="0"/>
              <a:t> como </a:t>
            </a:r>
            <a:r>
              <a:rPr sz="2000" dirty="0" err="1"/>
              <a:t>outras</a:t>
            </a:r>
            <a:r>
              <a:rPr sz="2000" dirty="0"/>
              <a:t> pessoas que </a:t>
            </a:r>
            <a:r>
              <a:rPr sz="2000" dirty="0" err="1"/>
              <a:t>usam</a:t>
            </a:r>
            <a:r>
              <a:rPr sz="2000" dirty="0"/>
              <a:t> </a:t>
            </a:r>
            <a:r>
              <a:rPr sz="2000" dirty="0" err="1"/>
              <a:t>serviços</a:t>
            </a:r>
            <a:r>
              <a:rPr sz="2000" dirty="0"/>
              <a:t> de saúde mental e sociais, são </a:t>
            </a:r>
            <a:r>
              <a:rPr sz="2000" dirty="0" err="1"/>
              <a:t>frequentemente</a:t>
            </a:r>
            <a:r>
              <a:rPr sz="2000" dirty="0"/>
              <a:t> </a:t>
            </a:r>
            <a:r>
              <a:rPr sz="2000" dirty="0" err="1"/>
              <a:t>privadas</a:t>
            </a:r>
            <a:r>
              <a:rPr sz="2000" dirty="0"/>
              <a:t> da </a:t>
            </a:r>
            <a:r>
              <a:rPr sz="2000" dirty="0" err="1"/>
              <a:t>possibilidade</a:t>
            </a:r>
            <a:r>
              <a:rPr sz="2000" dirty="0"/>
              <a:t> de </a:t>
            </a:r>
            <a:r>
              <a:rPr sz="2000" dirty="0" err="1"/>
              <a:t>tomar</a:t>
            </a:r>
            <a:r>
              <a:rPr sz="2000" dirty="0"/>
              <a:t> </a:t>
            </a:r>
            <a:r>
              <a:rPr sz="2000" dirty="0" err="1"/>
              <a:t>decisões</a:t>
            </a:r>
            <a:r>
              <a:rPr sz="2000" dirty="0"/>
              <a:t>?</a:t>
            </a:r>
          </a:p>
        </p:txBody>
      </p:sp>
      <p:sp>
        <p:nvSpPr>
          <p:cNvPr id="2" name="Title 1">
            <a:extLst>
              <a:ext uri="{FF2B5EF4-FFF2-40B4-BE49-F238E27FC236}">
                <a16:creationId xmlns:a16="http://schemas.microsoft.com/office/drawing/2014/main" id="{AB7B4DF4-53D1-4FCD-8AF7-CD8AAA5B4DF1}"/>
              </a:ext>
            </a:extLst>
          </p:cNvPr>
          <p:cNvSpPr>
            <a:spLocks noGrp="1"/>
          </p:cNvSpPr>
          <p:nvPr>
            <p:ph type="title"/>
          </p:nvPr>
        </p:nvSpPr>
        <p:spPr>
          <a:xfrm>
            <a:off x="422142" y="506412"/>
            <a:ext cx="11399744" cy="432000"/>
          </a:xfrm>
        </p:spPr>
        <p:txBody>
          <a:bodyPr/>
          <a:lstStyle/>
          <a:p>
            <a:pPr algn="ctr"/>
            <a:r>
              <a:rPr dirty="0"/>
              <a:t>Exercício 1.1: </a:t>
            </a:r>
            <a:r>
              <a:rPr dirty="0" err="1"/>
              <a:t>Confissões</a:t>
            </a:r>
            <a:r>
              <a:rPr dirty="0"/>
              <a:t> de um </a:t>
            </a:r>
            <a:r>
              <a:rPr dirty="0" err="1"/>
              <a:t>paciente</a:t>
            </a:r>
            <a:r>
              <a:rPr dirty="0"/>
              <a:t> </a:t>
            </a:r>
            <a:r>
              <a:rPr dirty="0" err="1"/>
              <a:t>não</a:t>
            </a:r>
            <a:r>
              <a:rPr dirty="0"/>
              <a:t> </a:t>
            </a:r>
            <a:r>
              <a:rPr lang="pt-BR" dirty="0"/>
              <a:t>aderente</a:t>
            </a:r>
            <a:r>
              <a:rPr dirty="0"/>
              <a:t> - 2</a:t>
            </a:r>
            <a:endParaRPr lang="en-CH" dirty="0"/>
          </a:p>
        </p:txBody>
      </p:sp>
    </p:spTree>
    <p:extLst>
      <p:ext uri="{BB962C8B-B14F-4D97-AF65-F5344CB8AC3E}">
        <p14:creationId xmlns:p14="http://schemas.microsoft.com/office/powerpoint/2010/main" val="41592926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534D07-4B34-8442-9BD6-4ACED449E377}"/>
              </a:ext>
            </a:extLst>
          </p:cNvPr>
          <p:cNvSpPr>
            <a:spLocks noGrp="1"/>
          </p:cNvSpPr>
          <p:nvPr>
            <p:ph type="body" sz="quarter" idx="13"/>
          </p:nvPr>
        </p:nvSpPr>
        <p:spPr>
          <a:xfrm>
            <a:off x="507206" y="1565063"/>
            <a:ext cx="11174400" cy="360000"/>
          </a:xfrm>
        </p:spPr>
        <p:txBody>
          <a:bodyPr/>
          <a:lstStyle/>
          <a:p>
            <a:r>
              <a:rPr dirty="0" err="1"/>
              <a:t>Exemplo</a:t>
            </a:r>
            <a:r>
              <a:rPr dirty="0"/>
              <a:t>: </a:t>
            </a:r>
            <a:r>
              <a:rPr lang="pt-BR" dirty="0"/>
              <a:t>Suzana</a:t>
            </a:r>
            <a:endParaRPr lang="en-CH"/>
          </a:p>
        </p:txBody>
      </p:sp>
      <p:sp>
        <p:nvSpPr>
          <p:cNvPr id="2" name="Title 1">
            <a:extLst>
              <a:ext uri="{FF2B5EF4-FFF2-40B4-BE49-F238E27FC236}">
                <a16:creationId xmlns:a16="http://schemas.microsoft.com/office/drawing/2014/main" id="{96BAA70A-D15C-469B-99F6-CB12BE5EB42A}"/>
              </a:ext>
            </a:extLst>
          </p:cNvPr>
          <p:cNvSpPr>
            <a:spLocks noGrp="1"/>
          </p:cNvSpPr>
          <p:nvPr>
            <p:ph type="title"/>
          </p:nvPr>
        </p:nvSpPr>
        <p:spPr>
          <a:xfrm>
            <a:off x="422142" y="506412"/>
            <a:ext cx="12101872" cy="432000"/>
          </a:xfrm>
        </p:spPr>
        <p:txBody>
          <a:bodyPr/>
          <a:lstStyle/>
          <a:p>
            <a:pPr algn="ctr"/>
            <a:r>
              <a:rPr dirty="0"/>
              <a:t>Exercício 2.3: Cenário – </a:t>
            </a:r>
            <a:r>
              <a:rPr lang="pt-BR" dirty="0"/>
              <a:t>Entendendo o suporte na tomada de decisão apoiada </a:t>
            </a:r>
            <a:r>
              <a:rPr dirty="0"/>
              <a:t>– 1 </a:t>
            </a:r>
            <a:endParaRPr lang="en-CH" dirty="0"/>
          </a:p>
        </p:txBody>
      </p:sp>
      <p:sp>
        <p:nvSpPr>
          <p:cNvPr id="4" name="Text Box 62">
            <a:extLst>
              <a:ext uri="{FF2B5EF4-FFF2-40B4-BE49-F238E27FC236}">
                <a16:creationId xmlns:a16="http://schemas.microsoft.com/office/drawing/2014/main" id="{3C733CEF-873B-454E-A5A1-6ED830372D6A}"/>
              </a:ext>
            </a:extLst>
          </p:cNvPr>
          <p:cNvSpPr txBox="1"/>
          <p:nvPr/>
        </p:nvSpPr>
        <p:spPr>
          <a:xfrm>
            <a:off x="948661" y="2257800"/>
            <a:ext cx="10291491" cy="3154459"/>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r>
              <a:rPr lang="pt-BR" dirty="0"/>
              <a:t>Certa manhã, Suzana faz sua primeira consulta na unidade de saúde mental de um hospital universitário. Ela parece estar muito agitada e explica que está se sentindo muito para baixo. Posteriormente, ela recebe um diagnóstico de depressão. </a:t>
            </a:r>
          </a:p>
          <a:p>
            <a:r>
              <a:rPr lang="pt-BR" dirty="0"/>
              <a:t>O médico insiste que ela comece imediatamente a tomar antidepressivos, embora ela diga que não quer tomar remédios. Ela relutantemente inicia o tratamento, mas fica cada vez mais nervosa, irritada e agitada com a medicação. Ela retorna ao serviço, e o médico responsável em sua primeira consulta prescreve benzodiazepínicos para controlar sua agitação. </a:t>
            </a:r>
          </a:p>
          <a:p>
            <a:r>
              <a:rPr lang="pt-BR" dirty="0"/>
              <a:t>O efeito sedativo da medicação torna difícil para ela interagir com outras pessoas e, depois de várias semanas, ela se isola, perde a confiança em si mesma e se sente ainda pior. Ela também decide interromper a medicação por conta própria, mas enfrenta sintomas de abstinência, incluindo fortes dores de cabeça, náusea e insônia. Ela nunca teve a oportunidade de falar sobre o que a estava incomodando.</a:t>
            </a:r>
          </a:p>
        </p:txBody>
      </p:sp>
    </p:spTree>
    <p:extLst>
      <p:ext uri="{BB962C8B-B14F-4D97-AF65-F5344CB8AC3E}">
        <p14:creationId xmlns:p14="http://schemas.microsoft.com/office/powerpoint/2010/main" val="15170785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F1338-62E1-4F1E-BD2E-F9D9A6FE50B9}"/>
              </a:ext>
            </a:extLst>
          </p:cNvPr>
          <p:cNvSpPr>
            <a:spLocks noGrp="1"/>
          </p:cNvSpPr>
          <p:nvPr>
            <p:ph sz="quarter" idx="14"/>
          </p:nvPr>
        </p:nvSpPr>
        <p:spPr/>
        <p:txBody>
          <a:bodyPr/>
          <a:lstStyle/>
          <a:p>
            <a:endParaRPr lang="en-US" dirty="0"/>
          </a:p>
          <a:p>
            <a:endParaRPr lang="en-US" dirty="0"/>
          </a:p>
          <a:p>
            <a:pPr marL="0" indent="0" algn="ctr">
              <a:buNone/>
              <a:defRPr sz="2400" b="1" i="1"/>
            </a:pPr>
            <a:r>
              <a:rPr lang="pt-BR" dirty="0"/>
              <a:t>Considerando o que discutimos anteriormente, o que deu errado neste caso? </a:t>
            </a:r>
          </a:p>
          <a:p>
            <a:pPr marL="0" indent="0" algn="ctr">
              <a:buNone/>
              <a:defRPr sz="2400" b="1" i="1"/>
            </a:pPr>
            <a:endParaRPr lang="pt-BR" dirty="0"/>
          </a:p>
          <a:p>
            <a:pPr marL="0" indent="0" algn="ctr">
              <a:buNone/>
              <a:defRPr sz="2400" b="1" i="1"/>
            </a:pPr>
            <a:r>
              <a:rPr lang="pt-BR" dirty="0"/>
              <a:t>Como as coisas poderiam ter sido feitas de maneira diferente?</a:t>
            </a:r>
            <a:endParaRPr dirty="0"/>
          </a:p>
          <a:p>
            <a:endParaRPr lang="en-CH" dirty="0"/>
          </a:p>
        </p:txBody>
      </p:sp>
      <p:sp>
        <p:nvSpPr>
          <p:cNvPr id="2" name="Title 1">
            <a:extLst>
              <a:ext uri="{FF2B5EF4-FFF2-40B4-BE49-F238E27FC236}">
                <a16:creationId xmlns:a16="http://schemas.microsoft.com/office/drawing/2014/main" id="{105C7B21-4D02-41C4-A93B-C70760D3E7C3}"/>
              </a:ext>
            </a:extLst>
          </p:cNvPr>
          <p:cNvSpPr>
            <a:spLocks noGrp="1"/>
          </p:cNvSpPr>
          <p:nvPr>
            <p:ph type="title"/>
          </p:nvPr>
        </p:nvSpPr>
        <p:spPr>
          <a:xfrm>
            <a:off x="422141" y="506412"/>
            <a:ext cx="11259465" cy="432000"/>
          </a:xfrm>
        </p:spPr>
        <p:txBody>
          <a:bodyPr/>
          <a:lstStyle/>
          <a:p>
            <a:pPr algn="ctr"/>
            <a:r>
              <a:rPr dirty="0"/>
              <a:t>Exercício 2.3: Cenário – </a:t>
            </a:r>
            <a:r>
              <a:rPr dirty="0" err="1"/>
              <a:t>Compreendendo</a:t>
            </a:r>
            <a:r>
              <a:rPr dirty="0"/>
              <a:t> o </a:t>
            </a:r>
            <a:r>
              <a:rPr dirty="0" err="1"/>
              <a:t>apoio</a:t>
            </a:r>
            <a:r>
              <a:rPr dirty="0"/>
              <a:t> na </a:t>
            </a:r>
            <a:r>
              <a:rPr dirty="0" err="1"/>
              <a:t>tomada</a:t>
            </a:r>
            <a:r>
              <a:rPr dirty="0"/>
              <a:t> de </a:t>
            </a:r>
            <a:r>
              <a:rPr dirty="0" err="1"/>
              <a:t>decisão</a:t>
            </a:r>
            <a:r>
              <a:rPr dirty="0"/>
              <a:t> </a:t>
            </a:r>
            <a:r>
              <a:rPr dirty="0" err="1"/>
              <a:t>apoiada</a:t>
            </a:r>
            <a:r>
              <a:rPr dirty="0"/>
              <a:t> – 2</a:t>
            </a:r>
            <a:endParaRPr lang="en-CH" dirty="0"/>
          </a:p>
        </p:txBody>
      </p:sp>
    </p:spTree>
    <p:extLst>
      <p:ext uri="{BB962C8B-B14F-4D97-AF65-F5344CB8AC3E}">
        <p14:creationId xmlns:p14="http://schemas.microsoft.com/office/powerpoint/2010/main" val="21225132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C4A0-C1C3-497A-BE5E-D5AD1B714DB8}"/>
              </a:ext>
            </a:extLst>
          </p:cNvPr>
          <p:cNvSpPr>
            <a:spLocks noGrp="1"/>
          </p:cNvSpPr>
          <p:nvPr>
            <p:ph type="title"/>
          </p:nvPr>
        </p:nvSpPr>
        <p:spPr>
          <a:xfrm>
            <a:off x="422141" y="506412"/>
            <a:ext cx="11436483" cy="432000"/>
          </a:xfrm>
        </p:spPr>
        <p:txBody>
          <a:bodyPr/>
          <a:lstStyle/>
          <a:p>
            <a:pPr algn="ctr"/>
            <a:r>
              <a:rPr dirty="0"/>
              <a:t>Exercício 2.3: Cenário – </a:t>
            </a:r>
            <a:r>
              <a:rPr dirty="0" err="1"/>
              <a:t>Compreendendo</a:t>
            </a:r>
            <a:r>
              <a:rPr dirty="0"/>
              <a:t> o </a:t>
            </a:r>
            <a:r>
              <a:rPr dirty="0" err="1"/>
              <a:t>apoio</a:t>
            </a:r>
            <a:r>
              <a:rPr dirty="0"/>
              <a:t> na </a:t>
            </a:r>
            <a:r>
              <a:rPr dirty="0" err="1"/>
              <a:t>tomada</a:t>
            </a:r>
            <a:r>
              <a:rPr dirty="0"/>
              <a:t> de </a:t>
            </a:r>
            <a:r>
              <a:rPr dirty="0" err="1"/>
              <a:t>decisão</a:t>
            </a:r>
            <a:r>
              <a:rPr dirty="0"/>
              <a:t> </a:t>
            </a:r>
            <a:r>
              <a:rPr dirty="0" err="1"/>
              <a:t>apoiada</a:t>
            </a:r>
            <a:r>
              <a:rPr dirty="0"/>
              <a:t> – 3</a:t>
            </a:r>
            <a:endParaRPr lang="en-CH" dirty="0"/>
          </a:p>
        </p:txBody>
      </p:sp>
      <p:sp>
        <p:nvSpPr>
          <p:cNvPr id="9" name="Text Box 62">
            <a:extLst>
              <a:ext uri="{FF2B5EF4-FFF2-40B4-BE49-F238E27FC236}">
                <a16:creationId xmlns:a16="http://schemas.microsoft.com/office/drawing/2014/main" id="{051BF7CD-BE4A-7149-A87C-F6C68BFD280D}"/>
              </a:ext>
            </a:extLst>
          </p:cNvPr>
          <p:cNvSpPr txBox="1"/>
          <p:nvPr/>
        </p:nvSpPr>
        <p:spPr>
          <a:xfrm>
            <a:off x="1026695" y="1451369"/>
            <a:ext cx="10154652" cy="4900219"/>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r>
              <a:rPr lang="pt-BR" sz="1500" dirty="0"/>
              <a:t>Certa manhã, Suzana faz sua primeira consulta na unidade de saúde mental de um hospital universitário. Como ela parece angustiada e agitada, o médico responsável sugere a Suzana ir para uma sala silenciosa para discutir o que a está incomodando. O médico pergunta a Suzana se ela gostaria de compartilhar seus sentimentos com ele e contar um pouco mais sobre sua situação. </a:t>
            </a:r>
          </a:p>
          <a:p>
            <a:r>
              <a:rPr lang="pt-BR" sz="1500" dirty="0"/>
              <a:t>Suzana explica que tem se sentido muito deprimida nos últimos meses, a ponto de se negligenciar: não tem se asseado regularmente e sua alimentação e sono tornaram-se irregulares. Suzana reluta em entrar em detalhes sobre por que está se sentindo angustiada e agitada. </a:t>
            </a:r>
          </a:p>
          <a:p>
            <a:r>
              <a:rPr lang="pt-BR" sz="1500" dirty="0"/>
              <a:t>Ela diz que gostaria de receber cuidados e apoio, mas não quer antidepressivos, pois sua experiência com eles no passado não foi positiva. O médico diz que existem diferentes tipos de medicamentos que ela poderia experimentar. Ele também explica que existem alternativas aos tratamentos com medicamentos, como psicoterapia individual, terapia de grupo ou sessões de aconselhamento, que podem ser úteis para Suzana. Ele também sugere que Suzana explore e participe de atividades disponíveis na comunidade que possam fazê-la se sentir melhor, como aulas de ioga para relaxamento. </a:t>
            </a:r>
          </a:p>
          <a:p>
            <a:r>
              <a:rPr lang="pt-BR" sz="1500" dirty="0"/>
              <a:t>Ele se oferece para marcar uma consulta com o psiquiatra, o assistente de apoio entre pares, o psicólogo e o terapeuta ocupacional para discutir as diferentes opções. Ele pergunta a Suzana se ela prefere uma breve estadia na unidade de saúde mental ou ir para casa e receber apoio lá. Ele também pergunta se há pessoas em quem Suzana confia e que ela gostaria de contatar para apoiá-la. </a:t>
            </a:r>
          </a:p>
          <a:p>
            <a:r>
              <a:rPr lang="pt-BR" sz="1500" dirty="0"/>
              <a:t>Suzana conhece e valoriza uma boa amiga dela que teve experiências semelhantes com depressão, com quem ela tem passado um tempo recentemente. Ela sente que sua amiga pode ajudá-la a avaliar os prós e os contras de diferentes tratamentos, cuidados e opções de apoio, e ajudá-la a tomar uma decisão. O médico disse que Suzana poderia indicá-la como apoiadora e envolvê-la na formulação de seu plano de recuperação. </a:t>
            </a:r>
          </a:p>
          <a:p>
            <a:r>
              <a:rPr lang="pt-BR" sz="1500" dirty="0"/>
              <a:t>Suzana agora se sente mais à vontade com o médico e com o apoio que receberá. Ela conta ao médico que as coisas estão realmente difíceis para ela em casa e que seu marido é abusivo. O médico diz que existe uma ONG muito boa que apoia mulheres na situação dela e acolhe mulheres que estão em perigo. Ele se oferece para dar a ela o contato da organização. </a:t>
            </a:r>
          </a:p>
        </p:txBody>
      </p:sp>
    </p:spTree>
    <p:extLst>
      <p:ext uri="{BB962C8B-B14F-4D97-AF65-F5344CB8AC3E}">
        <p14:creationId xmlns:p14="http://schemas.microsoft.com/office/powerpoint/2010/main" val="41550666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8EBB-D2F9-4981-9F9C-AD0DCCDF4D00}"/>
              </a:ext>
            </a:extLst>
          </p:cNvPr>
          <p:cNvSpPr>
            <a:spLocks noGrp="1"/>
          </p:cNvSpPr>
          <p:nvPr>
            <p:ph type="title"/>
          </p:nvPr>
        </p:nvSpPr>
        <p:spPr>
          <a:xfrm>
            <a:off x="507206" y="2313946"/>
            <a:ext cx="11331008" cy="432000"/>
          </a:xfrm>
        </p:spPr>
        <p:txBody>
          <a:bodyPr>
            <a:normAutofit fontScale="90000"/>
          </a:bodyPr>
          <a:lstStyle/>
          <a:p>
            <a:pPr algn="ctr">
              <a:lnSpc>
                <a:spcPct val="100000"/>
              </a:lnSpc>
            </a:pPr>
            <a:r>
              <a:rPr lang="pt-BR" sz="4400" dirty="0"/>
              <a:t>Tema</a:t>
            </a:r>
            <a:r>
              <a:rPr sz="4400" dirty="0"/>
              <a:t> 3: Tomada de </a:t>
            </a:r>
            <a:r>
              <a:rPr sz="4400" dirty="0" err="1"/>
              <a:t>decisão</a:t>
            </a:r>
            <a:r>
              <a:rPr sz="4400" dirty="0"/>
              <a:t> </a:t>
            </a:r>
            <a:r>
              <a:rPr sz="4400" dirty="0" err="1"/>
              <a:t>apoiada</a:t>
            </a:r>
            <a:r>
              <a:rPr sz="4400" dirty="0"/>
              <a:t> na </a:t>
            </a:r>
            <a:r>
              <a:rPr sz="4400" dirty="0" err="1"/>
              <a:t>prática</a:t>
            </a:r>
            <a:br>
              <a:rPr lang="en-CH" dirty="0"/>
            </a:br>
            <a:endParaRPr lang="en-CH" dirty="0"/>
          </a:p>
        </p:txBody>
      </p:sp>
    </p:spTree>
    <p:extLst>
      <p:ext uri="{BB962C8B-B14F-4D97-AF65-F5344CB8AC3E}">
        <p14:creationId xmlns:p14="http://schemas.microsoft.com/office/powerpoint/2010/main" val="6892138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A8DBFA-3580-1944-B692-067B66EC173A}"/>
              </a:ext>
            </a:extLst>
          </p:cNvPr>
          <p:cNvSpPr>
            <a:spLocks noGrp="1"/>
          </p:cNvSpPr>
          <p:nvPr>
            <p:ph type="body" sz="quarter" idx="13"/>
          </p:nvPr>
        </p:nvSpPr>
        <p:spPr>
          <a:xfrm>
            <a:off x="507206" y="1539093"/>
            <a:ext cx="11174400" cy="360000"/>
          </a:xfrm>
        </p:spPr>
        <p:txBody>
          <a:bodyPr/>
          <a:lstStyle/>
          <a:p>
            <a:r>
              <a:rPr dirty="0" err="1"/>
              <a:t>Exemplo</a:t>
            </a:r>
            <a:r>
              <a:rPr dirty="0"/>
              <a:t>: </a:t>
            </a:r>
            <a:r>
              <a:rPr lang="pt-BR" dirty="0"/>
              <a:t>Simone</a:t>
            </a:r>
            <a:endParaRPr dirty="0"/>
          </a:p>
        </p:txBody>
      </p:sp>
      <p:sp>
        <p:nvSpPr>
          <p:cNvPr id="2" name="Title 1">
            <a:extLst>
              <a:ext uri="{FF2B5EF4-FFF2-40B4-BE49-F238E27FC236}">
                <a16:creationId xmlns:a16="http://schemas.microsoft.com/office/drawing/2014/main" id="{25F5E3B6-56DA-4157-8EA8-E6B11894619A}"/>
              </a:ext>
            </a:extLst>
          </p:cNvPr>
          <p:cNvSpPr>
            <a:spLocks noGrp="1"/>
          </p:cNvSpPr>
          <p:nvPr>
            <p:ph type="title"/>
          </p:nvPr>
        </p:nvSpPr>
        <p:spPr>
          <a:xfrm>
            <a:off x="422141" y="506412"/>
            <a:ext cx="11259465" cy="432000"/>
          </a:xfrm>
        </p:spPr>
        <p:txBody>
          <a:bodyPr/>
          <a:lstStyle/>
          <a:p>
            <a:pPr algn="ctr"/>
            <a:r>
              <a:rPr dirty="0"/>
              <a:t>Exercício 3.1: </a:t>
            </a:r>
            <a:r>
              <a:rPr dirty="0" err="1"/>
              <a:t>Cenários</a:t>
            </a:r>
            <a:r>
              <a:rPr dirty="0"/>
              <a:t> – </a:t>
            </a:r>
            <a:r>
              <a:rPr dirty="0" err="1"/>
              <a:t>Decidindo</a:t>
            </a:r>
            <a:r>
              <a:rPr dirty="0"/>
              <a:t> sobre </a:t>
            </a:r>
            <a:r>
              <a:rPr dirty="0" err="1"/>
              <a:t>apoiadores</a:t>
            </a:r>
            <a:r>
              <a:rPr dirty="0"/>
              <a:t> e </a:t>
            </a:r>
            <a:r>
              <a:rPr lang="pt-BR" dirty="0"/>
              <a:t>opções de apoio</a:t>
            </a:r>
            <a:r>
              <a:rPr dirty="0"/>
              <a:t> – 1 </a:t>
            </a:r>
            <a:endParaRPr lang="en-CH" dirty="0"/>
          </a:p>
        </p:txBody>
      </p:sp>
      <p:sp>
        <p:nvSpPr>
          <p:cNvPr id="4" name="Text Box 65">
            <a:extLst>
              <a:ext uri="{FF2B5EF4-FFF2-40B4-BE49-F238E27FC236}">
                <a16:creationId xmlns:a16="http://schemas.microsoft.com/office/drawing/2014/main" id="{C6DFF224-B5EF-4886-930B-B41C8D0260CB}"/>
              </a:ext>
            </a:extLst>
          </p:cNvPr>
          <p:cNvSpPr txBox="1"/>
          <p:nvPr/>
        </p:nvSpPr>
        <p:spPr>
          <a:xfrm>
            <a:off x="1028700" y="2288396"/>
            <a:ext cx="9993086" cy="3778772"/>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r>
              <a:rPr lang="pt-BR" sz="2000" dirty="0"/>
              <a:t>Simone é uma senhora de 79 anos que mora sozinha em um pequeno apartamento. Ela está separada do marido há 30 anos, com quem mantém muito pouco contato. Eles têm dois filhos, ambos morando em diferentes partes do país. Ela tem alguns amigos próximos que moram perto dela. </a:t>
            </a:r>
          </a:p>
          <a:p>
            <a:r>
              <a:rPr lang="pt-BR" sz="2000" dirty="0"/>
              <a:t>Simone tem notado que anda esquecendo compromissos importantes, esquecendo-se de fazer pagamentos, confundindo-se sobre onde está e como chegou lá, não conseguindo distinguir entre sonhos e atividades reais. Ela acha que isso pode ser porque ela está parando de tomar algum medicamento que toma há anos. Ela consulta seu médico, que a encaminha para exames especializados, após os quais ela recebe o diagnóstico de demência vascular. Ela fica arrasada ao saber do diagnóstico, teme por seu futuro e o que vai acontecer com ela, pensando que ela vai acabar em uma casa de repouso isolada e negligenciada e incapaz de fazer as coisas que gosta com seus amigos que moram perto na vizinhança local. </a:t>
            </a:r>
          </a:p>
        </p:txBody>
      </p:sp>
    </p:spTree>
    <p:extLst>
      <p:ext uri="{BB962C8B-B14F-4D97-AF65-F5344CB8AC3E}">
        <p14:creationId xmlns:p14="http://schemas.microsoft.com/office/powerpoint/2010/main" val="26405593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1EFF4-1801-45CC-9D59-132CF0F505A7}"/>
              </a:ext>
            </a:extLst>
          </p:cNvPr>
          <p:cNvSpPr>
            <a:spLocks noGrp="1"/>
          </p:cNvSpPr>
          <p:nvPr>
            <p:ph sz="quarter" idx="14"/>
          </p:nvPr>
        </p:nvSpPr>
        <p:spPr>
          <a:xfrm>
            <a:off x="508794" y="2056620"/>
            <a:ext cx="11174412" cy="1248054"/>
          </a:xfrm>
        </p:spPr>
        <p:txBody>
          <a:bodyPr/>
          <a:lstStyle/>
          <a:p>
            <a:pPr lvl="0"/>
            <a:endParaRPr lang="en-GB" dirty="0"/>
          </a:p>
          <a:p>
            <a:pPr marL="0" indent="0" algn="ctr">
              <a:buNone/>
              <a:defRPr b="1" i="1"/>
            </a:pPr>
            <a:r>
              <a:rPr lang="en-GB" dirty="0"/>
              <a:t>Com base </a:t>
            </a:r>
            <a:r>
              <a:rPr lang="en-GB" dirty="0" err="1"/>
              <a:t>nesse</a:t>
            </a:r>
            <a:r>
              <a:rPr lang="en-GB" dirty="0"/>
              <a:t> </a:t>
            </a:r>
            <a:r>
              <a:rPr lang="en-GB" dirty="0" err="1"/>
              <a:t>contexto</a:t>
            </a:r>
            <a:r>
              <a:rPr lang="en-GB" dirty="0"/>
              <a:t>, </a:t>
            </a:r>
            <a:r>
              <a:rPr lang="en-GB" dirty="0" err="1"/>
              <a:t>quem</a:t>
            </a:r>
            <a:r>
              <a:rPr lang="en-GB" dirty="0"/>
              <a:t> </a:t>
            </a:r>
            <a:r>
              <a:rPr lang="en-GB" dirty="0" err="1"/>
              <a:t>você</a:t>
            </a:r>
            <a:r>
              <a:rPr lang="en-GB" dirty="0"/>
              <a:t> </a:t>
            </a:r>
            <a:r>
              <a:rPr lang="en-GB" dirty="0" err="1"/>
              <a:t>acha</a:t>
            </a:r>
            <a:r>
              <a:rPr lang="en-GB" dirty="0"/>
              <a:t> que </a:t>
            </a:r>
            <a:r>
              <a:rPr lang="en-GB" dirty="0" err="1"/>
              <a:t>deveria</a:t>
            </a:r>
            <a:r>
              <a:rPr lang="en-GB" dirty="0"/>
              <a:t> ser o principal </a:t>
            </a:r>
            <a:r>
              <a:rPr lang="en-GB" dirty="0" err="1"/>
              <a:t>apoiador</a:t>
            </a:r>
            <a:r>
              <a:rPr lang="en-GB" dirty="0"/>
              <a:t> de Simone? </a:t>
            </a:r>
          </a:p>
          <a:p>
            <a:endParaRPr lang="en-GB" dirty="0"/>
          </a:p>
        </p:txBody>
      </p:sp>
      <p:sp>
        <p:nvSpPr>
          <p:cNvPr id="2" name="Title 1">
            <a:extLst>
              <a:ext uri="{FF2B5EF4-FFF2-40B4-BE49-F238E27FC236}">
                <a16:creationId xmlns:a16="http://schemas.microsoft.com/office/drawing/2014/main" id="{7D3A7859-8ABF-4A9B-8D27-80393B34490F}"/>
              </a:ext>
            </a:extLst>
          </p:cNvPr>
          <p:cNvSpPr>
            <a:spLocks noGrp="1"/>
          </p:cNvSpPr>
          <p:nvPr>
            <p:ph type="title"/>
          </p:nvPr>
        </p:nvSpPr>
        <p:spPr>
          <a:xfrm>
            <a:off x="422141" y="506412"/>
            <a:ext cx="11259465" cy="432000"/>
          </a:xfrm>
        </p:spPr>
        <p:txBody>
          <a:bodyPr/>
          <a:lstStyle/>
          <a:p>
            <a:pPr algn="ctr"/>
            <a:r>
              <a:rPr dirty="0"/>
              <a:t>Exercício 3.1: </a:t>
            </a:r>
            <a:r>
              <a:rPr dirty="0" err="1"/>
              <a:t>Cenários</a:t>
            </a:r>
            <a:r>
              <a:rPr dirty="0"/>
              <a:t> – </a:t>
            </a:r>
            <a:r>
              <a:rPr dirty="0" err="1"/>
              <a:t>Decidindo</a:t>
            </a:r>
            <a:r>
              <a:rPr dirty="0"/>
              <a:t> sobre </a:t>
            </a:r>
            <a:r>
              <a:rPr dirty="0" err="1"/>
              <a:t>apoiadores</a:t>
            </a:r>
            <a:r>
              <a:rPr dirty="0"/>
              <a:t> e </a:t>
            </a:r>
            <a:r>
              <a:rPr dirty="0" err="1"/>
              <a:t>opções</a:t>
            </a:r>
            <a:r>
              <a:rPr dirty="0"/>
              <a:t> de </a:t>
            </a:r>
            <a:r>
              <a:rPr lang="pt-BR" dirty="0"/>
              <a:t>apoio</a:t>
            </a:r>
            <a:r>
              <a:rPr dirty="0"/>
              <a:t> – 2</a:t>
            </a:r>
            <a:endParaRPr lang="en-CH" dirty="0"/>
          </a:p>
        </p:txBody>
      </p:sp>
    </p:spTree>
    <p:extLst>
      <p:ext uri="{BB962C8B-B14F-4D97-AF65-F5344CB8AC3E}">
        <p14:creationId xmlns:p14="http://schemas.microsoft.com/office/powerpoint/2010/main" val="16582885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F0638-5561-43AD-883B-4B67DB8117C4}"/>
              </a:ext>
            </a:extLst>
          </p:cNvPr>
          <p:cNvSpPr>
            <a:spLocks noGrp="1"/>
          </p:cNvSpPr>
          <p:nvPr>
            <p:ph sz="quarter" idx="14"/>
          </p:nvPr>
        </p:nvSpPr>
        <p:spPr/>
        <p:txBody>
          <a:bodyPr/>
          <a:lstStyle/>
          <a:p>
            <a:endParaRPr lang="en-US" dirty="0"/>
          </a:p>
          <a:p>
            <a:pPr algn="just">
              <a:spcBef>
                <a:spcPts val="600"/>
              </a:spcBef>
              <a:spcAft>
                <a:spcPts val="0"/>
              </a:spcAft>
            </a:pPr>
            <a:r>
              <a:rPr sz="2000" dirty="0"/>
              <a:t>De que </a:t>
            </a:r>
            <a:r>
              <a:rPr sz="2000" dirty="0" err="1"/>
              <a:t>tipo</a:t>
            </a:r>
            <a:r>
              <a:rPr sz="2000" dirty="0"/>
              <a:t> de </a:t>
            </a:r>
            <a:r>
              <a:rPr sz="2000" dirty="0" err="1"/>
              <a:t>suporte</a:t>
            </a:r>
            <a:r>
              <a:rPr sz="2000" dirty="0"/>
              <a:t> </a:t>
            </a:r>
            <a:r>
              <a:rPr sz="2000" dirty="0" err="1"/>
              <a:t>imediato</a:t>
            </a:r>
            <a:r>
              <a:rPr sz="2000" dirty="0"/>
              <a:t> e de </a:t>
            </a:r>
            <a:r>
              <a:rPr sz="2000" dirty="0" err="1"/>
              <a:t>longo</a:t>
            </a:r>
            <a:r>
              <a:rPr sz="2000" dirty="0"/>
              <a:t> </a:t>
            </a:r>
            <a:r>
              <a:rPr sz="2000" dirty="0" err="1"/>
              <a:t>prazo</a:t>
            </a:r>
            <a:r>
              <a:rPr sz="2000" dirty="0"/>
              <a:t> </a:t>
            </a:r>
            <a:r>
              <a:rPr lang="pt-BR" sz="2000" dirty="0"/>
              <a:t>Simone</a:t>
            </a:r>
            <a:r>
              <a:rPr sz="2000" dirty="0"/>
              <a:t> </a:t>
            </a:r>
            <a:r>
              <a:rPr sz="2000" dirty="0" err="1"/>
              <a:t>pode</a:t>
            </a:r>
            <a:r>
              <a:rPr sz="2000" dirty="0"/>
              <a:t> se </a:t>
            </a:r>
            <a:r>
              <a:rPr sz="2000" dirty="0" err="1"/>
              <a:t>beneficiar</a:t>
            </a:r>
            <a:r>
              <a:rPr sz="2000" dirty="0"/>
              <a:t> com base no </a:t>
            </a:r>
            <a:r>
              <a:rPr sz="2000" dirty="0" err="1"/>
              <a:t>cenário</a:t>
            </a:r>
            <a:r>
              <a:rPr sz="2000" dirty="0"/>
              <a:t> </a:t>
            </a:r>
            <a:r>
              <a:rPr sz="2000" dirty="0" err="1"/>
              <a:t>descrito</a:t>
            </a:r>
            <a:r>
              <a:rPr sz="2000" dirty="0"/>
              <a:t> </a:t>
            </a:r>
            <a:r>
              <a:rPr sz="2000" dirty="0" err="1"/>
              <a:t>acima</a:t>
            </a:r>
            <a:r>
              <a:rPr sz="2000" dirty="0"/>
              <a:t>. </a:t>
            </a:r>
          </a:p>
          <a:p>
            <a:pPr algn="just">
              <a:spcBef>
                <a:spcPts val="600"/>
              </a:spcBef>
              <a:spcAft>
                <a:spcPts val="0"/>
              </a:spcAft>
            </a:pPr>
            <a:r>
              <a:rPr sz="2000" dirty="0"/>
              <a:t>Quais </a:t>
            </a:r>
            <a:r>
              <a:rPr sz="2000" dirty="0" err="1"/>
              <a:t>são</a:t>
            </a:r>
            <a:r>
              <a:rPr sz="2000" dirty="0"/>
              <a:t> as </a:t>
            </a:r>
            <a:r>
              <a:rPr sz="2000" dirty="0" err="1"/>
              <a:t>opções</a:t>
            </a:r>
            <a:r>
              <a:rPr sz="2000" dirty="0"/>
              <a:t> de </a:t>
            </a:r>
            <a:r>
              <a:rPr sz="2000" dirty="0" err="1"/>
              <a:t>como</a:t>
            </a:r>
            <a:r>
              <a:rPr sz="2000" dirty="0"/>
              <a:t> </a:t>
            </a:r>
            <a:r>
              <a:rPr sz="2000" dirty="0" err="1"/>
              <a:t>isso</a:t>
            </a:r>
            <a:r>
              <a:rPr sz="2000" dirty="0"/>
              <a:t> </a:t>
            </a:r>
            <a:r>
              <a:rPr sz="2000" dirty="0" err="1"/>
              <a:t>poderia</a:t>
            </a:r>
            <a:r>
              <a:rPr sz="2000" dirty="0"/>
              <a:t> ser </a:t>
            </a:r>
            <a:r>
              <a:rPr sz="2000" dirty="0" err="1"/>
              <a:t>fornecido</a:t>
            </a:r>
            <a:r>
              <a:rPr sz="2000" dirty="0"/>
              <a:t> e </a:t>
            </a:r>
            <a:r>
              <a:rPr sz="2000" dirty="0" err="1"/>
              <a:t>por</a:t>
            </a:r>
            <a:r>
              <a:rPr sz="2000" dirty="0"/>
              <a:t> </a:t>
            </a:r>
            <a:r>
              <a:rPr sz="2000" dirty="0" err="1"/>
              <a:t>quem</a:t>
            </a:r>
            <a:r>
              <a:rPr sz="2000" dirty="0"/>
              <a:t>?</a:t>
            </a:r>
          </a:p>
          <a:p>
            <a:pPr algn="just">
              <a:spcBef>
                <a:spcPts val="600"/>
              </a:spcBef>
              <a:spcAft>
                <a:spcPts val="0"/>
              </a:spcAft>
            </a:pPr>
            <a:r>
              <a:rPr sz="2000" dirty="0"/>
              <a:t> </a:t>
            </a:r>
            <a:r>
              <a:rPr sz="2000" dirty="0" err="1"/>
              <a:t>Descreva</a:t>
            </a:r>
            <a:r>
              <a:rPr sz="2000" dirty="0"/>
              <a:t> </a:t>
            </a:r>
            <a:r>
              <a:rPr sz="2000" dirty="0" err="1"/>
              <a:t>como</a:t>
            </a:r>
            <a:r>
              <a:rPr sz="2000" dirty="0"/>
              <a:t> </a:t>
            </a:r>
            <a:r>
              <a:rPr sz="2000" dirty="0" err="1"/>
              <a:t>você</a:t>
            </a:r>
            <a:r>
              <a:rPr sz="2000" dirty="0"/>
              <a:t> </a:t>
            </a:r>
            <a:r>
              <a:rPr sz="2000" dirty="0" err="1"/>
              <a:t>pode</a:t>
            </a:r>
            <a:r>
              <a:rPr sz="2000" dirty="0"/>
              <a:t> </a:t>
            </a:r>
            <a:r>
              <a:rPr sz="2000" dirty="0" err="1"/>
              <a:t>explorar</a:t>
            </a:r>
            <a:r>
              <a:rPr sz="2000" dirty="0"/>
              <a:t> as </a:t>
            </a:r>
            <a:r>
              <a:rPr sz="2000" dirty="0" err="1"/>
              <a:t>opções</a:t>
            </a:r>
            <a:r>
              <a:rPr sz="2000" dirty="0"/>
              <a:t>. </a:t>
            </a:r>
          </a:p>
          <a:p>
            <a:endParaRPr lang="en-CH" dirty="0"/>
          </a:p>
        </p:txBody>
      </p:sp>
      <p:sp>
        <p:nvSpPr>
          <p:cNvPr id="2" name="Title 1">
            <a:extLst>
              <a:ext uri="{FF2B5EF4-FFF2-40B4-BE49-F238E27FC236}">
                <a16:creationId xmlns:a16="http://schemas.microsoft.com/office/drawing/2014/main" id="{65179722-03F8-407C-8381-8428F56138F6}"/>
              </a:ext>
            </a:extLst>
          </p:cNvPr>
          <p:cNvSpPr>
            <a:spLocks noGrp="1"/>
          </p:cNvSpPr>
          <p:nvPr>
            <p:ph type="title"/>
          </p:nvPr>
        </p:nvSpPr>
        <p:spPr>
          <a:xfrm>
            <a:off x="422141" y="506412"/>
            <a:ext cx="11259465" cy="432000"/>
          </a:xfrm>
        </p:spPr>
        <p:txBody>
          <a:bodyPr/>
          <a:lstStyle/>
          <a:p>
            <a:pPr algn="ctr"/>
            <a:r>
              <a:rPr dirty="0"/>
              <a:t>Exercício 3.1: </a:t>
            </a:r>
            <a:r>
              <a:rPr dirty="0" err="1"/>
              <a:t>Cenários</a:t>
            </a:r>
            <a:r>
              <a:rPr dirty="0"/>
              <a:t> – </a:t>
            </a:r>
            <a:r>
              <a:rPr dirty="0" err="1"/>
              <a:t>Decidindo</a:t>
            </a:r>
            <a:r>
              <a:rPr dirty="0"/>
              <a:t> sobre </a:t>
            </a:r>
            <a:r>
              <a:rPr dirty="0" err="1"/>
              <a:t>apoiadores</a:t>
            </a:r>
            <a:r>
              <a:rPr dirty="0"/>
              <a:t> e </a:t>
            </a:r>
            <a:r>
              <a:rPr dirty="0" err="1"/>
              <a:t>opções</a:t>
            </a:r>
            <a:r>
              <a:rPr dirty="0"/>
              <a:t> de </a:t>
            </a:r>
            <a:r>
              <a:rPr lang="pt-BR" dirty="0"/>
              <a:t>apoio</a:t>
            </a:r>
            <a:r>
              <a:rPr dirty="0"/>
              <a:t> – 3</a:t>
            </a:r>
            <a:endParaRPr lang="en-CH" dirty="0"/>
          </a:p>
        </p:txBody>
      </p:sp>
    </p:spTree>
    <p:extLst>
      <p:ext uri="{BB962C8B-B14F-4D97-AF65-F5344CB8AC3E}">
        <p14:creationId xmlns:p14="http://schemas.microsoft.com/office/powerpoint/2010/main" val="30920195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B4DC-B9D3-446B-AE0B-4FD7C6F5DBCE}"/>
              </a:ext>
            </a:extLst>
          </p:cNvPr>
          <p:cNvSpPr>
            <a:spLocks noGrp="1"/>
          </p:cNvSpPr>
          <p:nvPr>
            <p:ph type="title"/>
          </p:nvPr>
        </p:nvSpPr>
        <p:spPr>
          <a:xfrm>
            <a:off x="422141" y="506412"/>
            <a:ext cx="11138487" cy="432000"/>
          </a:xfrm>
        </p:spPr>
        <p:txBody>
          <a:bodyPr/>
          <a:lstStyle/>
          <a:p>
            <a:pPr algn="ctr"/>
            <a:r>
              <a:rPr dirty="0"/>
              <a:t>Exercício 3.1: </a:t>
            </a:r>
            <a:r>
              <a:rPr dirty="0" err="1"/>
              <a:t>Cenários</a:t>
            </a:r>
            <a:r>
              <a:rPr dirty="0"/>
              <a:t> – </a:t>
            </a:r>
            <a:r>
              <a:rPr dirty="0" err="1"/>
              <a:t>Decidindo</a:t>
            </a:r>
            <a:r>
              <a:rPr dirty="0"/>
              <a:t> sobre </a:t>
            </a:r>
            <a:r>
              <a:rPr dirty="0" err="1"/>
              <a:t>apoiadores</a:t>
            </a:r>
            <a:r>
              <a:rPr dirty="0"/>
              <a:t> e </a:t>
            </a:r>
            <a:r>
              <a:rPr dirty="0" err="1"/>
              <a:t>opções</a:t>
            </a:r>
            <a:r>
              <a:rPr dirty="0"/>
              <a:t> de </a:t>
            </a:r>
            <a:r>
              <a:rPr lang="pt-BR" dirty="0"/>
              <a:t>apoio</a:t>
            </a:r>
            <a:r>
              <a:rPr dirty="0"/>
              <a:t> – 4</a:t>
            </a:r>
            <a:endParaRPr lang="en-CH" dirty="0"/>
          </a:p>
        </p:txBody>
      </p:sp>
      <p:sp>
        <p:nvSpPr>
          <p:cNvPr id="7" name="Text Box 65">
            <a:extLst>
              <a:ext uri="{FF2B5EF4-FFF2-40B4-BE49-F238E27FC236}">
                <a16:creationId xmlns:a16="http://schemas.microsoft.com/office/drawing/2014/main" id="{2D2F4DB5-1C41-3340-AE21-26CFB341CAED}"/>
              </a:ext>
            </a:extLst>
          </p:cNvPr>
          <p:cNvSpPr txBox="1"/>
          <p:nvPr/>
        </p:nvSpPr>
        <p:spPr>
          <a:xfrm>
            <a:off x="838201" y="1678114"/>
            <a:ext cx="10515599" cy="3782968"/>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r>
              <a:rPr lang="pt-BR" sz="2000" dirty="0"/>
              <a:t>Simone reconhece que precisa de algum suporte, mas nesta fase preferiu limitar isso a uma pequena gama de apoios informais. Ela automatizou todos os pagamentos regulares que precisam ser feitos e automatizou mensagens de lembrete para tarefas de rotina e compromissos que precisam ser realizados. Ela discutiu sua situação com seus amigos e eles estão mais do que felizes em fornecer apoio adicional para acompanhá-la às consultas e ajudá-la. </a:t>
            </a:r>
          </a:p>
          <a:p>
            <a:endParaRPr lang="pt-BR" sz="2000" dirty="0"/>
          </a:p>
          <a:p>
            <a:r>
              <a:rPr lang="pt-BR" sz="2000" dirty="0"/>
              <a:t>Depois de várias discussões com uma assistente social, ela planejou uma diretiva antecipada que especifica seus desejos a longo prazo. Ela discutiu isso com sua família e amigos, o que trouxe grande alívio e reduziu sua ansiedade sobre alguns aspectos do futuro. Simone mantém um bom relacionamento com a assistente social que a ajudou a iniciar uma diretiva antecipada e que a visita uma vez por mês para saber se está tudo bem. Simone sabe que ela (e sua família e amigos) podem chamar a assistente social a qualquer momento. </a:t>
            </a:r>
          </a:p>
        </p:txBody>
      </p:sp>
    </p:spTree>
    <p:extLst>
      <p:ext uri="{BB962C8B-B14F-4D97-AF65-F5344CB8AC3E}">
        <p14:creationId xmlns:p14="http://schemas.microsoft.com/office/powerpoint/2010/main" val="33206936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AF543D-E54C-6441-A359-2957F9D03ECA}"/>
              </a:ext>
            </a:extLst>
          </p:cNvPr>
          <p:cNvSpPr>
            <a:spLocks noGrp="1"/>
          </p:cNvSpPr>
          <p:nvPr>
            <p:ph type="body" sz="quarter" idx="13"/>
          </p:nvPr>
        </p:nvSpPr>
        <p:spPr>
          <a:xfrm>
            <a:off x="507207" y="1516082"/>
            <a:ext cx="11174400" cy="360000"/>
          </a:xfrm>
        </p:spPr>
        <p:txBody>
          <a:bodyPr/>
          <a:lstStyle/>
          <a:p>
            <a:r>
              <a:rPr dirty="0" err="1"/>
              <a:t>Exemplo</a:t>
            </a:r>
            <a:r>
              <a:rPr dirty="0"/>
              <a:t>: </a:t>
            </a:r>
            <a:r>
              <a:rPr lang="pt-BR" dirty="0"/>
              <a:t>José</a:t>
            </a:r>
            <a:endParaRPr dirty="0"/>
          </a:p>
        </p:txBody>
      </p:sp>
      <p:sp>
        <p:nvSpPr>
          <p:cNvPr id="2" name="Title 1">
            <a:extLst>
              <a:ext uri="{FF2B5EF4-FFF2-40B4-BE49-F238E27FC236}">
                <a16:creationId xmlns:a16="http://schemas.microsoft.com/office/drawing/2014/main" id="{07C1AF9E-CE46-495D-B0F2-6DFE66C05F70}"/>
              </a:ext>
            </a:extLst>
          </p:cNvPr>
          <p:cNvSpPr>
            <a:spLocks noGrp="1"/>
          </p:cNvSpPr>
          <p:nvPr>
            <p:ph type="title"/>
          </p:nvPr>
        </p:nvSpPr>
        <p:spPr>
          <a:xfrm>
            <a:off x="422141" y="506412"/>
            <a:ext cx="11481387" cy="432000"/>
          </a:xfrm>
        </p:spPr>
        <p:txBody>
          <a:bodyPr/>
          <a:lstStyle/>
          <a:p>
            <a:pPr algn="ctr"/>
            <a:r>
              <a:rPr dirty="0"/>
              <a:t>Exercício 3.1: </a:t>
            </a:r>
            <a:r>
              <a:rPr dirty="0" err="1"/>
              <a:t>Cenários</a:t>
            </a:r>
            <a:r>
              <a:rPr dirty="0"/>
              <a:t> – </a:t>
            </a:r>
            <a:r>
              <a:rPr dirty="0" err="1"/>
              <a:t>Decidindo</a:t>
            </a:r>
            <a:r>
              <a:rPr dirty="0"/>
              <a:t> sobre </a:t>
            </a:r>
            <a:r>
              <a:rPr dirty="0" err="1"/>
              <a:t>apoiadores</a:t>
            </a:r>
            <a:r>
              <a:rPr dirty="0"/>
              <a:t> e </a:t>
            </a:r>
            <a:r>
              <a:rPr dirty="0" err="1"/>
              <a:t>opções</a:t>
            </a:r>
            <a:r>
              <a:rPr dirty="0"/>
              <a:t> de </a:t>
            </a:r>
            <a:r>
              <a:rPr lang="pt-BR" dirty="0"/>
              <a:t>apoio</a:t>
            </a:r>
            <a:r>
              <a:rPr dirty="0"/>
              <a:t> – 5</a:t>
            </a:r>
            <a:endParaRPr lang="en-CH" dirty="0"/>
          </a:p>
        </p:txBody>
      </p:sp>
      <p:sp>
        <p:nvSpPr>
          <p:cNvPr id="5" name="Text Box 68">
            <a:extLst>
              <a:ext uri="{FF2B5EF4-FFF2-40B4-BE49-F238E27FC236}">
                <a16:creationId xmlns:a16="http://schemas.microsoft.com/office/drawing/2014/main" id="{1316E997-722E-4CA5-8AFE-D2F75945CF5C}"/>
              </a:ext>
            </a:extLst>
          </p:cNvPr>
          <p:cNvSpPr txBox="1"/>
          <p:nvPr/>
        </p:nvSpPr>
        <p:spPr>
          <a:xfrm>
            <a:off x="836607" y="2257804"/>
            <a:ext cx="10515600" cy="2845537"/>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r>
              <a:rPr lang="pt-BR" sz="2000" dirty="0"/>
              <a:t>José é um jovem com dois filhos cuja experiência com períodos de desânimo às vezes torna desafiador, e até mesmo esmagador, criar seus filhos sozinho. </a:t>
            </a:r>
          </a:p>
          <a:p>
            <a:r>
              <a:rPr lang="pt-BR" sz="2000" dirty="0"/>
              <a:t>Às vezes, José considera extremamente difícil administrar as necessidades emocionais e financeiras da família, bem como a logística da casa. Ele realmente quer que seus filhos tenham uma vida boa porque seus pais não conseguiram cuidar dele adequadamente quando ele era criança, e ele não quer que seus filhos passem pelas mesmas dificuldades. </a:t>
            </a:r>
          </a:p>
          <a:p>
            <a:r>
              <a:rPr lang="pt-BR" sz="2000" dirty="0"/>
              <a:t>José gostaria de obter apoio para administrar certos aspectos de sua casa e vida familiar. Ele se dá muito bem com seu irmão (Mario) e também com sua melhor amiga Janete, e os procura para explorar a possibilidade de apoiá-lo. </a:t>
            </a:r>
          </a:p>
        </p:txBody>
      </p:sp>
    </p:spTree>
    <p:extLst>
      <p:ext uri="{BB962C8B-B14F-4D97-AF65-F5344CB8AC3E}">
        <p14:creationId xmlns:p14="http://schemas.microsoft.com/office/powerpoint/2010/main" val="9604380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24748-F472-4B0E-BBCF-D970BAB8CB76}"/>
              </a:ext>
            </a:extLst>
          </p:cNvPr>
          <p:cNvSpPr>
            <a:spLocks noGrp="1"/>
          </p:cNvSpPr>
          <p:nvPr>
            <p:ph sz="quarter" idx="14"/>
          </p:nvPr>
        </p:nvSpPr>
        <p:spPr/>
        <p:txBody>
          <a:bodyPr/>
          <a:lstStyle/>
          <a:p>
            <a:endParaRPr lang="en-GB" dirty="0"/>
          </a:p>
          <a:p>
            <a:pPr marL="0" indent="0" algn="ctr">
              <a:buNone/>
              <a:defRPr sz="2500" b="1" i="1"/>
            </a:pPr>
            <a:r>
              <a:rPr lang="pt-BR" sz="2500" b="1" i="1" dirty="0"/>
              <a:t>De que forma Mario e Janete podem se oferecer para ajudar José a administrar certos aspectos de sua casa, vida familiar e preocupações com a criação dos filhos? </a:t>
            </a:r>
          </a:p>
          <a:p>
            <a:pPr marL="0" indent="0" algn="ctr">
              <a:buNone/>
              <a:defRPr sz="2500" b="1" i="1"/>
            </a:pPr>
            <a:endParaRPr lang="en-CH" sz="2500" b="1" i="1" dirty="0"/>
          </a:p>
          <a:p>
            <a:endParaRPr lang="en-CH" dirty="0"/>
          </a:p>
        </p:txBody>
      </p:sp>
      <p:sp>
        <p:nvSpPr>
          <p:cNvPr id="2" name="Title 1">
            <a:extLst>
              <a:ext uri="{FF2B5EF4-FFF2-40B4-BE49-F238E27FC236}">
                <a16:creationId xmlns:a16="http://schemas.microsoft.com/office/drawing/2014/main" id="{60D05103-E31B-4F98-BF87-43438EA2115B}"/>
              </a:ext>
            </a:extLst>
          </p:cNvPr>
          <p:cNvSpPr>
            <a:spLocks noGrp="1"/>
          </p:cNvSpPr>
          <p:nvPr>
            <p:ph type="title"/>
          </p:nvPr>
        </p:nvSpPr>
        <p:spPr>
          <a:xfrm>
            <a:off x="422141" y="506412"/>
            <a:ext cx="11259465" cy="432000"/>
          </a:xfrm>
        </p:spPr>
        <p:txBody>
          <a:bodyPr/>
          <a:lstStyle/>
          <a:p>
            <a:pPr algn="ctr"/>
            <a:r>
              <a:rPr dirty="0"/>
              <a:t>Exercício 3.1: </a:t>
            </a:r>
            <a:r>
              <a:rPr dirty="0" err="1"/>
              <a:t>Cenários</a:t>
            </a:r>
            <a:r>
              <a:rPr dirty="0"/>
              <a:t> – </a:t>
            </a:r>
            <a:r>
              <a:rPr dirty="0" err="1"/>
              <a:t>Decidindo</a:t>
            </a:r>
            <a:r>
              <a:rPr dirty="0"/>
              <a:t> sobre </a:t>
            </a:r>
            <a:r>
              <a:rPr dirty="0" err="1"/>
              <a:t>apoiadores</a:t>
            </a:r>
            <a:r>
              <a:rPr dirty="0"/>
              <a:t> e </a:t>
            </a:r>
            <a:r>
              <a:rPr dirty="0" err="1"/>
              <a:t>opções</a:t>
            </a:r>
            <a:r>
              <a:rPr dirty="0"/>
              <a:t> de </a:t>
            </a:r>
            <a:r>
              <a:rPr lang="pt-BR" dirty="0"/>
              <a:t>apoio</a:t>
            </a:r>
            <a:r>
              <a:rPr dirty="0"/>
              <a:t> – 6</a:t>
            </a:r>
            <a:endParaRPr lang="en-CH" dirty="0"/>
          </a:p>
        </p:txBody>
      </p:sp>
    </p:spTree>
    <p:extLst>
      <p:ext uri="{BB962C8B-B14F-4D97-AF65-F5344CB8AC3E}">
        <p14:creationId xmlns:p14="http://schemas.microsoft.com/office/powerpoint/2010/main" val="295290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FC6FF-BED1-4827-B851-7DE18CD033AB}"/>
              </a:ext>
            </a:extLst>
          </p:cNvPr>
          <p:cNvSpPr>
            <a:spLocks noGrp="1"/>
          </p:cNvSpPr>
          <p:nvPr>
            <p:ph sz="quarter" idx="14"/>
          </p:nvPr>
        </p:nvSpPr>
        <p:spPr>
          <a:xfrm>
            <a:off x="508794" y="1735779"/>
            <a:ext cx="11174412" cy="2788096"/>
          </a:xfrm>
        </p:spPr>
        <p:txBody>
          <a:bodyPr/>
          <a:lstStyle/>
          <a:p>
            <a:pPr algn="just">
              <a:spcBef>
                <a:spcPts val="600"/>
              </a:spcBef>
              <a:spcAft>
                <a:spcPts val="0"/>
              </a:spcAft>
            </a:pPr>
            <a:r>
              <a:rPr sz="2000" dirty="0"/>
              <a:t>A </a:t>
            </a:r>
            <a:r>
              <a:rPr lang="pt-BR" sz="2000" dirty="0"/>
              <a:t>capacidade legal ou jurídica</a:t>
            </a:r>
            <a:r>
              <a:rPr sz="2000" dirty="0"/>
              <a:t> e a </a:t>
            </a:r>
            <a:r>
              <a:rPr sz="2000" dirty="0" err="1"/>
              <a:t>capacidade</a:t>
            </a:r>
            <a:r>
              <a:rPr sz="2000" dirty="0"/>
              <a:t> mental são </a:t>
            </a:r>
            <a:r>
              <a:rPr sz="2000" dirty="0" err="1"/>
              <a:t>dois</a:t>
            </a:r>
            <a:r>
              <a:rPr sz="2000" dirty="0"/>
              <a:t> </a:t>
            </a:r>
            <a:r>
              <a:rPr sz="2000" dirty="0" err="1"/>
              <a:t>conceitos</a:t>
            </a:r>
            <a:r>
              <a:rPr sz="2000" dirty="0"/>
              <a:t> </a:t>
            </a:r>
            <a:r>
              <a:rPr sz="2000" dirty="0" err="1"/>
              <a:t>separados</a:t>
            </a:r>
            <a:r>
              <a:rPr sz="2000" dirty="0"/>
              <a:t>, mas </a:t>
            </a:r>
            <a:r>
              <a:rPr sz="2000" dirty="0" err="1"/>
              <a:t>muitas</a:t>
            </a:r>
            <a:r>
              <a:rPr sz="2000" dirty="0"/>
              <a:t> </a:t>
            </a:r>
            <a:r>
              <a:rPr sz="2000" dirty="0" err="1"/>
              <a:t>vezes</a:t>
            </a:r>
            <a:r>
              <a:rPr sz="2000" dirty="0"/>
              <a:t> são </a:t>
            </a:r>
            <a:r>
              <a:rPr sz="2000" dirty="0" err="1"/>
              <a:t>erroneamente</a:t>
            </a:r>
            <a:r>
              <a:rPr sz="2000" dirty="0"/>
              <a:t> vistos como o </a:t>
            </a:r>
            <a:r>
              <a:rPr sz="2000" dirty="0" err="1"/>
              <a:t>mesmo</a:t>
            </a:r>
            <a:r>
              <a:rPr sz="2000" dirty="0"/>
              <a:t>. </a:t>
            </a:r>
          </a:p>
          <a:p>
            <a:pPr algn="just">
              <a:spcBef>
                <a:spcPts val="600"/>
              </a:spcBef>
              <a:spcAft>
                <a:spcPts val="0"/>
              </a:spcAft>
            </a:pPr>
            <a:r>
              <a:rPr sz="2000" dirty="0"/>
              <a:t>A CDPD </a:t>
            </a:r>
            <a:r>
              <a:rPr sz="2000" dirty="0" err="1"/>
              <a:t>ajudou</a:t>
            </a:r>
            <a:r>
              <a:rPr sz="2000" dirty="0"/>
              <a:t> a </a:t>
            </a:r>
            <a:r>
              <a:rPr sz="2000" dirty="0" err="1"/>
              <a:t>esclarecer</a:t>
            </a:r>
            <a:r>
              <a:rPr sz="2000" dirty="0"/>
              <a:t> e </a:t>
            </a:r>
            <a:r>
              <a:rPr sz="2000" dirty="0" err="1"/>
              <a:t>elaborar</a:t>
            </a:r>
            <a:r>
              <a:rPr sz="2000" dirty="0"/>
              <a:t> as </a:t>
            </a:r>
            <a:r>
              <a:rPr sz="2000" dirty="0" err="1"/>
              <a:t>diferenças</a:t>
            </a:r>
            <a:endParaRPr sz="2000" dirty="0"/>
          </a:p>
          <a:p>
            <a:pPr algn="just">
              <a:spcBef>
                <a:spcPts val="600"/>
              </a:spcBef>
              <a:spcAft>
                <a:spcPts val="0"/>
              </a:spcAft>
            </a:pPr>
            <a:r>
              <a:rPr sz="2000" b="1" u="sng" dirty="0"/>
              <a:t>A </a:t>
            </a:r>
            <a:r>
              <a:rPr lang="pt-BR" sz="2000" b="1" u="sng" dirty="0"/>
              <a:t>capacidade legal</a:t>
            </a:r>
            <a:r>
              <a:rPr sz="2000" b="1" u="sng" dirty="0"/>
              <a:t> </a:t>
            </a:r>
            <a:r>
              <a:rPr sz="2000" dirty="0"/>
              <a:t>é um </a:t>
            </a:r>
            <a:r>
              <a:rPr sz="2000" b="1" u="sng" dirty="0" err="1"/>
              <a:t>direito</a:t>
            </a:r>
            <a:r>
              <a:rPr sz="2000" b="1" u="sng" dirty="0"/>
              <a:t> </a:t>
            </a:r>
            <a:r>
              <a:rPr sz="2000" b="1" u="sng" dirty="0" err="1"/>
              <a:t>inerente</a:t>
            </a:r>
            <a:r>
              <a:rPr sz="2000" b="1" u="sng" dirty="0"/>
              <a:t> e </a:t>
            </a:r>
            <a:r>
              <a:rPr sz="2000" b="1" u="sng" dirty="0" err="1"/>
              <a:t>inalienável</a:t>
            </a:r>
            <a:r>
              <a:rPr sz="2000" b="1" u="sng" dirty="0"/>
              <a:t> </a:t>
            </a:r>
            <a:r>
              <a:rPr sz="2000" dirty="0"/>
              <a:t>com duas </a:t>
            </a:r>
            <a:r>
              <a:rPr sz="2000" dirty="0" err="1"/>
              <a:t>dimensões</a:t>
            </a:r>
            <a:r>
              <a:rPr sz="2000" dirty="0"/>
              <a:t>: </a:t>
            </a:r>
          </a:p>
          <a:p>
            <a:pPr marL="803275" algn="just">
              <a:spcBef>
                <a:spcPts val="600"/>
              </a:spcBef>
              <a:spcAft>
                <a:spcPts val="0"/>
              </a:spcAft>
            </a:pPr>
            <a:r>
              <a:rPr lang="pt-BR" sz="2000" dirty="0"/>
              <a:t>o direito de </a:t>
            </a:r>
            <a:r>
              <a:rPr lang="pt-BR" sz="2000" b="1" u="sng" dirty="0"/>
              <a:t>deter</a:t>
            </a:r>
            <a:r>
              <a:rPr lang="pt-BR" sz="2000" dirty="0"/>
              <a:t> direitos, e </a:t>
            </a:r>
          </a:p>
          <a:p>
            <a:pPr marL="803275" algn="just">
              <a:spcBef>
                <a:spcPts val="600"/>
              </a:spcBef>
              <a:spcAft>
                <a:spcPts val="0"/>
              </a:spcAft>
            </a:pPr>
            <a:r>
              <a:rPr lang="pt-BR" sz="2000" dirty="0"/>
              <a:t>o direito de </a:t>
            </a:r>
            <a:r>
              <a:rPr lang="pt-BR" sz="2000" b="1" u="sng" dirty="0"/>
              <a:t>exercer</a:t>
            </a:r>
            <a:r>
              <a:rPr lang="pt-BR" sz="2000" dirty="0"/>
              <a:t> esses direitos.</a:t>
            </a:r>
          </a:p>
          <a:p>
            <a:pPr algn="just">
              <a:spcBef>
                <a:spcPts val="600"/>
              </a:spcBef>
              <a:spcAft>
                <a:spcPts val="0"/>
              </a:spcAft>
            </a:pPr>
            <a:r>
              <a:rPr sz="2000" dirty="0"/>
              <a:t>O </a:t>
            </a:r>
            <a:r>
              <a:rPr sz="2000" dirty="0" err="1"/>
              <a:t>direito</a:t>
            </a:r>
            <a:r>
              <a:rPr sz="2000" dirty="0"/>
              <a:t> à </a:t>
            </a:r>
            <a:r>
              <a:rPr lang="pt-BR" sz="2000" dirty="0"/>
              <a:t>capacidade legal</a:t>
            </a:r>
            <a:r>
              <a:rPr sz="2000" dirty="0"/>
              <a:t> é </a:t>
            </a:r>
            <a:r>
              <a:rPr sz="2000" dirty="0" err="1"/>
              <a:t>necessário</a:t>
            </a:r>
            <a:r>
              <a:rPr sz="2000" dirty="0"/>
              <a:t> para o </a:t>
            </a:r>
            <a:r>
              <a:rPr sz="2000" dirty="0" err="1"/>
              <a:t>gozo</a:t>
            </a:r>
            <a:r>
              <a:rPr sz="2000" dirty="0"/>
              <a:t> de </a:t>
            </a:r>
            <a:r>
              <a:rPr sz="2000" dirty="0" err="1"/>
              <a:t>todos</a:t>
            </a:r>
            <a:r>
              <a:rPr sz="2000" dirty="0"/>
              <a:t> </a:t>
            </a:r>
            <a:r>
              <a:rPr sz="2000" dirty="0" err="1"/>
              <a:t>os</a:t>
            </a:r>
            <a:r>
              <a:rPr sz="2000" dirty="0"/>
              <a:t> outros </a:t>
            </a:r>
            <a:r>
              <a:rPr sz="2000" dirty="0" err="1"/>
              <a:t>direitos</a:t>
            </a:r>
            <a:r>
              <a:rPr sz="2000" dirty="0"/>
              <a:t>. </a:t>
            </a:r>
            <a:endParaRPr lang="en-CH" sz="2000" dirty="0"/>
          </a:p>
        </p:txBody>
      </p:sp>
      <p:sp>
        <p:nvSpPr>
          <p:cNvPr id="2" name="Title 1">
            <a:extLst>
              <a:ext uri="{FF2B5EF4-FFF2-40B4-BE49-F238E27FC236}">
                <a16:creationId xmlns:a16="http://schemas.microsoft.com/office/drawing/2014/main" id="{082331CF-BF33-4F5C-816A-07149EACD9A5}"/>
              </a:ext>
            </a:extLst>
          </p:cNvPr>
          <p:cNvSpPr>
            <a:spLocks noGrp="1"/>
          </p:cNvSpPr>
          <p:nvPr>
            <p:ph type="title"/>
          </p:nvPr>
        </p:nvSpPr>
        <p:spPr>
          <a:xfrm>
            <a:off x="422141" y="506412"/>
            <a:ext cx="11259465" cy="572580"/>
          </a:xfrm>
        </p:spPr>
        <p:txBody>
          <a:bodyPr>
            <a:noAutofit/>
          </a:bodyPr>
          <a:lstStyle/>
          <a:p>
            <a:pPr algn="ctr"/>
            <a:r>
              <a:rPr dirty="0" err="1"/>
              <a:t>Apresentação</a:t>
            </a:r>
            <a:r>
              <a:rPr dirty="0"/>
              <a:t>: </a:t>
            </a:r>
            <a:r>
              <a:rPr dirty="0" err="1"/>
              <a:t>Entendendo</a:t>
            </a:r>
            <a:r>
              <a:rPr dirty="0"/>
              <a:t> o </a:t>
            </a:r>
            <a:r>
              <a:rPr dirty="0" err="1"/>
              <a:t>direito</a:t>
            </a:r>
            <a:r>
              <a:rPr dirty="0"/>
              <a:t> à </a:t>
            </a:r>
            <a:r>
              <a:rPr dirty="0" err="1"/>
              <a:t>capacidade</a:t>
            </a:r>
            <a:r>
              <a:rPr dirty="0"/>
              <a:t> </a:t>
            </a:r>
            <a:r>
              <a:rPr lang="pt-BR" dirty="0"/>
              <a:t>legal</a:t>
            </a:r>
            <a:r>
              <a:rPr dirty="0"/>
              <a:t> – 1</a:t>
            </a:r>
            <a:endParaRPr lang="en-CH" dirty="0"/>
          </a:p>
        </p:txBody>
      </p:sp>
    </p:spTree>
    <p:extLst>
      <p:ext uri="{BB962C8B-B14F-4D97-AF65-F5344CB8AC3E}">
        <p14:creationId xmlns:p14="http://schemas.microsoft.com/office/powerpoint/2010/main" val="3263841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2D5739C-1FE3-5844-8E7F-35CF50DD984D}"/>
              </a:ext>
            </a:extLst>
          </p:cNvPr>
          <p:cNvSpPr>
            <a:spLocks noGrp="1"/>
          </p:cNvSpPr>
          <p:nvPr>
            <p:ph type="body" sz="quarter" idx="13"/>
          </p:nvPr>
        </p:nvSpPr>
        <p:spPr>
          <a:xfrm>
            <a:off x="654165" y="1417425"/>
            <a:ext cx="11174400" cy="360000"/>
          </a:xfrm>
        </p:spPr>
        <p:txBody>
          <a:bodyPr/>
          <a:lstStyle/>
          <a:p>
            <a:r>
              <a:rPr lang="pt-BR" dirty="0"/>
              <a:t>José</a:t>
            </a:r>
            <a:r>
              <a:rPr dirty="0"/>
              <a:t> (</a:t>
            </a:r>
            <a:r>
              <a:rPr dirty="0" err="1"/>
              <a:t>continuação</a:t>
            </a:r>
            <a:r>
              <a:rPr dirty="0"/>
              <a:t>)</a:t>
            </a:r>
            <a:endParaRPr lang="en-CH" dirty="0"/>
          </a:p>
        </p:txBody>
      </p:sp>
      <p:sp>
        <p:nvSpPr>
          <p:cNvPr id="2" name="Title 1">
            <a:extLst>
              <a:ext uri="{FF2B5EF4-FFF2-40B4-BE49-F238E27FC236}">
                <a16:creationId xmlns:a16="http://schemas.microsoft.com/office/drawing/2014/main" id="{D5F14F14-8E62-40D1-8594-38104A118452}"/>
              </a:ext>
            </a:extLst>
          </p:cNvPr>
          <p:cNvSpPr>
            <a:spLocks noGrp="1"/>
          </p:cNvSpPr>
          <p:nvPr>
            <p:ph type="title"/>
          </p:nvPr>
        </p:nvSpPr>
        <p:spPr>
          <a:xfrm>
            <a:off x="508800" y="290412"/>
            <a:ext cx="11174399" cy="432000"/>
          </a:xfrm>
        </p:spPr>
        <p:txBody>
          <a:bodyPr/>
          <a:lstStyle/>
          <a:p>
            <a:pPr algn="ctr"/>
            <a:r>
              <a:rPr dirty="0"/>
              <a:t>Exercício 3.1: </a:t>
            </a:r>
            <a:r>
              <a:rPr dirty="0" err="1"/>
              <a:t>Cenários</a:t>
            </a:r>
            <a:r>
              <a:rPr dirty="0"/>
              <a:t> – </a:t>
            </a:r>
            <a:r>
              <a:rPr dirty="0" err="1"/>
              <a:t>Decidindo</a:t>
            </a:r>
            <a:r>
              <a:rPr dirty="0"/>
              <a:t> sobre </a:t>
            </a:r>
            <a:r>
              <a:rPr dirty="0" err="1"/>
              <a:t>apoiadores</a:t>
            </a:r>
            <a:r>
              <a:rPr dirty="0"/>
              <a:t> e </a:t>
            </a:r>
            <a:r>
              <a:rPr dirty="0" err="1"/>
              <a:t>opções</a:t>
            </a:r>
            <a:r>
              <a:rPr dirty="0"/>
              <a:t> de </a:t>
            </a:r>
            <a:r>
              <a:rPr lang="pt-BR" dirty="0"/>
              <a:t>apoio</a:t>
            </a:r>
            <a:r>
              <a:rPr dirty="0"/>
              <a:t> – 7</a:t>
            </a:r>
            <a:endParaRPr lang="en-CH" dirty="0"/>
          </a:p>
        </p:txBody>
      </p:sp>
      <p:sp>
        <p:nvSpPr>
          <p:cNvPr id="7" name="Text Box 68">
            <a:extLst>
              <a:ext uri="{FF2B5EF4-FFF2-40B4-BE49-F238E27FC236}">
                <a16:creationId xmlns:a16="http://schemas.microsoft.com/office/drawing/2014/main" id="{004517CE-8D15-A541-9E20-9200477C221C}"/>
              </a:ext>
            </a:extLst>
          </p:cNvPr>
          <p:cNvSpPr txBox="1"/>
          <p:nvPr/>
        </p:nvSpPr>
        <p:spPr>
          <a:xfrm>
            <a:off x="1045030" y="1936297"/>
            <a:ext cx="9829800" cy="4415291"/>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algn="just">
              <a:defRPr sz="2000"/>
            </a:pPr>
            <a:r>
              <a:rPr lang="pt-BR" dirty="0"/>
              <a:t>José entra em contato com Janete e Mario e diz que gostaria que eles participassem de algumas de suas sessões de terapia, durante as quais poderiam discutir questões relacionadas à criação dos filhos. Depois de se reunirem com o terapeuta, eles concordam com um plano: </a:t>
            </a:r>
          </a:p>
          <a:p>
            <a:pPr marL="342900" indent="-342900" algn="just">
              <a:buFont typeface="Arial" panose="020B0604020202020204" pitchFamily="34" charset="0"/>
              <a:buChar char="•"/>
              <a:defRPr sz="2000"/>
            </a:pPr>
            <a:r>
              <a:rPr lang="pt-BR" dirty="0"/>
              <a:t>Sua amiga Janete fará contato regularmente com ele, pessoalmente ou por telefone. </a:t>
            </a:r>
          </a:p>
          <a:p>
            <a:pPr marL="342900" indent="-342900" algn="just">
              <a:buFont typeface="Arial" panose="020B0604020202020204" pitchFamily="34" charset="0"/>
              <a:buChar char="•"/>
              <a:defRPr sz="2000"/>
            </a:pPr>
            <a:r>
              <a:rPr lang="pt-BR" dirty="0"/>
              <a:t>Mario diz que vai procurar apoios familiares que possam estar disponíveis para José, e irá ajudá-lo a preencher todos os formulários que possam ser necessários ou acompanhá-lo se forem necessárias visitas aos serviços sociais. </a:t>
            </a:r>
          </a:p>
          <a:p>
            <a:pPr marL="342900" indent="-342900" algn="just">
              <a:buFont typeface="Arial" panose="020B0604020202020204" pitchFamily="34" charset="0"/>
              <a:buChar char="•"/>
              <a:defRPr sz="2000"/>
            </a:pPr>
            <a:r>
              <a:rPr lang="pt-BR" dirty="0"/>
              <a:t>O irmão e a amiga às vezes levarão as crianças para o fim de semana, caso José e sinta sobrecarregado. </a:t>
            </a:r>
          </a:p>
          <a:p>
            <a:pPr marL="342900" indent="-342900" algn="just">
              <a:buFont typeface="Arial" panose="020B0604020202020204" pitchFamily="34" charset="0"/>
              <a:buChar char="•"/>
              <a:defRPr sz="2000"/>
            </a:pPr>
            <a:r>
              <a:rPr lang="pt-BR" dirty="0"/>
              <a:t>Eles também concordam em estar disponíveis para discutir quaisquer grandes decisões relativas às crianças (por exemplo, escola, férias, etc.). </a:t>
            </a:r>
          </a:p>
          <a:p>
            <a:pPr algn="just">
              <a:defRPr sz="2000"/>
            </a:pPr>
            <a:r>
              <a:rPr lang="pt-BR" dirty="0"/>
              <a:t>Também serão organizadas sessões de terapia para as crianças, para ajudá-las a entender a situação, apoiar seu relacionamento com o pai e garantir que elas não se sintam abandonadas ou negligenciadas quando o pai se sentir mal.</a:t>
            </a:r>
          </a:p>
        </p:txBody>
      </p:sp>
    </p:spTree>
    <p:extLst>
      <p:ext uri="{BB962C8B-B14F-4D97-AF65-F5344CB8AC3E}">
        <p14:creationId xmlns:p14="http://schemas.microsoft.com/office/powerpoint/2010/main" val="3227052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DDF07E-6D77-4B45-AD9F-15D6256D0E64}"/>
              </a:ext>
            </a:extLst>
          </p:cNvPr>
          <p:cNvSpPr>
            <a:spLocks noGrp="1"/>
          </p:cNvSpPr>
          <p:nvPr>
            <p:ph type="body" sz="quarter" idx="13"/>
          </p:nvPr>
        </p:nvSpPr>
        <p:spPr>
          <a:xfrm>
            <a:off x="507219" y="1306057"/>
            <a:ext cx="11174400" cy="360000"/>
          </a:xfrm>
        </p:spPr>
        <p:txBody>
          <a:bodyPr/>
          <a:lstStyle/>
          <a:p>
            <a:r>
              <a:t>Cenário 1: Claudia</a:t>
            </a:r>
          </a:p>
        </p:txBody>
      </p:sp>
      <p:sp>
        <p:nvSpPr>
          <p:cNvPr id="4" name="Text Box 72">
            <a:extLst>
              <a:ext uri="{FF2B5EF4-FFF2-40B4-BE49-F238E27FC236}">
                <a16:creationId xmlns:a16="http://schemas.microsoft.com/office/drawing/2014/main" id="{262C18CE-7617-46CD-95F5-E5D280A9ECF7}"/>
              </a:ext>
            </a:extLst>
          </p:cNvPr>
          <p:cNvSpPr txBox="1">
            <a:spLocks noGrp="1"/>
          </p:cNvSpPr>
          <p:nvPr>
            <p:ph sz="quarter" idx="14"/>
          </p:nvPr>
        </p:nvSpPr>
        <p:spPr>
          <a:xfrm>
            <a:off x="507219" y="2210166"/>
            <a:ext cx="11174412" cy="2024950"/>
          </a:xfrm>
          <a:solidFill>
            <a:srgbClr val="CDEFFC"/>
          </a:solidFill>
        </p:spPr>
        <p:txBody>
          <a:bodyPr>
            <a:normAutofit fontScale="92500"/>
          </a:bodyPr>
          <a:lstStyle/>
          <a:p>
            <a:r>
              <a:rPr lang="pt-BR" dirty="0"/>
              <a:t>Claudia é uma jovem que sempre quis ter um filho. Ela tem um namorado com quem pretende se casar. Claudia mora com seus pais e eles a apoiam em sua vida diária. Seus pais disseram a ela que não dão permissão para que ela se case ou tenha filhos, e impuseram limitações para Claudia ver seu namorado. Eles acreditam que há muitos riscos envolvidos e que ela não seria capaz de cuidar de uma criança sozinha, devido à sua deficiência intelectual. Seu clínico geral também disse a ela que seria irresponsável para uma pessoa com deficiência intelectual ter um filho. </a:t>
            </a:r>
          </a:p>
        </p:txBody>
      </p:sp>
      <p:sp>
        <p:nvSpPr>
          <p:cNvPr id="2" name="Title 1">
            <a:extLst>
              <a:ext uri="{FF2B5EF4-FFF2-40B4-BE49-F238E27FC236}">
                <a16:creationId xmlns:a16="http://schemas.microsoft.com/office/drawing/2014/main" id="{D0AB29DF-79B1-4D67-A4A8-70D9CB9F0EAA}"/>
              </a:ext>
            </a:extLst>
          </p:cNvPr>
          <p:cNvSpPr>
            <a:spLocks noGrp="1"/>
          </p:cNvSpPr>
          <p:nvPr>
            <p:ph type="title"/>
          </p:nvPr>
        </p:nvSpPr>
        <p:spPr>
          <a:xfrm>
            <a:off x="422141" y="506412"/>
            <a:ext cx="11174399" cy="432000"/>
          </a:xfrm>
        </p:spPr>
        <p:txBody>
          <a:bodyPr>
            <a:noAutofit/>
          </a:bodyPr>
          <a:lstStyle/>
          <a:p>
            <a:pPr algn="ctr"/>
            <a:r>
              <a:rPr dirty="0"/>
              <a:t>Exercício 3.2: </a:t>
            </a:r>
            <a:r>
              <a:rPr dirty="0" err="1"/>
              <a:t>Cenários</a:t>
            </a:r>
            <a:r>
              <a:rPr dirty="0"/>
              <a:t> </a:t>
            </a:r>
            <a:r>
              <a:rPr dirty="0" err="1"/>
              <a:t>Situações</a:t>
            </a:r>
            <a:r>
              <a:rPr dirty="0"/>
              <a:t> </a:t>
            </a:r>
            <a:r>
              <a:rPr dirty="0" err="1"/>
              <a:t>desafiadoras</a:t>
            </a:r>
            <a:r>
              <a:rPr dirty="0"/>
              <a:t> – 1 </a:t>
            </a:r>
            <a:endParaRPr lang="en-CH" dirty="0"/>
          </a:p>
        </p:txBody>
      </p:sp>
    </p:spTree>
    <p:extLst>
      <p:ext uri="{BB962C8B-B14F-4D97-AF65-F5344CB8AC3E}">
        <p14:creationId xmlns:p14="http://schemas.microsoft.com/office/powerpoint/2010/main" val="1146516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BDA7F0-0C34-1B4B-AA85-1B4EB6DCF4F2}"/>
              </a:ext>
            </a:extLst>
          </p:cNvPr>
          <p:cNvSpPr>
            <a:spLocks noGrp="1"/>
          </p:cNvSpPr>
          <p:nvPr>
            <p:ph type="body" sz="quarter" idx="13"/>
          </p:nvPr>
        </p:nvSpPr>
        <p:spPr>
          <a:xfrm>
            <a:off x="507219" y="1388521"/>
            <a:ext cx="11174400" cy="360000"/>
          </a:xfrm>
        </p:spPr>
        <p:txBody>
          <a:bodyPr/>
          <a:lstStyle/>
          <a:p>
            <a:r>
              <a:rPr dirty="0"/>
              <a:t>Cenário 2: </a:t>
            </a:r>
            <a:r>
              <a:rPr lang="pt-BR" dirty="0"/>
              <a:t>Neide</a:t>
            </a:r>
            <a:endParaRPr lang="en-CH" dirty="0"/>
          </a:p>
        </p:txBody>
      </p:sp>
      <p:sp>
        <p:nvSpPr>
          <p:cNvPr id="4" name="Text Box 73">
            <a:extLst>
              <a:ext uri="{FF2B5EF4-FFF2-40B4-BE49-F238E27FC236}">
                <a16:creationId xmlns:a16="http://schemas.microsoft.com/office/drawing/2014/main" id="{DF3A625B-82B3-4A53-BA7A-58FDD85082DE}"/>
              </a:ext>
            </a:extLst>
          </p:cNvPr>
          <p:cNvSpPr txBox="1">
            <a:spLocks noGrp="1"/>
          </p:cNvSpPr>
          <p:nvPr>
            <p:ph sz="quarter" idx="14"/>
          </p:nvPr>
        </p:nvSpPr>
        <p:spPr>
          <a:xfrm>
            <a:off x="507207" y="2198632"/>
            <a:ext cx="11174412" cy="2262158"/>
          </a:xfrm>
          <a:solidFill>
            <a:srgbClr val="CDEFFC"/>
          </a:solidFill>
        </p:spPr>
        <p:txBody>
          <a:bodyPr>
            <a:normAutofit/>
          </a:bodyPr>
          <a:lstStyle/>
          <a:p>
            <a:pPr marL="0" lvl="0" indent="0" algn="just">
              <a:spcBef>
                <a:spcPts val="600"/>
              </a:spcBef>
              <a:spcAft>
                <a:spcPts val="0"/>
              </a:spcAft>
              <a:buNone/>
            </a:pPr>
            <a:r>
              <a:rPr lang="pt-BR" sz="2000" dirty="0"/>
              <a:t>Neide é uma mulher que foi intimidada e provocada por outras pessoas desde criança. Mesmo quando adulta, seus pais decidiram que era melhor mantê-la em casa, onde acreditavam que ela estaria mais segura e menos propensa a ser prejudicada pelo bullying. Eles também a impedem de ir ao mercado e participar das atividades dos festivais comunitários − que ela adora. Desde que Neide concluiu a escola, ela não tem mais direito a benefícios e apoios comunitários. Ela quer desesperadamente encontrar uma maneira de ter seu próprio dinheiro. No entanto, ela tem grande dificuldade em encontrar um trabalho que atenda às suas necessidades e exigências.</a:t>
            </a:r>
          </a:p>
        </p:txBody>
      </p:sp>
      <p:sp>
        <p:nvSpPr>
          <p:cNvPr id="2" name="Title 1">
            <a:extLst>
              <a:ext uri="{FF2B5EF4-FFF2-40B4-BE49-F238E27FC236}">
                <a16:creationId xmlns:a16="http://schemas.microsoft.com/office/drawing/2014/main" id="{3037F92B-D4DE-416C-BC44-C44683BBC2CD}"/>
              </a:ext>
            </a:extLst>
          </p:cNvPr>
          <p:cNvSpPr>
            <a:spLocks noGrp="1"/>
          </p:cNvSpPr>
          <p:nvPr>
            <p:ph type="title"/>
          </p:nvPr>
        </p:nvSpPr>
        <p:spPr>
          <a:xfrm>
            <a:off x="422141" y="506412"/>
            <a:ext cx="11259477" cy="432000"/>
          </a:xfrm>
        </p:spPr>
        <p:txBody>
          <a:bodyPr/>
          <a:lstStyle/>
          <a:p>
            <a:pPr algn="ctr"/>
            <a:r>
              <a:rPr dirty="0"/>
              <a:t>Exercício 3.2: </a:t>
            </a:r>
            <a:r>
              <a:rPr dirty="0" err="1"/>
              <a:t>Cenários</a:t>
            </a:r>
            <a:r>
              <a:rPr dirty="0"/>
              <a:t> </a:t>
            </a:r>
            <a:r>
              <a:rPr dirty="0" err="1"/>
              <a:t>Situações</a:t>
            </a:r>
            <a:r>
              <a:rPr dirty="0"/>
              <a:t> </a:t>
            </a:r>
            <a:r>
              <a:rPr dirty="0" err="1"/>
              <a:t>desafiadoras</a:t>
            </a:r>
            <a:r>
              <a:rPr dirty="0"/>
              <a:t> – 2</a:t>
            </a:r>
            <a:endParaRPr lang="en-CH" dirty="0"/>
          </a:p>
        </p:txBody>
      </p:sp>
    </p:spTree>
    <p:extLst>
      <p:ext uri="{BB962C8B-B14F-4D97-AF65-F5344CB8AC3E}">
        <p14:creationId xmlns:p14="http://schemas.microsoft.com/office/powerpoint/2010/main" val="25934986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4D87F-B829-BE49-B7AE-73D70F63C3EC}"/>
              </a:ext>
            </a:extLst>
          </p:cNvPr>
          <p:cNvSpPr>
            <a:spLocks noGrp="1"/>
          </p:cNvSpPr>
          <p:nvPr>
            <p:ph type="body" sz="quarter" idx="13"/>
          </p:nvPr>
        </p:nvSpPr>
        <p:spPr>
          <a:xfrm>
            <a:off x="507207" y="1281564"/>
            <a:ext cx="11174400" cy="360000"/>
          </a:xfrm>
        </p:spPr>
        <p:txBody>
          <a:bodyPr/>
          <a:lstStyle/>
          <a:p>
            <a:r>
              <a:rPr dirty="0"/>
              <a:t>Cenário 3: </a:t>
            </a:r>
            <a:r>
              <a:rPr lang="pt-BR" dirty="0"/>
              <a:t>Cristiano</a:t>
            </a:r>
            <a:r>
              <a:rPr dirty="0"/>
              <a:t> </a:t>
            </a:r>
            <a:endParaRPr lang="en-CH"/>
          </a:p>
        </p:txBody>
      </p:sp>
      <p:sp>
        <p:nvSpPr>
          <p:cNvPr id="4" name="Text Box 74">
            <a:extLst>
              <a:ext uri="{FF2B5EF4-FFF2-40B4-BE49-F238E27FC236}">
                <a16:creationId xmlns:a16="http://schemas.microsoft.com/office/drawing/2014/main" id="{5035A049-E74A-431A-9600-A9C8113429D7}"/>
              </a:ext>
            </a:extLst>
          </p:cNvPr>
          <p:cNvSpPr txBox="1">
            <a:spLocks noGrp="1"/>
          </p:cNvSpPr>
          <p:nvPr>
            <p:ph sz="quarter" idx="14"/>
          </p:nvPr>
        </p:nvSpPr>
        <p:spPr>
          <a:xfrm>
            <a:off x="507183" y="2064926"/>
            <a:ext cx="11174412" cy="2025809"/>
          </a:xfrm>
          <a:solidFill>
            <a:srgbClr val="CDEFFC"/>
          </a:solidFill>
        </p:spPr>
        <p:txBody>
          <a:bodyPr>
            <a:normAutofit fontScale="92500"/>
          </a:bodyPr>
          <a:lstStyle/>
          <a:p>
            <a:r>
              <a:rPr lang="pt-BR" dirty="0"/>
              <a:t>Cristiano é um jovem que mudou repentinamente e de forma drástica o rumo de sua vida. Recentemente, ele começou a ter muitas ideias diferentes sobre sua carreira, mas tem passado rapidamente de uma ideia para outra. Mais recentemente, ele decidiu resgatar cães e gatos das ruas para salvá-los. Ele concluiu que o jardim do serviço de saúde mental é o local mais adequado para eles, então vai até o serviço para pedir permissão aos funcionários para criar um abrigo de animais lá. Ele conta que quer vender seus pertences pessoais para investir mais dinheiro em seu projeto. </a:t>
            </a:r>
          </a:p>
        </p:txBody>
      </p:sp>
      <p:sp>
        <p:nvSpPr>
          <p:cNvPr id="2" name="Title 1">
            <a:extLst>
              <a:ext uri="{FF2B5EF4-FFF2-40B4-BE49-F238E27FC236}">
                <a16:creationId xmlns:a16="http://schemas.microsoft.com/office/drawing/2014/main" id="{61DCF421-C1A8-4CE4-B271-61DC76BD0C82}"/>
              </a:ext>
            </a:extLst>
          </p:cNvPr>
          <p:cNvSpPr>
            <a:spLocks noGrp="1"/>
          </p:cNvSpPr>
          <p:nvPr>
            <p:ph type="title"/>
          </p:nvPr>
        </p:nvSpPr>
        <p:spPr>
          <a:xfrm>
            <a:off x="422141" y="506412"/>
            <a:ext cx="11259465" cy="432000"/>
          </a:xfrm>
        </p:spPr>
        <p:txBody>
          <a:bodyPr/>
          <a:lstStyle/>
          <a:p>
            <a:pPr algn="ctr"/>
            <a:r>
              <a:rPr dirty="0"/>
              <a:t>Exercício 3.2: </a:t>
            </a:r>
            <a:r>
              <a:rPr dirty="0" err="1"/>
              <a:t>Cenários</a:t>
            </a:r>
            <a:r>
              <a:rPr dirty="0"/>
              <a:t> </a:t>
            </a:r>
            <a:r>
              <a:rPr dirty="0" err="1"/>
              <a:t>Situações</a:t>
            </a:r>
            <a:r>
              <a:rPr dirty="0"/>
              <a:t> </a:t>
            </a:r>
            <a:r>
              <a:rPr dirty="0">
                <a:sym typeface="Symbol" panose="05050102010706020507" pitchFamily="18" charset="2"/>
              </a:rPr>
              <a:t></a:t>
            </a:r>
            <a:r>
              <a:rPr dirty="0"/>
              <a:t> </a:t>
            </a:r>
            <a:r>
              <a:rPr dirty="0" err="1"/>
              <a:t>desafiadoras</a:t>
            </a:r>
            <a:r>
              <a:rPr dirty="0"/>
              <a:t> – 3</a:t>
            </a:r>
            <a:endParaRPr lang="en-CH" dirty="0"/>
          </a:p>
        </p:txBody>
      </p:sp>
    </p:spTree>
    <p:extLst>
      <p:ext uri="{BB962C8B-B14F-4D97-AF65-F5344CB8AC3E}">
        <p14:creationId xmlns:p14="http://schemas.microsoft.com/office/powerpoint/2010/main" val="32877577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921C2-78C0-411F-AB06-B72649D13BC3}"/>
              </a:ext>
            </a:extLst>
          </p:cNvPr>
          <p:cNvSpPr>
            <a:spLocks noGrp="1"/>
          </p:cNvSpPr>
          <p:nvPr>
            <p:ph sz="quarter" idx="14"/>
          </p:nvPr>
        </p:nvSpPr>
        <p:spPr>
          <a:xfrm>
            <a:off x="508794" y="2056619"/>
            <a:ext cx="11174412" cy="1633065"/>
          </a:xfrm>
        </p:spPr>
        <p:txBody>
          <a:bodyPr/>
          <a:lstStyle/>
          <a:p>
            <a:pPr algn="just">
              <a:spcBef>
                <a:spcPts val="600"/>
              </a:spcBef>
              <a:spcAft>
                <a:spcPts val="0"/>
              </a:spcAft>
            </a:pPr>
            <a:r>
              <a:rPr sz="2000" dirty="0" err="1"/>
              <a:t>Considerando</a:t>
            </a:r>
            <a:r>
              <a:rPr sz="2000" dirty="0"/>
              <a:t> o que foi </a:t>
            </a:r>
            <a:r>
              <a:rPr sz="2000" dirty="0" err="1"/>
              <a:t>discutido</a:t>
            </a:r>
            <a:r>
              <a:rPr sz="2000" dirty="0"/>
              <a:t> </a:t>
            </a:r>
            <a:r>
              <a:rPr sz="2000" dirty="0" err="1"/>
              <a:t>anteriormente</a:t>
            </a:r>
            <a:r>
              <a:rPr sz="2000" dirty="0"/>
              <a:t> sobre o </a:t>
            </a:r>
            <a:r>
              <a:rPr sz="2000" dirty="0" err="1"/>
              <a:t>direito</a:t>
            </a:r>
            <a:r>
              <a:rPr sz="2000" dirty="0"/>
              <a:t> à </a:t>
            </a:r>
            <a:r>
              <a:rPr lang="pt-BR" sz="2000" dirty="0"/>
              <a:t>capacidade legal</a:t>
            </a:r>
            <a:r>
              <a:rPr sz="2000" dirty="0"/>
              <a:t> (o </a:t>
            </a:r>
            <a:r>
              <a:rPr sz="2000" dirty="0" err="1"/>
              <a:t>direito</a:t>
            </a:r>
            <a:r>
              <a:rPr sz="2000" dirty="0"/>
              <a:t> de </a:t>
            </a:r>
            <a:r>
              <a:rPr sz="2000" dirty="0" err="1"/>
              <a:t>tomar</a:t>
            </a:r>
            <a:r>
              <a:rPr sz="2000" dirty="0"/>
              <a:t> </a:t>
            </a:r>
            <a:r>
              <a:rPr sz="2000" dirty="0" err="1"/>
              <a:t>decisões</a:t>
            </a:r>
            <a:r>
              <a:rPr sz="2000" dirty="0"/>
              <a:t> por </a:t>
            </a:r>
            <a:r>
              <a:rPr sz="2000" dirty="0" err="1"/>
              <a:t>si</a:t>
            </a:r>
            <a:r>
              <a:rPr sz="2000" dirty="0"/>
              <a:t> </a:t>
            </a:r>
            <a:r>
              <a:rPr sz="2000" dirty="0" err="1"/>
              <a:t>mesmo</a:t>
            </a:r>
            <a:r>
              <a:rPr sz="2000" dirty="0"/>
              <a:t>) e a </a:t>
            </a:r>
            <a:r>
              <a:rPr sz="2000" dirty="0" err="1"/>
              <a:t>tomada</a:t>
            </a:r>
            <a:r>
              <a:rPr sz="2000" dirty="0"/>
              <a:t> de </a:t>
            </a:r>
            <a:r>
              <a:rPr sz="2000" dirty="0" err="1"/>
              <a:t>decisão</a:t>
            </a:r>
            <a:r>
              <a:rPr sz="2000" dirty="0"/>
              <a:t> </a:t>
            </a:r>
            <a:r>
              <a:rPr sz="2000" dirty="0" err="1"/>
              <a:t>apoiada</a:t>
            </a:r>
            <a:r>
              <a:rPr sz="2000" dirty="0"/>
              <a:t>, o que você </a:t>
            </a:r>
            <a:r>
              <a:rPr sz="2000" dirty="0" err="1"/>
              <a:t>faria</a:t>
            </a:r>
            <a:r>
              <a:rPr sz="2000" dirty="0"/>
              <a:t> </a:t>
            </a:r>
            <a:r>
              <a:rPr sz="2000" dirty="0" err="1"/>
              <a:t>neste</a:t>
            </a:r>
            <a:r>
              <a:rPr sz="2000" dirty="0"/>
              <a:t> </a:t>
            </a:r>
            <a:r>
              <a:rPr sz="2000" dirty="0" err="1"/>
              <a:t>caso</a:t>
            </a:r>
            <a:r>
              <a:rPr sz="2000" dirty="0"/>
              <a:t>? </a:t>
            </a:r>
          </a:p>
          <a:p>
            <a:pPr algn="just">
              <a:spcBef>
                <a:spcPts val="600"/>
              </a:spcBef>
              <a:spcAft>
                <a:spcPts val="0"/>
              </a:spcAft>
            </a:pPr>
            <a:r>
              <a:rPr sz="2000" dirty="0"/>
              <a:t>Você </a:t>
            </a:r>
            <a:r>
              <a:rPr sz="2000" dirty="0" err="1"/>
              <a:t>poderia</a:t>
            </a:r>
            <a:r>
              <a:rPr sz="2000" dirty="0"/>
              <a:t> </a:t>
            </a:r>
            <a:r>
              <a:rPr sz="2000" dirty="0" err="1"/>
              <a:t>sugerir</a:t>
            </a:r>
            <a:r>
              <a:rPr sz="2000" dirty="0"/>
              <a:t> </a:t>
            </a:r>
            <a:r>
              <a:rPr sz="2000" dirty="0" err="1"/>
              <a:t>ações</a:t>
            </a:r>
            <a:r>
              <a:rPr sz="2000" dirty="0"/>
              <a:t> </a:t>
            </a:r>
            <a:r>
              <a:rPr sz="2000" dirty="0" err="1"/>
              <a:t>positivas</a:t>
            </a:r>
            <a:r>
              <a:rPr sz="2000" dirty="0"/>
              <a:t> que </a:t>
            </a:r>
            <a:r>
              <a:rPr sz="2000" dirty="0" err="1"/>
              <a:t>poderiam</a:t>
            </a:r>
            <a:r>
              <a:rPr sz="2000" dirty="0"/>
              <a:t> ser </a:t>
            </a:r>
            <a:r>
              <a:rPr sz="2000" dirty="0" err="1"/>
              <a:t>tomadas</a:t>
            </a:r>
            <a:r>
              <a:rPr sz="2000" dirty="0"/>
              <a:t> </a:t>
            </a:r>
            <a:r>
              <a:rPr sz="2000" dirty="0" err="1"/>
              <a:t>nessas</a:t>
            </a:r>
            <a:r>
              <a:rPr sz="2000" dirty="0"/>
              <a:t> </a:t>
            </a:r>
            <a:r>
              <a:rPr sz="2000" dirty="0" err="1"/>
              <a:t>situações</a:t>
            </a:r>
            <a:r>
              <a:rPr sz="2000" dirty="0"/>
              <a:t> que </a:t>
            </a:r>
            <a:r>
              <a:rPr sz="2000" dirty="0" err="1"/>
              <a:t>respeitem</a:t>
            </a:r>
            <a:r>
              <a:rPr sz="2000" dirty="0"/>
              <a:t> o </a:t>
            </a:r>
            <a:r>
              <a:rPr sz="2000" dirty="0" err="1"/>
              <a:t>direito</a:t>
            </a:r>
            <a:r>
              <a:rPr sz="2000" dirty="0"/>
              <a:t> à </a:t>
            </a:r>
            <a:r>
              <a:rPr lang="pt-BR" sz="2000" dirty="0"/>
              <a:t>capacidade legal</a:t>
            </a:r>
            <a:r>
              <a:rPr sz="2000" dirty="0"/>
              <a:t>? </a:t>
            </a:r>
          </a:p>
          <a:p>
            <a:endParaRPr lang="en-CH" dirty="0"/>
          </a:p>
        </p:txBody>
      </p:sp>
      <p:sp>
        <p:nvSpPr>
          <p:cNvPr id="2" name="Title 1">
            <a:extLst>
              <a:ext uri="{FF2B5EF4-FFF2-40B4-BE49-F238E27FC236}">
                <a16:creationId xmlns:a16="http://schemas.microsoft.com/office/drawing/2014/main" id="{7A84D20E-58FE-4621-A5E9-8DB013E41216}"/>
              </a:ext>
            </a:extLst>
          </p:cNvPr>
          <p:cNvSpPr>
            <a:spLocks noGrp="1"/>
          </p:cNvSpPr>
          <p:nvPr>
            <p:ph type="title"/>
          </p:nvPr>
        </p:nvSpPr>
        <p:spPr>
          <a:xfrm>
            <a:off x="422141" y="506412"/>
            <a:ext cx="11174411" cy="432000"/>
          </a:xfrm>
        </p:spPr>
        <p:txBody>
          <a:bodyPr/>
          <a:lstStyle/>
          <a:p>
            <a:pPr algn="ctr"/>
            <a:r>
              <a:rPr dirty="0"/>
              <a:t>Exercício 3.2: </a:t>
            </a:r>
            <a:r>
              <a:rPr dirty="0" err="1"/>
              <a:t>Cenários</a:t>
            </a:r>
            <a:r>
              <a:rPr dirty="0"/>
              <a:t> </a:t>
            </a:r>
            <a:r>
              <a:rPr dirty="0" err="1"/>
              <a:t>Situações</a:t>
            </a:r>
            <a:r>
              <a:rPr dirty="0"/>
              <a:t> </a:t>
            </a:r>
            <a:r>
              <a:rPr dirty="0">
                <a:sym typeface="Symbol" panose="05050102010706020507" pitchFamily="18" charset="2"/>
              </a:rPr>
              <a:t></a:t>
            </a:r>
            <a:r>
              <a:rPr dirty="0"/>
              <a:t> </a:t>
            </a:r>
            <a:r>
              <a:rPr dirty="0" err="1"/>
              <a:t>desafiadoras</a:t>
            </a:r>
            <a:r>
              <a:rPr dirty="0"/>
              <a:t> – 4</a:t>
            </a:r>
            <a:endParaRPr lang="en-CH" dirty="0"/>
          </a:p>
        </p:txBody>
      </p:sp>
    </p:spTree>
    <p:extLst>
      <p:ext uri="{BB962C8B-B14F-4D97-AF65-F5344CB8AC3E}">
        <p14:creationId xmlns:p14="http://schemas.microsoft.com/office/powerpoint/2010/main" val="35315452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3DF2F-6FE2-4347-9445-38C0183806BD}"/>
              </a:ext>
            </a:extLst>
          </p:cNvPr>
          <p:cNvSpPr>
            <a:spLocks noGrp="1"/>
          </p:cNvSpPr>
          <p:nvPr>
            <p:ph sz="quarter" idx="14"/>
          </p:nvPr>
        </p:nvSpPr>
        <p:spPr/>
        <p:txBody>
          <a:bodyPr>
            <a:normAutofit fontScale="92500" lnSpcReduction="20000"/>
          </a:bodyPr>
          <a:lstStyle/>
          <a:p>
            <a:pPr lvl="0" algn="just">
              <a:lnSpc>
                <a:spcPct val="110000"/>
              </a:lnSpc>
              <a:spcBef>
                <a:spcPts val="600"/>
              </a:spcBef>
              <a:spcAft>
                <a:spcPts val="0"/>
              </a:spcAft>
            </a:pPr>
            <a:r>
              <a:rPr lang="pt-BR" dirty="0"/>
              <a:t>Esses casos retratam situações desafiadoras. </a:t>
            </a:r>
          </a:p>
          <a:p>
            <a:pPr lvl="0" algn="just">
              <a:lnSpc>
                <a:spcPct val="110000"/>
              </a:lnSpc>
              <a:spcBef>
                <a:spcPts val="600"/>
              </a:spcBef>
              <a:spcAft>
                <a:spcPts val="0"/>
              </a:spcAft>
            </a:pPr>
            <a:r>
              <a:rPr lang="pt-BR" dirty="0"/>
              <a:t>Às vezes, em algumas situações, parece impossível encontrar alternativas que substituam a tomada de decisão. </a:t>
            </a:r>
          </a:p>
          <a:p>
            <a:pPr lvl="0" algn="just">
              <a:lnSpc>
                <a:spcPct val="110000"/>
              </a:lnSpc>
              <a:spcBef>
                <a:spcPts val="600"/>
              </a:spcBef>
              <a:spcAft>
                <a:spcPts val="0"/>
              </a:spcAft>
            </a:pPr>
            <a:r>
              <a:rPr lang="pt-BR" dirty="0"/>
              <a:t>É ainda mais complicado quando é necessário proteger os direitos e o bem-estar dos outros (por exemplo, parceiro, filhos, pais). </a:t>
            </a:r>
          </a:p>
          <a:p>
            <a:pPr lvl="0" algn="just">
              <a:lnSpc>
                <a:spcPct val="110000"/>
              </a:lnSpc>
              <a:spcBef>
                <a:spcPts val="600"/>
              </a:spcBef>
              <a:spcAft>
                <a:spcPts val="0"/>
              </a:spcAft>
            </a:pPr>
            <a:r>
              <a:rPr lang="pt-BR" dirty="0"/>
              <a:t>Em tais situações, as pessoas muitas vezes recorrem a tomar decisões no lugar da pessoa que precisa de apoio, em vez de tentar encontrar soluções alternativas que respeitem os desejos da pessoa. </a:t>
            </a:r>
          </a:p>
          <a:p>
            <a:pPr lvl="0" algn="just">
              <a:lnSpc>
                <a:spcPct val="110000"/>
              </a:lnSpc>
              <a:spcBef>
                <a:spcPts val="600"/>
              </a:spcBef>
              <a:spcAft>
                <a:spcPts val="0"/>
              </a:spcAft>
            </a:pPr>
            <a:r>
              <a:rPr lang="pt-BR" dirty="0"/>
              <a:t>É muito importante garantir que situações desafiadoras não sejam usadas para justificar a tomada de decisão substituta. </a:t>
            </a:r>
          </a:p>
          <a:p>
            <a:pPr lvl="0" algn="just">
              <a:lnSpc>
                <a:spcPct val="110000"/>
              </a:lnSpc>
              <a:spcBef>
                <a:spcPts val="600"/>
              </a:spcBef>
              <a:spcAft>
                <a:spcPts val="0"/>
              </a:spcAft>
            </a:pPr>
            <a:r>
              <a:rPr lang="pt-BR" dirty="0"/>
              <a:t>A saúde mental e os serviços sociais precisam implementar processos claros para determinar a vontade e as preferências de uma pessoa. </a:t>
            </a:r>
          </a:p>
          <a:p>
            <a:pPr lvl="0" algn="just">
              <a:lnSpc>
                <a:spcPct val="110000"/>
              </a:lnSpc>
              <a:spcBef>
                <a:spcPts val="600"/>
              </a:spcBef>
              <a:spcAft>
                <a:spcPts val="0"/>
              </a:spcAft>
            </a:pPr>
            <a:r>
              <a:rPr lang="pt-BR" dirty="0"/>
              <a:t>Se isso não for possível, após sérias tentativas, as decisões devem ser tomadas com base na melhor interpretação da vontade e das preferências da pessoa. </a:t>
            </a:r>
          </a:p>
          <a:p>
            <a:endParaRPr lang="en-CH" dirty="0"/>
          </a:p>
        </p:txBody>
      </p:sp>
      <p:sp>
        <p:nvSpPr>
          <p:cNvPr id="2" name="Title 1">
            <a:extLst>
              <a:ext uri="{FF2B5EF4-FFF2-40B4-BE49-F238E27FC236}">
                <a16:creationId xmlns:a16="http://schemas.microsoft.com/office/drawing/2014/main" id="{CE53537E-D0FA-4786-9A6F-ECB6770FB547}"/>
              </a:ext>
            </a:extLst>
          </p:cNvPr>
          <p:cNvSpPr>
            <a:spLocks noGrp="1"/>
          </p:cNvSpPr>
          <p:nvPr>
            <p:ph type="title"/>
          </p:nvPr>
        </p:nvSpPr>
        <p:spPr>
          <a:xfrm>
            <a:off x="507194" y="496956"/>
            <a:ext cx="10962563" cy="695740"/>
          </a:xfrm>
        </p:spPr>
        <p:txBody>
          <a:bodyPr/>
          <a:lstStyle/>
          <a:p>
            <a:pPr algn="ctr"/>
            <a:r>
              <a:rPr dirty="0" err="1"/>
              <a:t>Apresentação</a:t>
            </a:r>
            <a:r>
              <a:rPr dirty="0"/>
              <a:t>: </a:t>
            </a:r>
            <a:r>
              <a:rPr dirty="0" err="1"/>
              <a:t>Falhas</a:t>
            </a:r>
            <a:r>
              <a:rPr dirty="0"/>
              <a:t> do </a:t>
            </a:r>
            <a:r>
              <a:rPr dirty="0" err="1"/>
              <a:t>sistema</a:t>
            </a:r>
            <a:r>
              <a:rPr dirty="0"/>
              <a:t> na </a:t>
            </a:r>
            <a:r>
              <a:rPr dirty="0" err="1"/>
              <a:t>tomada</a:t>
            </a:r>
            <a:r>
              <a:rPr dirty="0"/>
              <a:t> de </a:t>
            </a:r>
            <a:r>
              <a:rPr dirty="0" err="1"/>
              <a:t>decisão</a:t>
            </a:r>
            <a:r>
              <a:rPr dirty="0"/>
              <a:t> </a:t>
            </a:r>
            <a:r>
              <a:rPr dirty="0" err="1"/>
              <a:t>apoiada</a:t>
            </a:r>
            <a:r>
              <a:rPr dirty="0"/>
              <a:t> – 1 </a:t>
            </a:r>
            <a:endParaRPr lang="en-CH" dirty="0"/>
          </a:p>
        </p:txBody>
      </p:sp>
    </p:spTree>
    <p:extLst>
      <p:ext uri="{BB962C8B-B14F-4D97-AF65-F5344CB8AC3E}">
        <p14:creationId xmlns:p14="http://schemas.microsoft.com/office/powerpoint/2010/main" val="27608809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2210B-9E81-4AE8-AFC8-41B402B42D1D}"/>
              </a:ext>
            </a:extLst>
          </p:cNvPr>
          <p:cNvSpPr>
            <a:spLocks noGrp="1"/>
          </p:cNvSpPr>
          <p:nvPr>
            <p:ph sz="quarter" idx="14"/>
          </p:nvPr>
        </p:nvSpPr>
        <p:spPr>
          <a:xfrm>
            <a:off x="507195" y="1511188"/>
            <a:ext cx="11174412" cy="3959170"/>
          </a:xfrm>
        </p:spPr>
        <p:txBody>
          <a:bodyPr>
            <a:normAutofit lnSpcReduction="10000"/>
          </a:bodyPr>
          <a:lstStyle/>
          <a:p>
            <a:pPr lvl="0" algn="just">
              <a:spcBef>
                <a:spcPts val="600"/>
              </a:spcBef>
              <a:spcAft>
                <a:spcPts val="0"/>
              </a:spcAft>
            </a:pPr>
            <a:r>
              <a:rPr lang="pt-BR" sz="2000" dirty="0"/>
              <a:t>Não é aceitável tomar decisões em nome de outras pessoas.</a:t>
            </a:r>
          </a:p>
          <a:p>
            <a:pPr lvl="0" algn="just">
              <a:spcBef>
                <a:spcPts val="600"/>
              </a:spcBef>
              <a:spcAft>
                <a:spcPts val="0"/>
              </a:spcAft>
            </a:pPr>
            <a:r>
              <a:rPr lang="pt-BR" sz="2000" dirty="0"/>
              <a:t>É uma </a:t>
            </a:r>
            <a:r>
              <a:rPr lang="pt-BR" sz="2000" b="1" dirty="0"/>
              <a:t>violação dos direitos humanos do indivíduo e também uma falha do sistema. </a:t>
            </a:r>
          </a:p>
          <a:p>
            <a:pPr lvl="0" algn="just">
              <a:spcBef>
                <a:spcPts val="600"/>
              </a:spcBef>
              <a:spcAft>
                <a:spcPts val="0"/>
              </a:spcAft>
            </a:pPr>
            <a:r>
              <a:rPr lang="pt-BR" sz="2000" dirty="0"/>
              <a:t>Na maioria das vezes, isso não teria ocorrido se o suporte tivesse sido fornecido anteriormente, antes que a situação aumentasse ou piorasse. </a:t>
            </a:r>
          </a:p>
          <a:p>
            <a:pPr lvl="0" algn="just">
              <a:spcBef>
                <a:spcPts val="600"/>
              </a:spcBef>
              <a:spcAft>
                <a:spcPts val="0"/>
              </a:spcAft>
            </a:pPr>
            <a:r>
              <a:rPr lang="pt-BR" sz="2000" dirty="0"/>
              <a:t>O apoio também deve ser fornecido aos parentes, que também podem sofrer consequências adversas em situações difíceis. Esses mecanismos de apoio devem ser discutidos e acordados por todas as pessoas envolvidas. </a:t>
            </a:r>
          </a:p>
          <a:p>
            <a:pPr lvl="0" algn="just">
              <a:spcBef>
                <a:spcPts val="600"/>
              </a:spcBef>
              <a:spcAft>
                <a:spcPts val="0"/>
              </a:spcAft>
            </a:pPr>
            <a:r>
              <a:rPr lang="pt-BR" sz="2000" dirty="0"/>
              <a:t>Cada falha no respeito ao direito das pessoas à capacidade legal deve fazer com que todos os envolvidos – saúde mental e outros profissionais, famílias e outros – revisem e questionem seus processos, práticas e estratégias atuais, a fim de entender o que deu errado. </a:t>
            </a:r>
          </a:p>
          <a:p>
            <a:pPr lvl="0" algn="just">
              <a:spcBef>
                <a:spcPts val="600"/>
              </a:spcBef>
              <a:spcAft>
                <a:spcPts val="0"/>
              </a:spcAft>
            </a:pPr>
            <a:r>
              <a:rPr lang="pt-BR" sz="2000" dirty="0"/>
              <a:t>Pode ser organizada uma reunião com todas as partes interessadas, incluindo a pessoa em causa, para discutir formas de evitar a mesma situação no futuro.</a:t>
            </a:r>
          </a:p>
        </p:txBody>
      </p:sp>
      <p:sp>
        <p:nvSpPr>
          <p:cNvPr id="2" name="Title 1">
            <a:extLst>
              <a:ext uri="{FF2B5EF4-FFF2-40B4-BE49-F238E27FC236}">
                <a16:creationId xmlns:a16="http://schemas.microsoft.com/office/drawing/2014/main" id="{3D5FA29F-E9E0-4D8C-9D0E-CDA9BFF4FBD7}"/>
              </a:ext>
            </a:extLst>
          </p:cNvPr>
          <p:cNvSpPr>
            <a:spLocks noGrp="1"/>
          </p:cNvSpPr>
          <p:nvPr>
            <p:ph type="title"/>
          </p:nvPr>
        </p:nvSpPr>
        <p:spPr>
          <a:xfrm>
            <a:off x="0" y="424767"/>
            <a:ext cx="12192000" cy="432000"/>
          </a:xfrm>
        </p:spPr>
        <p:txBody>
          <a:bodyPr/>
          <a:lstStyle/>
          <a:p>
            <a:pPr algn="ctr"/>
            <a:r>
              <a:rPr dirty="0" err="1"/>
              <a:t>Apresentação</a:t>
            </a:r>
            <a:r>
              <a:rPr dirty="0"/>
              <a:t>: </a:t>
            </a:r>
            <a:r>
              <a:rPr dirty="0" err="1"/>
              <a:t>Falhas</a:t>
            </a:r>
            <a:r>
              <a:rPr dirty="0"/>
              <a:t> do </a:t>
            </a:r>
            <a:r>
              <a:rPr dirty="0" err="1"/>
              <a:t>sistema</a:t>
            </a:r>
            <a:r>
              <a:rPr dirty="0"/>
              <a:t> na </a:t>
            </a:r>
            <a:r>
              <a:rPr dirty="0" err="1"/>
              <a:t>tomada</a:t>
            </a:r>
            <a:r>
              <a:rPr dirty="0"/>
              <a:t> de </a:t>
            </a:r>
            <a:r>
              <a:rPr dirty="0" err="1"/>
              <a:t>decisão</a:t>
            </a:r>
            <a:r>
              <a:rPr dirty="0"/>
              <a:t> </a:t>
            </a:r>
            <a:r>
              <a:rPr dirty="0" err="1"/>
              <a:t>apoiada</a:t>
            </a:r>
            <a:r>
              <a:rPr dirty="0"/>
              <a:t> – 2 </a:t>
            </a:r>
            <a:endParaRPr lang="en-CH" dirty="0"/>
          </a:p>
        </p:txBody>
      </p:sp>
    </p:spTree>
    <p:extLst>
      <p:ext uri="{BB962C8B-B14F-4D97-AF65-F5344CB8AC3E}">
        <p14:creationId xmlns:p14="http://schemas.microsoft.com/office/powerpoint/2010/main" val="9542021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16DA-60AD-4B3F-80EA-3F67D3170A24}"/>
              </a:ext>
            </a:extLst>
          </p:cNvPr>
          <p:cNvSpPr>
            <a:spLocks noGrp="1"/>
          </p:cNvSpPr>
          <p:nvPr>
            <p:ph type="title"/>
          </p:nvPr>
        </p:nvSpPr>
        <p:spPr>
          <a:xfrm>
            <a:off x="507206" y="2313946"/>
            <a:ext cx="11331008" cy="432000"/>
          </a:xfrm>
        </p:spPr>
        <p:txBody>
          <a:bodyPr>
            <a:normAutofit fontScale="90000"/>
          </a:bodyPr>
          <a:lstStyle/>
          <a:p>
            <a:pPr algn="just">
              <a:lnSpc>
                <a:spcPct val="100000"/>
              </a:lnSpc>
            </a:pPr>
            <a:r>
              <a:rPr lang="pt-BR" sz="4400" dirty="0"/>
              <a:t>Tema</a:t>
            </a:r>
            <a:r>
              <a:rPr sz="4400" dirty="0"/>
              <a:t> 4: </a:t>
            </a:r>
            <a:r>
              <a:rPr sz="4400" dirty="0" err="1"/>
              <a:t>Nomear</a:t>
            </a:r>
            <a:r>
              <a:rPr sz="4400" dirty="0"/>
              <a:t> uma pessoa para </a:t>
            </a:r>
            <a:r>
              <a:rPr sz="4400" dirty="0" err="1"/>
              <a:t>comunicar</a:t>
            </a:r>
            <a:r>
              <a:rPr sz="4400" dirty="0"/>
              <a:t> a </a:t>
            </a:r>
            <a:r>
              <a:rPr sz="4400" dirty="0" err="1"/>
              <a:t>melhor</a:t>
            </a:r>
            <a:r>
              <a:rPr sz="4400" dirty="0"/>
              <a:t> </a:t>
            </a:r>
            <a:r>
              <a:rPr sz="4400" dirty="0" err="1"/>
              <a:t>interpretação</a:t>
            </a:r>
            <a:r>
              <a:rPr sz="4400" dirty="0"/>
              <a:t> da </a:t>
            </a:r>
            <a:r>
              <a:rPr sz="4400" dirty="0" err="1"/>
              <a:t>vontade</a:t>
            </a:r>
            <a:r>
              <a:rPr sz="4400" dirty="0"/>
              <a:t> e das </a:t>
            </a:r>
            <a:r>
              <a:rPr sz="4400" dirty="0" err="1"/>
              <a:t>preferências</a:t>
            </a:r>
            <a:br>
              <a:rPr lang="en-CH" dirty="0"/>
            </a:br>
            <a:endParaRPr lang="en-CH" dirty="0"/>
          </a:p>
        </p:txBody>
      </p:sp>
    </p:spTree>
    <p:extLst>
      <p:ext uri="{BB962C8B-B14F-4D97-AF65-F5344CB8AC3E}">
        <p14:creationId xmlns:p14="http://schemas.microsoft.com/office/powerpoint/2010/main" val="23833288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49A5F-D688-4030-A019-8410D9E1A542}"/>
              </a:ext>
            </a:extLst>
          </p:cNvPr>
          <p:cNvSpPr>
            <a:spLocks noGrp="1"/>
          </p:cNvSpPr>
          <p:nvPr>
            <p:ph sz="quarter" idx="14"/>
          </p:nvPr>
        </p:nvSpPr>
        <p:spPr>
          <a:xfrm>
            <a:off x="507195" y="1511188"/>
            <a:ext cx="11174412" cy="3253317"/>
          </a:xfrm>
        </p:spPr>
        <p:txBody>
          <a:bodyPr>
            <a:noAutofit/>
          </a:bodyPr>
          <a:lstStyle/>
          <a:p>
            <a:pPr algn="just">
              <a:spcBef>
                <a:spcPts val="600"/>
              </a:spcBef>
              <a:spcAft>
                <a:spcPts val="0"/>
              </a:spcAft>
            </a:pPr>
            <a:r>
              <a:rPr lang="pt-BR" sz="2000" dirty="0"/>
              <a:t>Uma pessoa nomeada é um apoiador específico em quem se confia para comunicar a melhor interpretação da vontade e preferências da pessoa em situações futuras em que pode ser impraticável, após esforços significativos, determinar diretamente a vontade e as preferências dela. As pessoas podem ou não achar útil nominar uma pessoa como apoiador. </a:t>
            </a:r>
          </a:p>
          <a:p>
            <a:pPr algn="just">
              <a:spcBef>
                <a:spcPts val="600"/>
              </a:spcBef>
              <a:spcAft>
                <a:spcPts val="0"/>
              </a:spcAft>
            </a:pPr>
            <a:r>
              <a:rPr lang="pt-BR" sz="2000" dirty="0"/>
              <a:t>Pode ser nomeada uma pessoa específica ou, em forma alternativa, pode ser nomeado um grupo de pessoas que podem determinar e comunicar coletivamente a sua melhor interpretação da vontade e preferências da pessoa que precisa de apoio. </a:t>
            </a:r>
          </a:p>
          <a:p>
            <a:pPr algn="just">
              <a:spcBef>
                <a:spcPts val="600"/>
              </a:spcBef>
              <a:spcAft>
                <a:spcPts val="0"/>
              </a:spcAft>
            </a:pPr>
            <a:r>
              <a:rPr lang="pt-BR" sz="2000" dirty="0"/>
              <a:t>Também é possível nomear diferentes pessoas para diferentes questões que podem exigir tomada de decisão (por exemplo, saúde, finanças). </a:t>
            </a:r>
          </a:p>
          <a:p>
            <a:pPr algn="just">
              <a:spcBef>
                <a:spcPts val="600"/>
              </a:spcBef>
              <a:spcAft>
                <a:spcPts val="0"/>
              </a:spcAft>
            </a:pPr>
            <a:r>
              <a:rPr lang="pt-BR" sz="2000" dirty="0"/>
              <a:t>A pessoa pode indicar, se desejar, que entre um grupo de pessoas a serem consultadas deve prevalecer a opinião de uma determinada pessoa de sua escolha. </a:t>
            </a:r>
          </a:p>
        </p:txBody>
      </p:sp>
      <p:sp>
        <p:nvSpPr>
          <p:cNvPr id="2" name="Title 1">
            <a:extLst>
              <a:ext uri="{FF2B5EF4-FFF2-40B4-BE49-F238E27FC236}">
                <a16:creationId xmlns:a16="http://schemas.microsoft.com/office/drawing/2014/main" id="{49E602E2-0DDB-41D0-9594-AB33D96373D5}"/>
              </a:ext>
            </a:extLst>
          </p:cNvPr>
          <p:cNvSpPr>
            <a:spLocks noGrp="1"/>
          </p:cNvSpPr>
          <p:nvPr>
            <p:ph type="title"/>
          </p:nvPr>
        </p:nvSpPr>
        <p:spPr>
          <a:xfrm>
            <a:off x="422141" y="506412"/>
            <a:ext cx="11259465" cy="432000"/>
          </a:xfrm>
        </p:spPr>
        <p:txBody>
          <a:bodyPr/>
          <a:lstStyle/>
          <a:p>
            <a:pPr algn="ctr"/>
            <a:r>
              <a:rPr dirty="0" err="1"/>
              <a:t>Apresentação</a:t>
            </a:r>
            <a:r>
              <a:rPr dirty="0"/>
              <a:t>: O </a:t>
            </a:r>
            <a:r>
              <a:rPr dirty="0" err="1"/>
              <a:t>papel</a:t>
            </a:r>
            <a:r>
              <a:rPr dirty="0"/>
              <a:t> das pessoas </a:t>
            </a:r>
            <a:r>
              <a:rPr dirty="0" err="1"/>
              <a:t>nomeadas</a:t>
            </a:r>
            <a:r>
              <a:rPr dirty="0"/>
              <a:t> – 1 </a:t>
            </a:r>
            <a:endParaRPr lang="en-CH" dirty="0"/>
          </a:p>
        </p:txBody>
      </p:sp>
    </p:spTree>
    <p:extLst>
      <p:ext uri="{BB962C8B-B14F-4D97-AF65-F5344CB8AC3E}">
        <p14:creationId xmlns:p14="http://schemas.microsoft.com/office/powerpoint/2010/main" val="31242666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77163-1403-4B13-A15D-1A1CCE064D70}"/>
              </a:ext>
            </a:extLst>
          </p:cNvPr>
          <p:cNvSpPr>
            <a:spLocks noGrp="1"/>
          </p:cNvSpPr>
          <p:nvPr>
            <p:ph sz="quarter" idx="14"/>
          </p:nvPr>
        </p:nvSpPr>
        <p:spPr>
          <a:xfrm>
            <a:off x="507195" y="1511188"/>
            <a:ext cx="11174412" cy="2932475"/>
          </a:xfrm>
        </p:spPr>
        <p:txBody>
          <a:bodyPr>
            <a:normAutofit/>
          </a:bodyPr>
          <a:lstStyle/>
          <a:p>
            <a:pPr algn="just">
              <a:spcBef>
                <a:spcPts val="600"/>
              </a:spcBef>
              <a:spcAft>
                <a:spcPts val="0"/>
              </a:spcAft>
            </a:pPr>
            <a:r>
              <a:rPr sz="2000" dirty="0"/>
              <a:t>A </a:t>
            </a:r>
            <a:r>
              <a:rPr sz="2000" dirty="0" err="1"/>
              <a:t>melhor</a:t>
            </a:r>
            <a:r>
              <a:rPr sz="2000" dirty="0"/>
              <a:t> </a:t>
            </a:r>
            <a:r>
              <a:rPr sz="2000" dirty="0" err="1"/>
              <a:t>abordagem</a:t>
            </a:r>
            <a:r>
              <a:rPr sz="2000" dirty="0"/>
              <a:t> de </a:t>
            </a:r>
            <a:r>
              <a:rPr sz="2000" dirty="0" err="1"/>
              <a:t>interpretação</a:t>
            </a:r>
            <a:r>
              <a:rPr sz="2000" dirty="0"/>
              <a:t> </a:t>
            </a:r>
            <a:r>
              <a:rPr sz="2000" dirty="0" err="1"/>
              <a:t>pode</a:t>
            </a:r>
            <a:r>
              <a:rPr sz="2000" dirty="0"/>
              <a:t> ser </a:t>
            </a:r>
            <a:r>
              <a:rPr sz="2000" dirty="0" err="1"/>
              <a:t>usada</a:t>
            </a:r>
            <a:r>
              <a:rPr sz="2000" dirty="0"/>
              <a:t>, por </a:t>
            </a:r>
            <a:r>
              <a:rPr sz="2000" dirty="0" err="1"/>
              <a:t>exemplo</a:t>
            </a:r>
            <a:r>
              <a:rPr sz="2000" dirty="0"/>
              <a:t>, </a:t>
            </a:r>
            <a:r>
              <a:rPr sz="2000" dirty="0" err="1"/>
              <a:t>quando</a:t>
            </a:r>
            <a:r>
              <a:rPr sz="2000" dirty="0"/>
              <a:t> uma pessoa </a:t>
            </a:r>
            <a:r>
              <a:rPr sz="2000" dirty="0" err="1"/>
              <a:t>fica</a:t>
            </a:r>
            <a:r>
              <a:rPr sz="2000" dirty="0"/>
              <a:t> </a:t>
            </a:r>
            <a:r>
              <a:rPr sz="2000" dirty="0" err="1"/>
              <a:t>inconsciente</a:t>
            </a:r>
            <a:r>
              <a:rPr sz="2000" dirty="0"/>
              <a:t>, </a:t>
            </a:r>
            <a:r>
              <a:rPr sz="2000" dirty="0" err="1"/>
              <a:t>não</a:t>
            </a:r>
            <a:r>
              <a:rPr sz="2000" dirty="0"/>
              <a:t> </a:t>
            </a:r>
            <a:r>
              <a:rPr sz="2000" dirty="0" err="1"/>
              <a:t>responde</a:t>
            </a:r>
            <a:r>
              <a:rPr sz="2000" dirty="0"/>
              <a:t> ou tem um </a:t>
            </a:r>
            <a:r>
              <a:rPr sz="2000" dirty="0" err="1"/>
              <a:t>comprometimento</a:t>
            </a:r>
            <a:r>
              <a:rPr sz="2000" dirty="0"/>
              <a:t> de </a:t>
            </a:r>
            <a:r>
              <a:rPr sz="2000" dirty="0" err="1"/>
              <a:t>comunicação</a:t>
            </a:r>
            <a:r>
              <a:rPr sz="2000" dirty="0"/>
              <a:t> muito grave e profundo. </a:t>
            </a:r>
            <a:endParaRPr lang="en-CH" sz="2000" dirty="0"/>
          </a:p>
          <a:p>
            <a:pPr algn="just">
              <a:spcBef>
                <a:spcPts val="600"/>
              </a:spcBef>
              <a:spcAft>
                <a:spcPts val="0"/>
              </a:spcAft>
            </a:pPr>
            <a:r>
              <a:rPr sz="2000" dirty="0"/>
              <a:t>A </a:t>
            </a:r>
            <a:r>
              <a:rPr sz="2000" dirty="0" err="1"/>
              <a:t>melhor</a:t>
            </a:r>
            <a:r>
              <a:rPr sz="2000" dirty="0"/>
              <a:t> </a:t>
            </a:r>
            <a:r>
              <a:rPr sz="2000" dirty="0" err="1"/>
              <a:t>interpretação</a:t>
            </a:r>
            <a:r>
              <a:rPr sz="2000" dirty="0"/>
              <a:t> da </a:t>
            </a:r>
            <a:r>
              <a:rPr sz="2000" dirty="0" err="1"/>
              <a:t>vontade</a:t>
            </a:r>
            <a:r>
              <a:rPr sz="2000" dirty="0"/>
              <a:t> e </a:t>
            </a:r>
            <a:r>
              <a:rPr sz="2000" dirty="0" err="1"/>
              <a:t>preferências</a:t>
            </a:r>
            <a:r>
              <a:rPr sz="2000" dirty="0"/>
              <a:t> de uma pessoa </a:t>
            </a:r>
            <a:r>
              <a:rPr sz="2000" dirty="0" err="1"/>
              <a:t>deve</a:t>
            </a:r>
            <a:r>
              <a:rPr sz="2000" dirty="0"/>
              <a:t> ser </a:t>
            </a:r>
            <a:r>
              <a:rPr sz="2000" dirty="0" err="1"/>
              <a:t>feita</a:t>
            </a:r>
            <a:r>
              <a:rPr sz="2000" dirty="0"/>
              <a:t> de </a:t>
            </a:r>
            <a:r>
              <a:rPr sz="2000" dirty="0" err="1"/>
              <a:t>acordo</a:t>
            </a:r>
            <a:r>
              <a:rPr sz="2000" dirty="0"/>
              <a:t> com o que a pessoa </a:t>
            </a:r>
            <a:r>
              <a:rPr sz="2000" dirty="0" err="1"/>
              <a:t>disse</a:t>
            </a:r>
            <a:r>
              <a:rPr sz="2000" dirty="0"/>
              <a:t> à pessoa </a:t>
            </a:r>
            <a:r>
              <a:rPr sz="2000" dirty="0" err="1"/>
              <a:t>nomeada</a:t>
            </a:r>
            <a:r>
              <a:rPr sz="2000" dirty="0"/>
              <a:t> no passado ou o que a pessoa </a:t>
            </a:r>
            <a:r>
              <a:rPr sz="2000" dirty="0" err="1"/>
              <a:t>nomeada</a:t>
            </a:r>
            <a:r>
              <a:rPr sz="2000" dirty="0"/>
              <a:t> </a:t>
            </a:r>
            <a:r>
              <a:rPr sz="2000" dirty="0" err="1"/>
              <a:t>entende</a:t>
            </a:r>
            <a:r>
              <a:rPr sz="2000" dirty="0"/>
              <a:t> que a pessoa </a:t>
            </a:r>
            <a:r>
              <a:rPr sz="2000" dirty="0" err="1"/>
              <a:t>gostaria</a:t>
            </a:r>
            <a:r>
              <a:rPr sz="2000" dirty="0"/>
              <a:t>. </a:t>
            </a:r>
          </a:p>
          <a:p>
            <a:pPr algn="just">
              <a:spcBef>
                <a:spcPts val="600"/>
              </a:spcBef>
              <a:spcAft>
                <a:spcPts val="0"/>
              </a:spcAft>
            </a:pPr>
            <a:r>
              <a:rPr sz="2000" dirty="0"/>
              <a:t>As pessoas </a:t>
            </a:r>
            <a:r>
              <a:rPr sz="2000" dirty="0" err="1"/>
              <a:t>nomeadas</a:t>
            </a:r>
            <a:r>
              <a:rPr sz="2000" dirty="0"/>
              <a:t> </a:t>
            </a:r>
            <a:r>
              <a:rPr sz="2000" dirty="0" err="1"/>
              <a:t>não</a:t>
            </a:r>
            <a:r>
              <a:rPr sz="2000" dirty="0"/>
              <a:t> são "</a:t>
            </a:r>
            <a:r>
              <a:rPr sz="2000" dirty="0" err="1"/>
              <a:t>tomadores</a:t>
            </a:r>
            <a:r>
              <a:rPr sz="2000" dirty="0"/>
              <a:t> de </a:t>
            </a:r>
            <a:r>
              <a:rPr sz="2000" dirty="0" err="1"/>
              <a:t>decisão</a:t>
            </a:r>
            <a:r>
              <a:rPr sz="2000" dirty="0"/>
              <a:t> </a:t>
            </a:r>
            <a:r>
              <a:rPr sz="2000" dirty="0" err="1"/>
              <a:t>substitutos</a:t>
            </a:r>
            <a:r>
              <a:rPr sz="2000" dirty="0"/>
              <a:t>".</a:t>
            </a:r>
          </a:p>
          <a:p>
            <a:pPr algn="just">
              <a:spcBef>
                <a:spcPts val="600"/>
              </a:spcBef>
              <a:spcAft>
                <a:spcPts val="0"/>
              </a:spcAft>
            </a:pPr>
            <a:r>
              <a:rPr sz="2000" dirty="0"/>
              <a:t>Eles </a:t>
            </a:r>
            <a:r>
              <a:rPr sz="2000" dirty="0" err="1"/>
              <a:t>não</a:t>
            </a:r>
            <a:r>
              <a:rPr sz="2000" dirty="0"/>
              <a:t> </a:t>
            </a:r>
            <a:r>
              <a:rPr sz="2000" dirty="0" err="1"/>
              <a:t>devem</a:t>
            </a:r>
            <a:r>
              <a:rPr sz="2000" dirty="0"/>
              <a:t> </a:t>
            </a:r>
            <a:r>
              <a:rPr sz="2000" dirty="0" err="1"/>
              <a:t>tomar</a:t>
            </a:r>
            <a:r>
              <a:rPr sz="2000" dirty="0"/>
              <a:t> </a:t>
            </a:r>
            <a:r>
              <a:rPr sz="2000" dirty="0" err="1"/>
              <a:t>decisões</a:t>
            </a:r>
            <a:r>
              <a:rPr sz="2000" dirty="0"/>
              <a:t> "em </a:t>
            </a:r>
            <a:r>
              <a:rPr sz="2000" dirty="0" err="1"/>
              <a:t>vez</a:t>
            </a:r>
            <a:r>
              <a:rPr sz="2000" dirty="0"/>
              <a:t>" da pessoa. </a:t>
            </a:r>
          </a:p>
          <a:p>
            <a:pPr algn="just">
              <a:spcBef>
                <a:spcPts val="600"/>
              </a:spcBef>
              <a:spcAft>
                <a:spcPts val="0"/>
              </a:spcAft>
            </a:pPr>
            <a:r>
              <a:rPr sz="2000" dirty="0"/>
              <a:t>Nem </a:t>
            </a:r>
            <a:r>
              <a:rPr sz="2000" dirty="0" err="1"/>
              <a:t>devem</a:t>
            </a:r>
            <a:r>
              <a:rPr sz="2000" dirty="0"/>
              <a:t> </a:t>
            </a:r>
            <a:r>
              <a:rPr sz="2000" dirty="0" err="1"/>
              <a:t>tomar</a:t>
            </a:r>
            <a:r>
              <a:rPr sz="2000" dirty="0"/>
              <a:t> </a:t>
            </a:r>
            <a:r>
              <a:rPr sz="2000" dirty="0" err="1"/>
              <a:t>decisões</a:t>
            </a:r>
            <a:r>
              <a:rPr sz="2000" dirty="0"/>
              <a:t> de </a:t>
            </a:r>
            <a:r>
              <a:rPr sz="2000" dirty="0" err="1"/>
              <a:t>acordo</a:t>
            </a:r>
            <a:r>
              <a:rPr sz="2000" dirty="0"/>
              <a:t> com o que </a:t>
            </a:r>
            <a:r>
              <a:rPr sz="2000" dirty="0" err="1"/>
              <a:t>acham</a:t>
            </a:r>
            <a:r>
              <a:rPr sz="2000" dirty="0"/>
              <a:t> que é do "</a:t>
            </a:r>
            <a:r>
              <a:rPr sz="2000" dirty="0" err="1"/>
              <a:t>melhor</a:t>
            </a:r>
            <a:r>
              <a:rPr sz="2000" dirty="0"/>
              <a:t> interesse" da pessoa em </a:t>
            </a:r>
            <a:r>
              <a:rPr sz="2000" dirty="0" err="1"/>
              <a:t>questão</a:t>
            </a:r>
            <a:r>
              <a:rPr sz="2000" dirty="0"/>
              <a:t>.</a:t>
            </a:r>
            <a:endParaRPr lang="en-CH" sz="2000" dirty="0"/>
          </a:p>
          <a:p>
            <a:endParaRPr lang="en-CH" dirty="0"/>
          </a:p>
        </p:txBody>
      </p:sp>
      <p:sp>
        <p:nvSpPr>
          <p:cNvPr id="2" name="Title 1">
            <a:extLst>
              <a:ext uri="{FF2B5EF4-FFF2-40B4-BE49-F238E27FC236}">
                <a16:creationId xmlns:a16="http://schemas.microsoft.com/office/drawing/2014/main" id="{FCF2D361-7F1B-4C7F-BFD9-2CFE8B148F94}"/>
              </a:ext>
            </a:extLst>
          </p:cNvPr>
          <p:cNvSpPr>
            <a:spLocks noGrp="1"/>
          </p:cNvSpPr>
          <p:nvPr>
            <p:ph type="title"/>
          </p:nvPr>
        </p:nvSpPr>
        <p:spPr>
          <a:xfrm>
            <a:off x="422141" y="506412"/>
            <a:ext cx="11259465" cy="432000"/>
          </a:xfrm>
        </p:spPr>
        <p:txBody>
          <a:bodyPr/>
          <a:lstStyle/>
          <a:p>
            <a:pPr algn="ctr"/>
            <a:r>
              <a:rPr dirty="0" err="1"/>
              <a:t>Apresentação</a:t>
            </a:r>
            <a:r>
              <a:rPr dirty="0"/>
              <a:t>: O </a:t>
            </a:r>
            <a:r>
              <a:rPr dirty="0" err="1"/>
              <a:t>papel</a:t>
            </a:r>
            <a:r>
              <a:rPr dirty="0"/>
              <a:t> das pessoas </a:t>
            </a:r>
            <a:r>
              <a:rPr dirty="0" err="1"/>
              <a:t>nomeadas</a:t>
            </a:r>
            <a:r>
              <a:rPr dirty="0"/>
              <a:t> – 2 </a:t>
            </a:r>
            <a:endParaRPr lang="en-CH" dirty="0"/>
          </a:p>
        </p:txBody>
      </p:sp>
    </p:spTree>
    <p:extLst>
      <p:ext uri="{BB962C8B-B14F-4D97-AF65-F5344CB8AC3E}">
        <p14:creationId xmlns:p14="http://schemas.microsoft.com/office/powerpoint/2010/main" val="232085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559F1-2152-4F75-A23C-AD4C47DE3F56}"/>
              </a:ext>
            </a:extLst>
          </p:cNvPr>
          <p:cNvSpPr>
            <a:spLocks noGrp="1"/>
          </p:cNvSpPr>
          <p:nvPr>
            <p:ph sz="quarter" idx="14"/>
          </p:nvPr>
        </p:nvSpPr>
        <p:spPr>
          <a:xfrm>
            <a:off x="508794" y="1951390"/>
            <a:ext cx="11174412" cy="2242665"/>
          </a:xfrm>
        </p:spPr>
        <p:txBody>
          <a:bodyPr/>
          <a:lstStyle/>
          <a:p>
            <a:pPr algn="just">
              <a:spcBef>
                <a:spcPts val="600"/>
              </a:spcBef>
              <a:spcAft>
                <a:spcPts val="0"/>
              </a:spcAft>
            </a:pPr>
            <a:r>
              <a:rPr sz="2000" dirty="0"/>
              <a:t>A </a:t>
            </a:r>
            <a:r>
              <a:rPr sz="2000" dirty="0" err="1"/>
              <a:t>capacidade</a:t>
            </a:r>
            <a:r>
              <a:rPr sz="2000" dirty="0"/>
              <a:t> mental </a:t>
            </a:r>
            <a:r>
              <a:rPr sz="2000" dirty="0" err="1"/>
              <a:t>refere</a:t>
            </a:r>
            <a:r>
              <a:rPr sz="2000" dirty="0"/>
              <a:t>-se </a:t>
            </a:r>
            <a:r>
              <a:rPr sz="2000" dirty="0" err="1"/>
              <a:t>às</a:t>
            </a:r>
            <a:r>
              <a:rPr sz="2000" dirty="0"/>
              <a:t> </a:t>
            </a:r>
            <a:r>
              <a:rPr sz="2000" dirty="0" err="1"/>
              <a:t>habilidades</a:t>
            </a:r>
            <a:r>
              <a:rPr sz="2000" dirty="0"/>
              <a:t> de </a:t>
            </a:r>
            <a:r>
              <a:rPr sz="2000" dirty="0" err="1"/>
              <a:t>tomada</a:t>
            </a:r>
            <a:r>
              <a:rPr sz="2000" dirty="0"/>
              <a:t> de </a:t>
            </a:r>
            <a:r>
              <a:rPr sz="2000" dirty="0" err="1"/>
              <a:t>decisão</a:t>
            </a:r>
            <a:r>
              <a:rPr sz="2000" dirty="0"/>
              <a:t> de uma pessoa (ou </a:t>
            </a:r>
            <a:r>
              <a:rPr sz="2000" dirty="0" err="1"/>
              <a:t>habilidades</a:t>
            </a:r>
            <a:r>
              <a:rPr sz="2000" dirty="0"/>
              <a:t> de </a:t>
            </a:r>
            <a:r>
              <a:rPr sz="2000" dirty="0" err="1"/>
              <a:t>tomada</a:t>
            </a:r>
            <a:r>
              <a:rPr sz="2000" dirty="0"/>
              <a:t> de </a:t>
            </a:r>
            <a:r>
              <a:rPr sz="2000" dirty="0" err="1"/>
              <a:t>decisão</a:t>
            </a:r>
            <a:r>
              <a:rPr sz="2000" dirty="0"/>
              <a:t>).</a:t>
            </a:r>
          </a:p>
          <a:p>
            <a:pPr algn="just">
              <a:spcBef>
                <a:spcPts val="600"/>
              </a:spcBef>
              <a:spcAft>
                <a:spcPts val="0"/>
              </a:spcAft>
            </a:pPr>
            <a:r>
              <a:rPr lang="pt-BR" sz="2000" dirty="0"/>
              <a:t>Tanto os equívocos quanto a falta de compreensão sobre o termo “capacidade mental” levaram à frequente negação do direito à capacidade legal de pessoas com deficiência. </a:t>
            </a:r>
          </a:p>
          <a:p>
            <a:pPr algn="just">
              <a:spcBef>
                <a:spcPts val="600"/>
              </a:spcBef>
              <a:spcAft>
                <a:spcPts val="0"/>
              </a:spcAft>
            </a:pPr>
            <a:r>
              <a:rPr lang="pt-BR" sz="2000" dirty="0"/>
              <a:t>Devido a essa confusão, os termos “habilidades de tomada de decisão” ou “capacidade de tomar decisões” serão frequentemente usados neste módulo, em vez de capacidade mental. </a:t>
            </a:r>
          </a:p>
          <a:p>
            <a:endParaRPr lang="en-US" dirty="0"/>
          </a:p>
          <a:p>
            <a:endParaRPr lang="en-CH" dirty="0"/>
          </a:p>
        </p:txBody>
      </p:sp>
      <p:sp>
        <p:nvSpPr>
          <p:cNvPr id="2" name="Title 1">
            <a:extLst>
              <a:ext uri="{FF2B5EF4-FFF2-40B4-BE49-F238E27FC236}">
                <a16:creationId xmlns:a16="http://schemas.microsoft.com/office/drawing/2014/main" id="{536E839D-8F51-4D54-9FAC-6D2615174208}"/>
              </a:ext>
            </a:extLst>
          </p:cNvPr>
          <p:cNvSpPr>
            <a:spLocks noGrp="1"/>
          </p:cNvSpPr>
          <p:nvPr>
            <p:ph type="title"/>
          </p:nvPr>
        </p:nvSpPr>
        <p:spPr>
          <a:xfrm>
            <a:off x="422142" y="506412"/>
            <a:ext cx="11174412" cy="440202"/>
          </a:xfrm>
        </p:spPr>
        <p:txBody>
          <a:bodyPr/>
          <a:lstStyle/>
          <a:p>
            <a:pPr algn="ctr"/>
            <a:r>
              <a:rPr dirty="0" err="1"/>
              <a:t>Apresentação</a:t>
            </a:r>
            <a:r>
              <a:rPr dirty="0"/>
              <a:t>: </a:t>
            </a:r>
            <a:r>
              <a:rPr dirty="0" err="1"/>
              <a:t>Entendendo</a:t>
            </a:r>
            <a:r>
              <a:rPr dirty="0"/>
              <a:t> o </a:t>
            </a:r>
            <a:r>
              <a:rPr dirty="0" err="1"/>
              <a:t>direito</a:t>
            </a:r>
            <a:r>
              <a:rPr dirty="0"/>
              <a:t> à </a:t>
            </a:r>
            <a:r>
              <a:rPr lang="pt-BR" dirty="0"/>
              <a:t>capacidade legal</a:t>
            </a:r>
            <a:r>
              <a:rPr dirty="0"/>
              <a:t> – </a:t>
            </a:r>
            <a:r>
              <a:rPr lang="pt-BR" dirty="0"/>
              <a:t>2</a:t>
            </a:r>
            <a:endParaRPr lang="en-CH" dirty="0"/>
          </a:p>
        </p:txBody>
      </p:sp>
    </p:spTree>
    <p:extLst>
      <p:ext uri="{BB962C8B-B14F-4D97-AF65-F5344CB8AC3E}">
        <p14:creationId xmlns:p14="http://schemas.microsoft.com/office/powerpoint/2010/main" val="29782949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95A94-C970-477D-A538-38AA26861A9A}"/>
              </a:ext>
            </a:extLst>
          </p:cNvPr>
          <p:cNvSpPr>
            <a:spLocks noGrp="1"/>
          </p:cNvSpPr>
          <p:nvPr>
            <p:ph sz="quarter" idx="14"/>
          </p:nvPr>
        </p:nvSpPr>
        <p:spPr>
          <a:xfrm>
            <a:off x="729049" y="1511188"/>
            <a:ext cx="10952558" cy="4500000"/>
          </a:xfrm>
        </p:spPr>
        <p:txBody>
          <a:bodyPr>
            <a:normAutofit fontScale="92500"/>
          </a:bodyPr>
          <a:lstStyle/>
          <a:p>
            <a:pPr algn="just">
              <a:lnSpc>
                <a:spcPct val="110000"/>
              </a:lnSpc>
              <a:spcBef>
                <a:spcPts val="600"/>
              </a:spcBef>
              <a:spcAft>
                <a:spcPts val="0"/>
              </a:spcAft>
            </a:pPr>
            <a:r>
              <a:rPr dirty="0"/>
              <a:t>Antes de usar a </a:t>
            </a:r>
            <a:r>
              <a:rPr dirty="0" err="1"/>
              <a:t>melhor</a:t>
            </a:r>
            <a:r>
              <a:rPr dirty="0"/>
              <a:t> </a:t>
            </a:r>
            <a:r>
              <a:rPr dirty="0" err="1"/>
              <a:t>abordagem</a:t>
            </a:r>
            <a:r>
              <a:rPr dirty="0"/>
              <a:t> de </a:t>
            </a:r>
            <a:r>
              <a:rPr dirty="0" err="1"/>
              <a:t>interpretação</a:t>
            </a:r>
            <a:r>
              <a:rPr dirty="0"/>
              <a:t>, </a:t>
            </a:r>
            <a:r>
              <a:rPr dirty="0" err="1"/>
              <a:t>os</a:t>
            </a:r>
            <a:r>
              <a:rPr dirty="0"/>
              <a:t> </a:t>
            </a:r>
            <a:r>
              <a:rPr dirty="0" err="1"/>
              <a:t>apoiadores</a:t>
            </a:r>
            <a:r>
              <a:rPr dirty="0"/>
              <a:t> </a:t>
            </a:r>
            <a:r>
              <a:rPr dirty="0" err="1"/>
              <a:t>devem</a:t>
            </a:r>
            <a:r>
              <a:rPr dirty="0"/>
              <a:t> </a:t>
            </a:r>
            <a:r>
              <a:rPr dirty="0" err="1"/>
              <a:t>descobrir</a:t>
            </a:r>
            <a:r>
              <a:rPr dirty="0"/>
              <a:t> se a </a:t>
            </a:r>
            <a:r>
              <a:rPr dirty="0" err="1"/>
              <a:t>tecnologia</a:t>
            </a:r>
            <a:r>
              <a:rPr dirty="0"/>
              <a:t> </a:t>
            </a:r>
            <a:r>
              <a:rPr dirty="0" err="1"/>
              <a:t>assistiva</a:t>
            </a:r>
            <a:r>
              <a:rPr dirty="0"/>
              <a:t> ou </a:t>
            </a:r>
            <a:r>
              <a:rPr dirty="0" err="1"/>
              <a:t>outras</a:t>
            </a:r>
            <a:r>
              <a:rPr dirty="0"/>
              <a:t> </a:t>
            </a:r>
            <a:r>
              <a:rPr dirty="0" err="1"/>
              <a:t>formas</a:t>
            </a:r>
            <a:r>
              <a:rPr dirty="0"/>
              <a:t> de </a:t>
            </a:r>
            <a:r>
              <a:rPr dirty="0" err="1"/>
              <a:t>acomodação</a:t>
            </a:r>
            <a:r>
              <a:rPr dirty="0"/>
              <a:t> </a:t>
            </a:r>
            <a:r>
              <a:rPr dirty="0" err="1"/>
              <a:t>podem</a:t>
            </a:r>
            <a:r>
              <a:rPr dirty="0"/>
              <a:t> </a:t>
            </a:r>
            <a:r>
              <a:rPr dirty="0" err="1"/>
              <a:t>ajudar</a:t>
            </a:r>
            <a:r>
              <a:rPr dirty="0"/>
              <a:t> a </a:t>
            </a:r>
            <a:r>
              <a:rPr dirty="0" err="1"/>
              <a:t>determinar</a:t>
            </a:r>
            <a:r>
              <a:rPr dirty="0"/>
              <a:t> a </a:t>
            </a:r>
            <a:r>
              <a:rPr dirty="0" err="1"/>
              <a:t>vontade</a:t>
            </a:r>
            <a:r>
              <a:rPr dirty="0"/>
              <a:t> e as </a:t>
            </a:r>
            <a:r>
              <a:rPr dirty="0" err="1"/>
              <a:t>preferências</a:t>
            </a:r>
            <a:r>
              <a:rPr dirty="0"/>
              <a:t>. </a:t>
            </a:r>
          </a:p>
          <a:p>
            <a:pPr algn="just">
              <a:lnSpc>
                <a:spcPct val="110000"/>
              </a:lnSpc>
              <a:spcBef>
                <a:spcPts val="600"/>
              </a:spcBef>
              <a:spcAft>
                <a:spcPts val="0"/>
              </a:spcAft>
            </a:pPr>
            <a:r>
              <a:rPr dirty="0"/>
              <a:t>As pessoas </a:t>
            </a:r>
            <a:r>
              <a:rPr dirty="0" err="1"/>
              <a:t>nomeadas</a:t>
            </a:r>
            <a:r>
              <a:rPr dirty="0"/>
              <a:t> </a:t>
            </a:r>
            <a:r>
              <a:rPr dirty="0" err="1"/>
              <a:t>também</a:t>
            </a:r>
            <a:r>
              <a:rPr dirty="0"/>
              <a:t> </a:t>
            </a:r>
            <a:r>
              <a:rPr dirty="0" err="1"/>
              <a:t>podem</a:t>
            </a:r>
            <a:r>
              <a:rPr dirty="0"/>
              <a:t> </a:t>
            </a:r>
            <a:r>
              <a:rPr dirty="0" err="1"/>
              <a:t>desempenhar</a:t>
            </a:r>
            <a:r>
              <a:rPr dirty="0"/>
              <a:t> um </a:t>
            </a:r>
            <a:r>
              <a:rPr dirty="0" err="1"/>
              <a:t>papel</a:t>
            </a:r>
            <a:r>
              <a:rPr dirty="0"/>
              <a:t> de </a:t>
            </a:r>
            <a:r>
              <a:rPr dirty="0" err="1"/>
              <a:t>apoio</a:t>
            </a:r>
            <a:r>
              <a:rPr dirty="0"/>
              <a:t> </a:t>
            </a:r>
            <a:r>
              <a:rPr dirty="0" err="1"/>
              <a:t>comum</a:t>
            </a:r>
            <a:r>
              <a:rPr dirty="0"/>
              <a:t> em </a:t>
            </a:r>
            <a:r>
              <a:rPr dirty="0" err="1"/>
              <a:t>situações</a:t>
            </a:r>
            <a:r>
              <a:rPr dirty="0"/>
              <a:t> que </a:t>
            </a:r>
            <a:r>
              <a:rPr dirty="0" err="1"/>
              <a:t>não</a:t>
            </a:r>
            <a:r>
              <a:rPr dirty="0"/>
              <a:t> </a:t>
            </a:r>
            <a:r>
              <a:rPr dirty="0" err="1"/>
              <a:t>exigem</a:t>
            </a:r>
            <a:r>
              <a:rPr dirty="0"/>
              <a:t> uma </a:t>
            </a:r>
            <a:r>
              <a:rPr dirty="0" err="1"/>
              <a:t>melhor</a:t>
            </a:r>
            <a:r>
              <a:rPr dirty="0"/>
              <a:t> </a:t>
            </a:r>
            <a:r>
              <a:rPr dirty="0" err="1"/>
              <a:t>interpretação</a:t>
            </a:r>
            <a:r>
              <a:rPr dirty="0"/>
              <a:t> da </a:t>
            </a:r>
            <a:r>
              <a:rPr dirty="0" err="1"/>
              <a:t>vontade</a:t>
            </a:r>
            <a:r>
              <a:rPr dirty="0"/>
              <a:t> e das </a:t>
            </a:r>
            <a:r>
              <a:rPr dirty="0" err="1"/>
              <a:t>preferências</a:t>
            </a:r>
            <a:r>
              <a:rPr dirty="0"/>
              <a:t>. </a:t>
            </a:r>
          </a:p>
          <a:p>
            <a:pPr algn="just">
              <a:lnSpc>
                <a:spcPct val="110000"/>
              </a:lnSpc>
              <a:spcBef>
                <a:spcPts val="600"/>
              </a:spcBef>
              <a:spcAft>
                <a:spcPts val="0"/>
              </a:spcAft>
            </a:pPr>
            <a:r>
              <a:rPr dirty="0"/>
              <a:t>Eles </a:t>
            </a:r>
            <a:r>
              <a:rPr dirty="0" err="1"/>
              <a:t>podem</a:t>
            </a:r>
            <a:r>
              <a:rPr dirty="0"/>
              <a:t> </a:t>
            </a:r>
            <a:r>
              <a:rPr dirty="0" err="1"/>
              <a:t>ajudar</a:t>
            </a:r>
            <a:r>
              <a:rPr dirty="0"/>
              <a:t> a </a:t>
            </a:r>
            <a:r>
              <a:rPr dirty="0" err="1"/>
              <a:t>esclarecer</a:t>
            </a:r>
            <a:r>
              <a:rPr dirty="0"/>
              <a:t> a </a:t>
            </a:r>
            <a:r>
              <a:rPr dirty="0" err="1"/>
              <a:t>vontade</a:t>
            </a:r>
            <a:r>
              <a:rPr dirty="0"/>
              <a:t> e a </a:t>
            </a:r>
            <a:r>
              <a:rPr dirty="0" err="1"/>
              <a:t>preferência</a:t>
            </a:r>
            <a:r>
              <a:rPr dirty="0"/>
              <a:t> da pessoa </a:t>
            </a:r>
            <a:r>
              <a:rPr dirty="0" err="1"/>
              <a:t>quando</a:t>
            </a:r>
            <a:r>
              <a:rPr dirty="0"/>
              <a:t> </a:t>
            </a:r>
            <a:r>
              <a:rPr dirty="0" err="1"/>
              <a:t>os</a:t>
            </a:r>
            <a:r>
              <a:rPr dirty="0"/>
              <a:t> outros </a:t>
            </a:r>
            <a:r>
              <a:rPr dirty="0" err="1"/>
              <a:t>podem</a:t>
            </a:r>
            <a:r>
              <a:rPr dirty="0"/>
              <a:t> </a:t>
            </a:r>
            <a:r>
              <a:rPr dirty="0" err="1"/>
              <a:t>não</a:t>
            </a:r>
            <a:r>
              <a:rPr dirty="0"/>
              <a:t> </a:t>
            </a:r>
            <a:r>
              <a:rPr dirty="0" err="1"/>
              <a:t>entender</a:t>
            </a:r>
            <a:r>
              <a:rPr dirty="0"/>
              <a:t> a </a:t>
            </a:r>
            <a:r>
              <a:rPr dirty="0" err="1"/>
              <a:t>comunicação</a:t>
            </a:r>
            <a:r>
              <a:rPr dirty="0"/>
              <a:t> da pessoa. </a:t>
            </a:r>
          </a:p>
          <a:p>
            <a:pPr algn="just">
              <a:lnSpc>
                <a:spcPct val="110000"/>
              </a:lnSpc>
              <a:spcBef>
                <a:spcPts val="600"/>
              </a:spcBef>
              <a:spcAft>
                <a:spcPts val="0"/>
              </a:spcAft>
            </a:pPr>
            <a:r>
              <a:rPr dirty="0"/>
              <a:t>Eles </a:t>
            </a:r>
            <a:r>
              <a:rPr dirty="0" err="1"/>
              <a:t>também</a:t>
            </a:r>
            <a:r>
              <a:rPr dirty="0"/>
              <a:t> </a:t>
            </a:r>
            <a:r>
              <a:rPr dirty="0" err="1"/>
              <a:t>podem</a:t>
            </a:r>
            <a:r>
              <a:rPr dirty="0"/>
              <a:t> </a:t>
            </a:r>
            <a:r>
              <a:rPr dirty="0" err="1"/>
              <a:t>apoiar</a:t>
            </a:r>
            <a:r>
              <a:rPr dirty="0"/>
              <a:t> a pessoa na </a:t>
            </a:r>
            <a:r>
              <a:rPr dirty="0" err="1"/>
              <a:t>afirmação</a:t>
            </a:r>
            <a:r>
              <a:rPr dirty="0"/>
              <a:t> de suas </a:t>
            </a:r>
            <a:r>
              <a:rPr dirty="0" err="1"/>
              <a:t>escolhas</a:t>
            </a:r>
            <a:r>
              <a:rPr dirty="0"/>
              <a:t> </a:t>
            </a:r>
            <a:r>
              <a:rPr dirty="0" err="1"/>
              <a:t>aos</a:t>
            </a:r>
            <a:r>
              <a:rPr dirty="0"/>
              <a:t> outros e </a:t>
            </a:r>
            <a:r>
              <a:rPr dirty="0" err="1"/>
              <a:t>podem</a:t>
            </a:r>
            <a:r>
              <a:rPr dirty="0"/>
              <a:t> </a:t>
            </a:r>
            <a:r>
              <a:rPr dirty="0" err="1"/>
              <a:t>garantir</a:t>
            </a:r>
            <a:r>
              <a:rPr dirty="0"/>
              <a:t> que </a:t>
            </a:r>
            <a:r>
              <a:rPr dirty="0" err="1"/>
              <a:t>elas</a:t>
            </a:r>
            <a:r>
              <a:rPr dirty="0"/>
              <a:t> </a:t>
            </a:r>
            <a:r>
              <a:rPr dirty="0" err="1"/>
              <a:t>sejam</a:t>
            </a:r>
            <a:r>
              <a:rPr dirty="0"/>
              <a:t> </a:t>
            </a:r>
            <a:r>
              <a:rPr dirty="0" err="1"/>
              <a:t>respeitadas</a:t>
            </a:r>
            <a:r>
              <a:rPr dirty="0"/>
              <a:t>. </a:t>
            </a:r>
          </a:p>
          <a:p>
            <a:pPr algn="just">
              <a:lnSpc>
                <a:spcPct val="110000"/>
              </a:lnSpc>
              <a:spcBef>
                <a:spcPts val="600"/>
              </a:spcBef>
              <a:spcAft>
                <a:spcPts val="0"/>
              </a:spcAft>
            </a:pPr>
            <a:r>
              <a:rPr dirty="0"/>
              <a:t>As </a:t>
            </a:r>
            <a:r>
              <a:rPr dirty="0" err="1"/>
              <a:t>nomeações</a:t>
            </a:r>
            <a:r>
              <a:rPr dirty="0"/>
              <a:t> de </a:t>
            </a:r>
            <a:r>
              <a:rPr dirty="0" err="1"/>
              <a:t>representantes</a:t>
            </a:r>
            <a:r>
              <a:rPr dirty="0"/>
              <a:t> </a:t>
            </a:r>
            <a:r>
              <a:rPr dirty="0" err="1"/>
              <a:t>podem</a:t>
            </a:r>
            <a:r>
              <a:rPr dirty="0"/>
              <a:t> ser </a:t>
            </a:r>
            <a:r>
              <a:rPr dirty="0" err="1"/>
              <a:t>incluídas</a:t>
            </a:r>
            <a:r>
              <a:rPr dirty="0"/>
              <a:t> em </a:t>
            </a:r>
            <a:r>
              <a:rPr dirty="0" err="1"/>
              <a:t>planos</a:t>
            </a:r>
            <a:r>
              <a:rPr dirty="0"/>
              <a:t> ou </a:t>
            </a:r>
            <a:r>
              <a:rPr dirty="0" err="1"/>
              <a:t>diretrizes</a:t>
            </a:r>
            <a:r>
              <a:rPr dirty="0"/>
              <a:t> </a:t>
            </a:r>
            <a:r>
              <a:rPr dirty="0" err="1"/>
              <a:t>antecipadas</a:t>
            </a:r>
            <a:r>
              <a:rPr dirty="0"/>
              <a:t> ou </a:t>
            </a:r>
            <a:r>
              <a:rPr dirty="0" err="1"/>
              <a:t>podem</a:t>
            </a:r>
            <a:r>
              <a:rPr dirty="0"/>
              <a:t> ser </a:t>
            </a:r>
            <a:r>
              <a:rPr dirty="0" err="1"/>
              <a:t>declaradas</a:t>
            </a:r>
            <a:r>
              <a:rPr dirty="0"/>
              <a:t> em um </a:t>
            </a:r>
            <a:r>
              <a:rPr dirty="0" err="1"/>
              <a:t>documento</a:t>
            </a:r>
            <a:r>
              <a:rPr dirty="0"/>
              <a:t> </a:t>
            </a:r>
            <a:r>
              <a:rPr dirty="0" err="1"/>
              <a:t>separado</a:t>
            </a:r>
            <a:r>
              <a:rPr dirty="0"/>
              <a:t>. </a:t>
            </a:r>
          </a:p>
          <a:p>
            <a:pPr algn="just">
              <a:lnSpc>
                <a:spcPct val="110000"/>
              </a:lnSpc>
              <a:spcBef>
                <a:spcPts val="600"/>
              </a:spcBef>
              <a:spcAft>
                <a:spcPts val="0"/>
              </a:spcAft>
            </a:pPr>
            <a:r>
              <a:rPr dirty="0"/>
              <a:t>Ao </a:t>
            </a:r>
            <a:r>
              <a:rPr dirty="0" err="1"/>
              <a:t>nomear</a:t>
            </a:r>
            <a:r>
              <a:rPr dirty="0"/>
              <a:t> </a:t>
            </a:r>
            <a:r>
              <a:rPr dirty="0" err="1"/>
              <a:t>alguém</a:t>
            </a:r>
            <a:r>
              <a:rPr dirty="0"/>
              <a:t> para </a:t>
            </a:r>
            <a:r>
              <a:rPr dirty="0" err="1"/>
              <a:t>comunicar</a:t>
            </a:r>
            <a:r>
              <a:rPr dirty="0"/>
              <a:t> </a:t>
            </a:r>
            <a:r>
              <a:rPr dirty="0" err="1"/>
              <a:t>os</a:t>
            </a:r>
            <a:r>
              <a:rPr dirty="0"/>
              <a:t> </a:t>
            </a:r>
            <a:r>
              <a:rPr dirty="0" err="1"/>
              <a:t>desejos</a:t>
            </a:r>
            <a:r>
              <a:rPr dirty="0"/>
              <a:t> e </a:t>
            </a:r>
            <a:r>
              <a:rPr dirty="0" err="1"/>
              <a:t>preferências</a:t>
            </a:r>
            <a:r>
              <a:rPr dirty="0"/>
              <a:t> de </a:t>
            </a:r>
            <a:r>
              <a:rPr dirty="0" err="1"/>
              <a:t>alguém</a:t>
            </a:r>
            <a:r>
              <a:rPr dirty="0"/>
              <a:t>, </a:t>
            </a:r>
            <a:r>
              <a:rPr dirty="0" err="1"/>
              <a:t>pode</a:t>
            </a:r>
            <a:r>
              <a:rPr dirty="0"/>
              <a:t> ser </a:t>
            </a:r>
            <a:r>
              <a:rPr dirty="0" err="1"/>
              <a:t>útil</a:t>
            </a:r>
            <a:r>
              <a:rPr dirty="0"/>
              <a:t> </a:t>
            </a:r>
            <a:r>
              <a:rPr dirty="0" err="1"/>
              <a:t>incluir</a:t>
            </a:r>
            <a:r>
              <a:rPr dirty="0"/>
              <a:t> uma pessoa </a:t>
            </a:r>
            <a:r>
              <a:rPr dirty="0" err="1"/>
              <a:t>nomeada</a:t>
            </a:r>
            <a:r>
              <a:rPr dirty="0"/>
              <a:t> </a:t>
            </a:r>
            <a:r>
              <a:rPr dirty="0" err="1"/>
              <a:t>alternativa</a:t>
            </a:r>
            <a:r>
              <a:rPr dirty="0"/>
              <a:t>, </a:t>
            </a:r>
            <a:r>
              <a:rPr dirty="0" err="1"/>
              <a:t>caso</a:t>
            </a:r>
            <a:r>
              <a:rPr dirty="0"/>
              <a:t> a pessoa </a:t>
            </a:r>
            <a:r>
              <a:rPr dirty="0" err="1"/>
              <a:t>preferida</a:t>
            </a:r>
            <a:r>
              <a:rPr dirty="0"/>
              <a:t> </a:t>
            </a:r>
            <a:r>
              <a:rPr dirty="0" err="1"/>
              <a:t>não</a:t>
            </a:r>
            <a:r>
              <a:rPr dirty="0"/>
              <a:t> </a:t>
            </a:r>
            <a:r>
              <a:rPr dirty="0" err="1"/>
              <a:t>esteja</a:t>
            </a:r>
            <a:r>
              <a:rPr dirty="0"/>
              <a:t> </a:t>
            </a:r>
            <a:r>
              <a:rPr dirty="0" err="1"/>
              <a:t>disponível</a:t>
            </a:r>
            <a:r>
              <a:rPr dirty="0"/>
              <a:t>.</a:t>
            </a:r>
          </a:p>
          <a:p>
            <a:endParaRPr lang="en-CH" dirty="0"/>
          </a:p>
        </p:txBody>
      </p:sp>
      <p:sp>
        <p:nvSpPr>
          <p:cNvPr id="2" name="Title 1">
            <a:extLst>
              <a:ext uri="{FF2B5EF4-FFF2-40B4-BE49-F238E27FC236}">
                <a16:creationId xmlns:a16="http://schemas.microsoft.com/office/drawing/2014/main" id="{D5DE2AAA-D1A8-457E-ADE8-CF22DB2DE9D5}"/>
              </a:ext>
            </a:extLst>
          </p:cNvPr>
          <p:cNvSpPr>
            <a:spLocks noGrp="1"/>
          </p:cNvSpPr>
          <p:nvPr>
            <p:ph type="title"/>
          </p:nvPr>
        </p:nvSpPr>
        <p:spPr>
          <a:xfrm>
            <a:off x="422141" y="506412"/>
            <a:ext cx="11259465" cy="432000"/>
          </a:xfrm>
        </p:spPr>
        <p:txBody>
          <a:bodyPr/>
          <a:lstStyle/>
          <a:p>
            <a:pPr algn="ctr"/>
            <a:r>
              <a:rPr dirty="0" err="1"/>
              <a:t>Apresentação</a:t>
            </a:r>
            <a:r>
              <a:rPr dirty="0"/>
              <a:t>: O </a:t>
            </a:r>
            <a:r>
              <a:rPr dirty="0" err="1"/>
              <a:t>papel</a:t>
            </a:r>
            <a:r>
              <a:rPr dirty="0"/>
              <a:t> das pessoas </a:t>
            </a:r>
            <a:r>
              <a:rPr dirty="0" err="1"/>
              <a:t>nomeadas</a:t>
            </a:r>
            <a:r>
              <a:rPr dirty="0"/>
              <a:t> – 3 </a:t>
            </a:r>
            <a:endParaRPr lang="en-CH" dirty="0"/>
          </a:p>
        </p:txBody>
      </p:sp>
    </p:spTree>
    <p:extLst>
      <p:ext uri="{BB962C8B-B14F-4D97-AF65-F5344CB8AC3E}">
        <p14:creationId xmlns:p14="http://schemas.microsoft.com/office/powerpoint/2010/main" val="6843481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25AB9-6487-4EFD-84F2-8C6A4888087C}"/>
              </a:ext>
            </a:extLst>
          </p:cNvPr>
          <p:cNvSpPr>
            <a:spLocks noGrp="1"/>
          </p:cNvSpPr>
          <p:nvPr>
            <p:ph sz="quarter" idx="14"/>
          </p:nvPr>
        </p:nvSpPr>
        <p:spPr>
          <a:xfrm>
            <a:off x="507194" y="1675014"/>
            <a:ext cx="11174412" cy="3505450"/>
          </a:xfrm>
        </p:spPr>
        <p:txBody>
          <a:bodyPr>
            <a:normAutofit fontScale="85000" lnSpcReduction="10000"/>
          </a:bodyPr>
          <a:lstStyle/>
          <a:p>
            <a:pPr marL="0" indent="0" algn="just">
              <a:lnSpc>
                <a:spcPct val="120000"/>
              </a:lnSpc>
              <a:spcBef>
                <a:spcPts val="600"/>
              </a:spcBef>
              <a:spcAft>
                <a:spcPts val="0"/>
              </a:spcAft>
              <a:buNone/>
              <a:defRPr b="1"/>
            </a:pPr>
            <a:r>
              <a:rPr dirty="0"/>
              <a:t>A pessoa </a:t>
            </a:r>
            <a:r>
              <a:rPr dirty="0" err="1"/>
              <a:t>nomeada</a:t>
            </a:r>
            <a:r>
              <a:rPr dirty="0"/>
              <a:t> </a:t>
            </a:r>
            <a:r>
              <a:rPr dirty="0" err="1"/>
              <a:t>deve</a:t>
            </a:r>
            <a:r>
              <a:rPr dirty="0"/>
              <a:t>:</a:t>
            </a:r>
            <a:endParaRPr lang="en-CH" b="1" dirty="0"/>
          </a:p>
          <a:p>
            <a:pPr lvl="0" algn="just">
              <a:lnSpc>
                <a:spcPct val="120000"/>
              </a:lnSpc>
              <a:spcBef>
                <a:spcPts val="600"/>
              </a:spcBef>
              <a:spcAft>
                <a:spcPts val="0"/>
              </a:spcAft>
            </a:pPr>
            <a:r>
              <a:rPr b="1" dirty="0"/>
              <a:t>Ser uma pessoa de </a:t>
            </a:r>
            <a:r>
              <a:rPr b="1" dirty="0" err="1"/>
              <a:t>confiança</a:t>
            </a:r>
            <a:r>
              <a:rPr dirty="0"/>
              <a:t>: </a:t>
            </a:r>
            <a:r>
              <a:rPr dirty="0" err="1"/>
              <a:t>alguém</a:t>
            </a:r>
            <a:r>
              <a:rPr dirty="0"/>
              <a:t> que </a:t>
            </a:r>
            <a:r>
              <a:rPr dirty="0" err="1"/>
              <a:t>conhece</a:t>
            </a:r>
            <a:r>
              <a:rPr dirty="0"/>
              <a:t> </a:t>
            </a:r>
            <a:r>
              <a:rPr dirty="0" err="1"/>
              <a:t>bem</a:t>
            </a:r>
            <a:r>
              <a:rPr dirty="0"/>
              <a:t> a pessoa e é </a:t>
            </a:r>
            <a:r>
              <a:rPr dirty="0" err="1"/>
              <a:t>capaz</a:t>
            </a:r>
            <a:r>
              <a:rPr dirty="0"/>
              <a:t> de </a:t>
            </a:r>
            <a:r>
              <a:rPr dirty="0" err="1"/>
              <a:t>respeitar</a:t>
            </a:r>
            <a:r>
              <a:rPr dirty="0"/>
              <a:t> </a:t>
            </a:r>
            <a:r>
              <a:rPr dirty="0" err="1"/>
              <a:t>os</a:t>
            </a:r>
            <a:r>
              <a:rPr dirty="0"/>
              <a:t> </a:t>
            </a:r>
            <a:r>
              <a:rPr dirty="0" err="1"/>
              <a:t>direitos</a:t>
            </a:r>
            <a:r>
              <a:rPr dirty="0"/>
              <a:t>, a </a:t>
            </a:r>
            <a:r>
              <a:rPr dirty="0" err="1"/>
              <a:t>vontade</a:t>
            </a:r>
            <a:r>
              <a:rPr dirty="0"/>
              <a:t> e as </a:t>
            </a:r>
            <a:r>
              <a:rPr dirty="0" err="1"/>
              <a:t>preferências</a:t>
            </a:r>
            <a:r>
              <a:rPr dirty="0"/>
              <a:t> da pessoa, </a:t>
            </a:r>
            <a:r>
              <a:rPr dirty="0" err="1"/>
              <a:t>incluindo</a:t>
            </a:r>
            <a:r>
              <a:rPr dirty="0"/>
              <a:t> seus </a:t>
            </a:r>
            <a:r>
              <a:rPr dirty="0" err="1"/>
              <a:t>valores</a:t>
            </a:r>
            <a:r>
              <a:rPr dirty="0"/>
              <a:t> e </a:t>
            </a:r>
            <a:r>
              <a:rPr dirty="0" err="1"/>
              <a:t>crenças</a:t>
            </a:r>
            <a:r>
              <a:rPr dirty="0"/>
              <a:t>.</a:t>
            </a:r>
            <a:endParaRPr lang="en-CH" dirty="0"/>
          </a:p>
          <a:p>
            <a:pPr lvl="0" algn="just">
              <a:lnSpc>
                <a:spcPct val="120000"/>
              </a:lnSpc>
              <a:spcBef>
                <a:spcPts val="600"/>
              </a:spcBef>
              <a:spcAft>
                <a:spcPts val="0"/>
              </a:spcAft>
            </a:pPr>
            <a:r>
              <a:rPr b="1" dirty="0" err="1"/>
              <a:t>Esteja</a:t>
            </a:r>
            <a:r>
              <a:rPr b="1" dirty="0"/>
              <a:t> </a:t>
            </a:r>
            <a:r>
              <a:rPr b="1" dirty="0" err="1"/>
              <a:t>disponível</a:t>
            </a:r>
            <a:r>
              <a:rPr dirty="0"/>
              <a:t>: </a:t>
            </a:r>
            <a:r>
              <a:rPr dirty="0" err="1"/>
              <a:t>quem</a:t>
            </a:r>
            <a:r>
              <a:rPr dirty="0"/>
              <a:t> </a:t>
            </a:r>
            <a:r>
              <a:rPr dirty="0" err="1"/>
              <a:t>pode</a:t>
            </a:r>
            <a:r>
              <a:rPr dirty="0"/>
              <a:t> se </a:t>
            </a:r>
            <a:r>
              <a:rPr dirty="0" err="1"/>
              <a:t>disponibilizar</a:t>
            </a:r>
            <a:r>
              <a:rPr dirty="0"/>
              <a:t> </a:t>
            </a:r>
            <a:r>
              <a:rPr dirty="0" err="1"/>
              <a:t>quando</a:t>
            </a:r>
            <a:r>
              <a:rPr dirty="0"/>
              <a:t> </a:t>
            </a:r>
            <a:r>
              <a:rPr dirty="0" err="1"/>
              <a:t>necessário</a:t>
            </a:r>
            <a:r>
              <a:rPr dirty="0"/>
              <a:t>.</a:t>
            </a:r>
            <a:endParaRPr lang="en-CH" dirty="0"/>
          </a:p>
          <a:p>
            <a:pPr lvl="0" algn="just">
              <a:lnSpc>
                <a:spcPct val="120000"/>
              </a:lnSpc>
              <a:spcBef>
                <a:spcPts val="600"/>
              </a:spcBef>
              <a:spcAft>
                <a:spcPts val="0"/>
              </a:spcAft>
            </a:pPr>
            <a:r>
              <a:rPr b="1" dirty="0"/>
              <a:t>NÃO ser um </a:t>
            </a:r>
            <a:r>
              <a:rPr b="1" dirty="0" err="1"/>
              <a:t>membro</a:t>
            </a:r>
            <a:r>
              <a:rPr b="1" dirty="0"/>
              <a:t> da equipe de saúde mental ou </a:t>
            </a:r>
            <a:r>
              <a:rPr b="1" dirty="0" err="1"/>
              <a:t>serviço</a:t>
            </a:r>
            <a:r>
              <a:rPr b="1" dirty="0"/>
              <a:t> social</a:t>
            </a:r>
            <a:r>
              <a:rPr dirty="0"/>
              <a:t>: para </a:t>
            </a:r>
            <a:r>
              <a:rPr dirty="0" err="1"/>
              <a:t>evitar</a:t>
            </a:r>
            <a:r>
              <a:rPr dirty="0"/>
              <a:t> </a:t>
            </a:r>
            <a:r>
              <a:rPr dirty="0" err="1"/>
              <a:t>qualquer</a:t>
            </a:r>
            <a:r>
              <a:rPr dirty="0"/>
              <a:t> </a:t>
            </a:r>
            <a:r>
              <a:rPr dirty="0" err="1"/>
              <a:t>conflito</a:t>
            </a:r>
            <a:r>
              <a:rPr dirty="0"/>
              <a:t> de interesses.</a:t>
            </a:r>
            <a:endParaRPr lang="en-CH" dirty="0"/>
          </a:p>
          <a:p>
            <a:pPr lvl="0" algn="just">
              <a:lnSpc>
                <a:spcPct val="120000"/>
              </a:lnSpc>
              <a:spcBef>
                <a:spcPts val="600"/>
              </a:spcBef>
              <a:spcAft>
                <a:spcPts val="0"/>
              </a:spcAft>
            </a:pPr>
            <a:r>
              <a:rPr b="1" dirty="0"/>
              <a:t>Ser </a:t>
            </a:r>
            <a:r>
              <a:rPr b="1" dirty="0" err="1"/>
              <a:t>revogável</a:t>
            </a:r>
            <a:r>
              <a:rPr dirty="0"/>
              <a:t>: A </a:t>
            </a:r>
            <a:r>
              <a:rPr dirty="0" err="1"/>
              <a:t>nomeação</a:t>
            </a:r>
            <a:r>
              <a:rPr dirty="0"/>
              <a:t> </a:t>
            </a:r>
            <a:r>
              <a:rPr dirty="0" err="1"/>
              <a:t>deve</a:t>
            </a:r>
            <a:r>
              <a:rPr dirty="0"/>
              <a:t> ser </a:t>
            </a:r>
            <a:r>
              <a:rPr dirty="0" err="1"/>
              <a:t>revogável</a:t>
            </a:r>
            <a:r>
              <a:rPr dirty="0"/>
              <a:t> e a pessoa </a:t>
            </a:r>
            <a:r>
              <a:rPr dirty="0" err="1"/>
              <a:t>deve</a:t>
            </a:r>
            <a:r>
              <a:rPr dirty="0"/>
              <a:t> </a:t>
            </a:r>
            <a:r>
              <a:rPr dirty="0" err="1"/>
              <a:t>poder</a:t>
            </a:r>
            <a:r>
              <a:rPr dirty="0"/>
              <a:t> escolher </a:t>
            </a:r>
            <a:r>
              <a:rPr dirty="0" err="1"/>
              <a:t>outra</a:t>
            </a:r>
            <a:r>
              <a:rPr dirty="0"/>
              <a:t> pessoa.</a:t>
            </a:r>
            <a:endParaRPr lang="en-CH" dirty="0"/>
          </a:p>
          <a:p>
            <a:pPr lvl="0" algn="just">
              <a:lnSpc>
                <a:spcPct val="120000"/>
              </a:lnSpc>
              <a:spcBef>
                <a:spcPts val="600"/>
              </a:spcBef>
              <a:spcAft>
                <a:spcPts val="0"/>
              </a:spcAft>
            </a:pPr>
            <a:r>
              <a:rPr b="1" dirty="0"/>
              <a:t>Estar </a:t>
            </a:r>
            <a:r>
              <a:rPr b="1" dirty="0" err="1"/>
              <a:t>sujeito</a:t>
            </a:r>
            <a:r>
              <a:rPr b="1" dirty="0"/>
              <a:t> a </a:t>
            </a:r>
            <a:r>
              <a:rPr b="1" dirty="0" err="1"/>
              <a:t>mecanismos</a:t>
            </a:r>
            <a:r>
              <a:rPr b="1" dirty="0"/>
              <a:t> de </a:t>
            </a:r>
            <a:r>
              <a:rPr b="1" dirty="0" err="1"/>
              <a:t>responsabilização</a:t>
            </a:r>
            <a:r>
              <a:rPr dirty="0"/>
              <a:t>: </a:t>
            </a:r>
            <a:r>
              <a:rPr dirty="0" err="1"/>
              <a:t>Devem</a:t>
            </a:r>
            <a:r>
              <a:rPr dirty="0"/>
              <a:t> </a:t>
            </a:r>
            <a:r>
              <a:rPr dirty="0" err="1"/>
              <a:t>existir</a:t>
            </a:r>
            <a:r>
              <a:rPr dirty="0"/>
              <a:t> </a:t>
            </a:r>
            <a:r>
              <a:rPr dirty="0" err="1"/>
              <a:t>salvaguardas</a:t>
            </a:r>
            <a:r>
              <a:rPr dirty="0"/>
              <a:t> para </a:t>
            </a:r>
            <a:r>
              <a:rPr dirty="0" err="1"/>
              <a:t>verificar</a:t>
            </a:r>
            <a:r>
              <a:rPr dirty="0"/>
              <a:t> como as pessoas </a:t>
            </a:r>
            <a:r>
              <a:rPr dirty="0" err="1"/>
              <a:t>nomeadas</a:t>
            </a:r>
            <a:r>
              <a:rPr dirty="0"/>
              <a:t> </a:t>
            </a:r>
            <a:r>
              <a:rPr dirty="0" err="1"/>
              <a:t>estão</a:t>
            </a:r>
            <a:r>
              <a:rPr dirty="0"/>
              <a:t> a </a:t>
            </a:r>
            <a:r>
              <a:rPr dirty="0" err="1"/>
              <a:t>aplicar</a:t>
            </a:r>
            <a:r>
              <a:rPr dirty="0"/>
              <a:t> a </a:t>
            </a:r>
            <a:r>
              <a:rPr dirty="0" err="1"/>
              <a:t>abordagem</a:t>
            </a:r>
            <a:r>
              <a:rPr dirty="0"/>
              <a:t> de "</a:t>
            </a:r>
            <a:r>
              <a:rPr dirty="0" err="1"/>
              <a:t>melhor</a:t>
            </a:r>
            <a:r>
              <a:rPr dirty="0"/>
              <a:t> </a:t>
            </a:r>
            <a:r>
              <a:rPr dirty="0" err="1"/>
              <a:t>interpretação</a:t>
            </a:r>
            <a:r>
              <a:rPr dirty="0"/>
              <a:t>" e para </a:t>
            </a:r>
            <a:r>
              <a:rPr dirty="0" err="1"/>
              <a:t>garantir</a:t>
            </a:r>
            <a:r>
              <a:rPr dirty="0"/>
              <a:t> que </a:t>
            </a:r>
            <a:r>
              <a:rPr dirty="0" err="1"/>
              <a:t>não</a:t>
            </a:r>
            <a:r>
              <a:rPr dirty="0"/>
              <a:t> </a:t>
            </a:r>
            <a:r>
              <a:rPr dirty="0" err="1"/>
              <a:t>abusam</a:t>
            </a:r>
            <a:r>
              <a:rPr dirty="0"/>
              <a:t> do seu </a:t>
            </a:r>
            <a:r>
              <a:rPr dirty="0" err="1"/>
              <a:t>papel</a:t>
            </a:r>
            <a:r>
              <a:rPr dirty="0"/>
              <a:t>.</a:t>
            </a:r>
            <a:endParaRPr lang="en-CH" dirty="0"/>
          </a:p>
          <a:p>
            <a:endParaRPr lang="en-US" dirty="0"/>
          </a:p>
          <a:p>
            <a:endParaRPr lang="en-CH" dirty="0"/>
          </a:p>
        </p:txBody>
      </p:sp>
      <p:sp>
        <p:nvSpPr>
          <p:cNvPr id="2" name="Title 1">
            <a:extLst>
              <a:ext uri="{FF2B5EF4-FFF2-40B4-BE49-F238E27FC236}">
                <a16:creationId xmlns:a16="http://schemas.microsoft.com/office/drawing/2014/main" id="{AB57B5EC-1E33-429C-8680-F7C639F1BE64}"/>
              </a:ext>
            </a:extLst>
          </p:cNvPr>
          <p:cNvSpPr>
            <a:spLocks noGrp="1"/>
          </p:cNvSpPr>
          <p:nvPr>
            <p:ph type="title"/>
          </p:nvPr>
        </p:nvSpPr>
        <p:spPr>
          <a:xfrm>
            <a:off x="422141" y="506412"/>
            <a:ext cx="11259465" cy="432000"/>
          </a:xfrm>
        </p:spPr>
        <p:txBody>
          <a:bodyPr/>
          <a:lstStyle/>
          <a:p>
            <a:pPr algn="ctr"/>
            <a:r>
              <a:rPr dirty="0" err="1"/>
              <a:t>Apresentação</a:t>
            </a:r>
            <a:r>
              <a:rPr dirty="0"/>
              <a:t>: O </a:t>
            </a:r>
            <a:r>
              <a:rPr dirty="0" err="1"/>
              <a:t>papel</a:t>
            </a:r>
            <a:r>
              <a:rPr dirty="0"/>
              <a:t> das pessoas </a:t>
            </a:r>
            <a:r>
              <a:rPr dirty="0" err="1"/>
              <a:t>nomeadas</a:t>
            </a:r>
            <a:r>
              <a:rPr dirty="0"/>
              <a:t> – 4 </a:t>
            </a:r>
            <a:endParaRPr lang="en-CH" dirty="0"/>
          </a:p>
        </p:txBody>
      </p:sp>
    </p:spTree>
    <p:extLst>
      <p:ext uri="{BB962C8B-B14F-4D97-AF65-F5344CB8AC3E}">
        <p14:creationId xmlns:p14="http://schemas.microsoft.com/office/powerpoint/2010/main" val="41997983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5BC5C-2A06-4850-ABE5-04A45EFD2183}"/>
              </a:ext>
            </a:extLst>
          </p:cNvPr>
          <p:cNvSpPr>
            <a:spLocks noGrp="1"/>
          </p:cNvSpPr>
          <p:nvPr>
            <p:ph sz="quarter" idx="14"/>
          </p:nvPr>
        </p:nvSpPr>
        <p:spPr>
          <a:xfrm>
            <a:off x="507195" y="1511188"/>
            <a:ext cx="11174412" cy="2354959"/>
          </a:xfrm>
        </p:spPr>
        <p:txBody>
          <a:bodyPr>
            <a:normAutofit/>
          </a:bodyPr>
          <a:lstStyle/>
          <a:p>
            <a:pPr algn="just">
              <a:spcBef>
                <a:spcPts val="600"/>
              </a:spcBef>
              <a:spcAft>
                <a:spcPts val="0"/>
              </a:spcAft>
            </a:pPr>
            <a:r>
              <a:rPr sz="2000" dirty="0" err="1"/>
              <a:t>Também</a:t>
            </a:r>
            <a:r>
              <a:rPr sz="2000" dirty="0"/>
              <a:t> </a:t>
            </a:r>
            <a:r>
              <a:rPr sz="2000" dirty="0" err="1"/>
              <a:t>pode</a:t>
            </a:r>
            <a:r>
              <a:rPr sz="2000" dirty="0"/>
              <a:t> ser </a:t>
            </a:r>
            <a:r>
              <a:rPr sz="2000" dirty="0" err="1"/>
              <a:t>útil</a:t>
            </a:r>
            <a:r>
              <a:rPr sz="2000" dirty="0"/>
              <a:t> </a:t>
            </a:r>
            <a:r>
              <a:rPr sz="2000" dirty="0" err="1"/>
              <a:t>nomear</a:t>
            </a:r>
            <a:r>
              <a:rPr sz="2000" dirty="0"/>
              <a:t> uma pessoa </a:t>
            </a:r>
            <a:r>
              <a:rPr sz="2000" dirty="0" err="1"/>
              <a:t>capaz</a:t>
            </a:r>
            <a:r>
              <a:rPr sz="2000" dirty="0"/>
              <a:t> de </a:t>
            </a:r>
            <a:r>
              <a:rPr sz="2000" dirty="0" err="1"/>
              <a:t>navegar</a:t>
            </a:r>
            <a:r>
              <a:rPr sz="2000" dirty="0"/>
              <a:t> no </a:t>
            </a:r>
            <a:r>
              <a:rPr sz="2000" dirty="0" err="1"/>
              <a:t>sistema</a:t>
            </a:r>
            <a:r>
              <a:rPr sz="2000" dirty="0"/>
              <a:t> </a:t>
            </a:r>
            <a:r>
              <a:rPr sz="2000" dirty="0" err="1"/>
              <a:t>médico</a:t>
            </a:r>
            <a:r>
              <a:rPr sz="2000" dirty="0"/>
              <a:t> e/ou social.</a:t>
            </a:r>
            <a:endParaRPr lang="en-CH" sz="2000" dirty="0"/>
          </a:p>
          <a:p>
            <a:pPr algn="just">
              <a:spcBef>
                <a:spcPts val="600"/>
              </a:spcBef>
              <a:spcAft>
                <a:spcPts val="0"/>
              </a:spcAft>
            </a:pPr>
            <a:r>
              <a:rPr sz="2000" dirty="0" err="1"/>
              <a:t>Às</a:t>
            </a:r>
            <a:r>
              <a:rPr sz="2000" dirty="0"/>
              <a:t> </a:t>
            </a:r>
            <a:r>
              <a:rPr sz="2000" dirty="0" err="1"/>
              <a:t>vezes</a:t>
            </a:r>
            <a:r>
              <a:rPr sz="2000" dirty="0"/>
              <a:t>, </a:t>
            </a:r>
            <a:r>
              <a:rPr sz="2000" dirty="0" err="1"/>
              <a:t>pouco</a:t>
            </a:r>
            <a:r>
              <a:rPr sz="2000" dirty="0"/>
              <a:t> se sabe pela equipe de </a:t>
            </a:r>
            <a:r>
              <a:rPr sz="2000" dirty="0" err="1"/>
              <a:t>serviço</a:t>
            </a:r>
            <a:r>
              <a:rPr sz="2000" dirty="0"/>
              <a:t> sobre a </a:t>
            </a:r>
            <a:r>
              <a:rPr sz="2000" dirty="0" err="1"/>
              <a:t>vontade</a:t>
            </a:r>
            <a:r>
              <a:rPr sz="2000" dirty="0"/>
              <a:t> e as </a:t>
            </a:r>
            <a:r>
              <a:rPr sz="2000" dirty="0" err="1"/>
              <a:t>preferências</a:t>
            </a:r>
            <a:r>
              <a:rPr sz="2000" dirty="0"/>
              <a:t> da pessoa.</a:t>
            </a:r>
          </a:p>
          <a:p>
            <a:pPr algn="just">
              <a:spcBef>
                <a:spcPts val="600"/>
              </a:spcBef>
              <a:spcAft>
                <a:spcPts val="0"/>
              </a:spcAft>
            </a:pPr>
            <a:r>
              <a:rPr sz="2000" dirty="0"/>
              <a:t>Se a pessoa </a:t>
            </a:r>
            <a:r>
              <a:rPr sz="2000" dirty="0" err="1"/>
              <a:t>veio</a:t>
            </a:r>
            <a:r>
              <a:rPr sz="2000" dirty="0"/>
              <a:t> ao </a:t>
            </a:r>
            <a:r>
              <a:rPr sz="2000" dirty="0" err="1"/>
              <a:t>serviço</a:t>
            </a:r>
            <a:r>
              <a:rPr sz="2000" dirty="0"/>
              <a:t>, </a:t>
            </a:r>
            <a:r>
              <a:rPr sz="2000" dirty="0" err="1"/>
              <a:t>isso</a:t>
            </a:r>
            <a:r>
              <a:rPr sz="2000" dirty="0"/>
              <a:t> </a:t>
            </a:r>
            <a:r>
              <a:rPr sz="2000" dirty="0" err="1"/>
              <a:t>parece</a:t>
            </a:r>
            <a:r>
              <a:rPr sz="2000" dirty="0"/>
              <a:t> </a:t>
            </a:r>
            <a:r>
              <a:rPr sz="2000" dirty="0" err="1"/>
              <a:t>indicar</a:t>
            </a:r>
            <a:r>
              <a:rPr sz="2000" dirty="0"/>
              <a:t> que a pessoa está </a:t>
            </a:r>
            <a:r>
              <a:rPr sz="2000" dirty="0" err="1"/>
              <a:t>buscando</a:t>
            </a:r>
            <a:r>
              <a:rPr sz="2000" dirty="0"/>
              <a:t> </a:t>
            </a:r>
            <a:r>
              <a:rPr sz="2000" dirty="0" err="1"/>
              <a:t>apoio</a:t>
            </a:r>
            <a:r>
              <a:rPr sz="2000" dirty="0"/>
              <a:t>. </a:t>
            </a:r>
          </a:p>
          <a:p>
            <a:pPr algn="just">
              <a:spcBef>
                <a:spcPts val="600"/>
              </a:spcBef>
              <a:spcAft>
                <a:spcPts val="0"/>
              </a:spcAft>
            </a:pPr>
            <a:r>
              <a:rPr sz="2000" dirty="0"/>
              <a:t>As pessoas </a:t>
            </a:r>
            <a:r>
              <a:rPr sz="2000" dirty="0" err="1"/>
              <a:t>devem</a:t>
            </a:r>
            <a:r>
              <a:rPr sz="2000" dirty="0"/>
              <a:t> </a:t>
            </a:r>
            <a:r>
              <a:rPr sz="2000" dirty="0" err="1"/>
              <a:t>ter</a:t>
            </a:r>
            <a:r>
              <a:rPr sz="2000" dirty="0"/>
              <a:t> tempo para </a:t>
            </a:r>
            <a:r>
              <a:rPr sz="2000" dirty="0" err="1"/>
              <a:t>expressar</a:t>
            </a:r>
            <a:r>
              <a:rPr sz="2000" dirty="0"/>
              <a:t> que </a:t>
            </a:r>
            <a:r>
              <a:rPr sz="2000" dirty="0" err="1"/>
              <a:t>tipo</a:t>
            </a:r>
            <a:r>
              <a:rPr sz="2000" dirty="0"/>
              <a:t> de </a:t>
            </a:r>
            <a:r>
              <a:rPr sz="2000" dirty="0" err="1"/>
              <a:t>apoio</a:t>
            </a:r>
            <a:r>
              <a:rPr sz="2000" dirty="0"/>
              <a:t> </a:t>
            </a:r>
            <a:r>
              <a:rPr sz="2000" dirty="0" err="1"/>
              <a:t>querem</a:t>
            </a:r>
            <a:r>
              <a:rPr sz="2000" dirty="0"/>
              <a:t>. </a:t>
            </a:r>
          </a:p>
          <a:p>
            <a:pPr algn="just">
              <a:spcBef>
                <a:spcPts val="600"/>
              </a:spcBef>
              <a:spcAft>
                <a:spcPts val="0"/>
              </a:spcAft>
            </a:pPr>
            <a:r>
              <a:rPr sz="2000" dirty="0"/>
              <a:t>O </a:t>
            </a:r>
            <a:r>
              <a:rPr sz="2000" dirty="0" err="1"/>
              <a:t>fato</a:t>
            </a:r>
            <a:r>
              <a:rPr sz="2000" dirty="0"/>
              <a:t> de </a:t>
            </a:r>
            <a:r>
              <a:rPr sz="2000" dirty="0" err="1"/>
              <a:t>terem</a:t>
            </a:r>
            <a:r>
              <a:rPr sz="2000" dirty="0"/>
              <a:t> </a:t>
            </a:r>
            <a:r>
              <a:rPr sz="2000" dirty="0" err="1"/>
              <a:t>vindo</a:t>
            </a:r>
            <a:r>
              <a:rPr sz="2000" dirty="0"/>
              <a:t> ao </a:t>
            </a:r>
            <a:r>
              <a:rPr sz="2000" dirty="0" err="1"/>
              <a:t>serviço</a:t>
            </a:r>
            <a:r>
              <a:rPr sz="2000" dirty="0"/>
              <a:t> </a:t>
            </a:r>
            <a:r>
              <a:rPr sz="2000" dirty="0" err="1"/>
              <a:t>não</a:t>
            </a:r>
            <a:r>
              <a:rPr sz="2000" dirty="0"/>
              <a:t> é </a:t>
            </a:r>
            <a:r>
              <a:rPr sz="2000" dirty="0" err="1"/>
              <a:t>motivo</a:t>
            </a:r>
            <a:r>
              <a:rPr sz="2000" dirty="0"/>
              <a:t> para </a:t>
            </a:r>
            <a:r>
              <a:rPr sz="2000" dirty="0" err="1"/>
              <a:t>decidir</a:t>
            </a:r>
            <a:r>
              <a:rPr sz="2000" dirty="0"/>
              <a:t> por </a:t>
            </a:r>
            <a:r>
              <a:rPr sz="2000" dirty="0" err="1"/>
              <a:t>eles</a:t>
            </a:r>
            <a:r>
              <a:rPr sz="2000" dirty="0"/>
              <a:t> qual </a:t>
            </a:r>
            <a:r>
              <a:rPr sz="2000" dirty="0" err="1"/>
              <a:t>tratamento</a:t>
            </a:r>
            <a:r>
              <a:rPr sz="2000" dirty="0"/>
              <a:t> ou </a:t>
            </a:r>
            <a:r>
              <a:rPr sz="2000" dirty="0" err="1"/>
              <a:t>apoio</a:t>
            </a:r>
            <a:r>
              <a:rPr sz="2000" dirty="0"/>
              <a:t> </a:t>
            </a:r>
            <a:r>
              <a:rPr sz="2000" dirty="0" err="1"/>
              <a:t>deve</a:t>
            </a:r>
            <a:r>
              <a:rPr sz="2000" dirty="0"/>
              <a:t> ser dado ou qual </a:t>
            </a:r>
            <a:r>
              <a:rPr sz="2000" dirty="0" err="1"/>
              <a:t>ação</a:t>
            </a:r>
            <a:r>
              <a:rPr sz="2000" dirty="0"/>
              <a:t> </a:t>
            </a:r>
            <a:r>
              <a:rPr sz="2000" dirty="0" err="1"/>
              <a:t>deve</a:t>
            </a:r>
            <a:r>
              <a:rPr sz="2000" dirty="0"/>
              <a:t> ser </a:t>
            </a:r>
            <a:r>
              <a:rPr sz="2000" dirty="0" err="1"/>
              <a:t>tomada</a:t>
            </a:r>
            <a:r>
              <a:rPr sz="2000" dirty="0"/>
              <a:t>.</a:t>
            </a:r>
            <a:endParaRPr lang="en-CH" sz="2000" dirty="0"/>
          </a:p>
          <a:p>
            <a:endParaRPr lang="en-CH" dirty="0"/>
          </a:p>
        </p:txBody>
      </p:sp>
      <p:sp>
        <p:nvSpPr>
          <p:cNvPr id="2" name="Title 1">
            <a:extLst>
              <a:ext uri="{FF2B5EF4-FFF2-40B4-BE49-F238E27FC236}">
                <a16:creationId xmlns:a16="http://schemas.microsoft.com/office/drawing/2014/main" id="{A5B86900-BDCE-442F-AF7B-CC28DA58BB9A}"/>
              </a:ext>
            </a:extLst>
          </p:cNvPr>
          <p:cNvSpPr>
            <a:spLocks noGrp="1"/>
          </p:cNvSpPr>
          <p:nvPr>
            <p:ph type="title"/>
          </p:nvPr>
        </p:nvSpPr>
        <p:spPr>
          <a:xfrm>
            <a:off x="422141" y="506412"/>
            <a:ext cx="11259465" cy="432000"/>
          </a:xfrm>
        </p:spPr>
        <p:txBody>
          <a:bodyPr/>
          <a:lstStyle/>
          <a:p>
            <a:pPr algn="ctr"/>
            <a:r>
              <a:rPr dirty="0" err="1"/>
              <a:t>Apresentação</a:t>
            </a:r>
            <a:r>
              <a:rPr dirty="0"/>
              <a:t>: O </a:t>
            </a:r>
            <a:r>
              <a:rPr dirty="0" err="1"/>
              <a:t>papel</a:t>
            </a:r>
            <a:r>
              <a:rPr dirty="0"/>
              <a:t> das pessoas </a:t>
            </a:r>
            <a:r>
              <a:rPr dirty="0" err="1"/>
              <a:t>nomeadas</a:t>
            </a:r>
            <a:r>
              <a:rPr dirty="0"/>
              <a:t> – 5 </a:t>
            </a:r>
            <a:endParaRPr lang="en-CH" dirty="0"/>
          </a:p>
        </p:txBody>
      </p:sp>
    </p:spTree>
    <p:extLst>
      <p:ext uri="{BB962C8B-B14F-4D97-AF65-F5344CB8AC3E}">
        <p14:creationId xmlns:p14="http://schemas.microsoft.com/office/powerpoint/2010/main" val="2884509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4EE65-1246-456F-9ECA-3E66FE8A5219}"/>
              </a:ext>
            </a:extLst>
          </p:cNvPr>
          <p:cNvSpPr>
            <a:spLocks noGrp="1"/>
          </p:cNvSpPr>
          <p:nvPr>
            <p:ph sz="quarter" idx="14"/>
          </p:nvPr>
        </p:nvSpPr>
        <p:spPr>
          <a:xfrm>
            <a:off x="507195" y="1511188"/>
            <a:ext cx="11174412" cy="2948517"/>
          </a:xfrm>
        </p:spPr>
        <p:txBody>
          <a:bodyPr>
            <a:normAutofit/>
          </a:bodyPr>
          <a:lstStyle/>
          <a:p>
            <a:pPr algn="just">
              <a:spcBef>
                <a:spcPts val="600"/>
              </a:spcBef>
              <a:spcAft>
                <a:spcPts val="0"/>
              </a:spcAft>
            </a:pPr>
            <a:r>
              <a:rPr sz="2000" dirty="0"/>
              <a:t>Se </a:t>
            </a:r>
            <a:r>
              <a:rPr sz="2000" dirty="0" err="1"/>
              <a:t>nenhum</a:t>
            </a:r>
            <a:r>
              <a:rPr sz="2000" dirty="0"/>
              <a:t> </a:t>
            </a:r>
            <a:r>
              <a:rPr sz="2000" dirty="0" err="1"/>
              <a:t>apoiador</a:t>
            </a:r>
            <a:r>
              <a:rPr sz="2000" dirty="0"/>
              <a:t> </a:t>
            </a:r>
            <a:r>
              <a:rPr sz="2000" dirty="0" err="1"/>
              <a:t>puder</a:t>
            </a:r>
            <a:r>
              <a:rPr sz="2000" dirty="0"/>
              <a:t> ser </a:t>
            </a:r>
            <a:r>
              <a:rPr sz="2000" dirty="0" err="1"/>
              <a:t>identificado</a:t>
            </a:r>
            <a:r>
              <a:rPr sz="2000" dirty="0"/>
              <a:t>, uma pessoa </a:t>
            </a:r>
            <a:r>
              <a:rPr sz="2000" dirty="0" err="1"/>
              <a:t>independente</a:t>
            </a:r>
            <a:r>
              <a:rPr sz="2000" dirty="0"/>
              <a:t> </a:t>
            </a:r>
            <a:r>
              <a:rPr sz="2000" dirty="0" err="1"/>
              <a:t>deve</a:t>
            </a:r>
            <a:r>
              <a:rPr sz="2000" dirty="0"/>
              <a:t> ser </a:t>
            </a:r>
            <a:r>
              <a:rPr sz="2000" dirty="0" err="1"/>
              <a:t>nomeada</a:t>
            </a:r>
            <a:r>
              <a:rPr sz="2000" dirty="0"/>
              <a:t>. </a:t>
            </a:r>
          </a:p>
          <a:p>
            <a:pPr algn="just">
              <a:spcBef>
                <a:spcPts val="600"/>
              </a:spcBef>
              <a:spcAft>
                <a:spcPts val="0"/>
              </a:spcAft>
            </a:pPr>
            <a:r>
              <a:rPr sz="2000" dirty="0"/>
              <a:t>A pessoa </a:t>
            </a:r>
            <a:r>
              <a:rPr sz="2000" dirty="0" err="1"/>
              <a:t>nomeada</a:t>
            </a:r>
            <a:r>
              <a:rPr sz="2000" dirty="0"/>
              <a:t> </a:t>
            </a:r>
            <a:r>
              <a:rPr sz="2000" dirty="0" err="1"/>
              <a:t>deve</a:t>
            </a:r>
            <a:r>
              <a:rPr sz="2000" dirty="0"/>
              <a:t> fazer </a:t>
            </a:r>
            <a:r>
              <a:rPr sz="2000" dirty="0" err="1"/>
              <a:t>todos</a:t>
            </a:r>
            <a:r>
              <a:rPr sz="2000" dirty="0"/>
              <a:t> </a:t>
            </a:r>
            <a:r>
              <a:rPr sz="2000" dirty="0" err="1"/>
              <a:t>os</a:t>
            </a:r>
            <a:r>
              <a:rPr sz="2000" dirty="0"/>
              <a:t> </a:t>
            </a:r>
            <a:r>
              <a:rPr sz="2000" dirty="0" err="1"/>
              <a:t>esforços</a:t>
            </a:r>
            <a:r>
              <a:rPr sz="2000" dirty="0"/>
              <a:t> para </a:t>
            </a:r>
            <a:r>
              <a:rPr sz="2000" dirty="0" err="1"/>
              <a:t>identificar</a:t>
            </a:r>
            <a:r>
              <a:rPr sz="2000" dirty="0"/>
              <a:t> as </a:t>
            </a:r>
            <a:r>
              <a:rPr sz="2000" dirty="0" err="1"/>
              <a:t>crenças</a:t>
            </a:r>
            <a:r>
              <a:rPr sz="2000" dirty="0"/>
              <a:t> e </a:t>
            </a:r>
            <a:r>
              <a:rPr sz="2000" dirty="0" err="1"/>
              <a:t>valores</a:t>
            </a:r>
            <a:r>
              <a:rPr sz="2000" dirty="0"/>
              <a:t> da pessoa e </a:t>
            </a:r>
            <a:r>
              <a:rPr sz="2000" dirty="0" err="1"/>
              <a:t>tomar</a:t>
            </a:r>
            <a:r>
              <a:rPr sz="2000" dirty="0"/>
              <a:t> </a:t>
            </a:r>
            <a:r>
              <a:rPr sz="2000" dirty="0" err="1"/>
              <a:t>decisões</a:t>
            </a:r>
            <a:r>
              <a:rPr sz="2000" dirty="0"/>
              <a:t> sobre a </a:t>
            </a:r>
            <a:r>
              <a:rPr sz="2000" dirty="0" err="1"/>
              <a:t>melhor</a:t>
            </a:r>
            <a:r>
              <a:rPr sz="2000" dirty="0"/>
              <a:t> </a:t>
            </a:r>
            <a:r>
              <a:rPr sz="2000" dirty="0" err="1"/>
              <a:t>interpretação</a:t>
            </a:r>
            <a:r>
              <a:rPr sz="2000" dirty="0"/>
              <a:t> da </a:t>
            </a:r>
            <a:r>
              <a:rPr sz="2000" dirty="0" err="1"/>
              <a:t>vontade</a:t>
            </a:r>
            <a:r>
              <a:rPr sz="2000" dirty="0"/>
              <a:t> e </a:t>
            </a:r>
            <a:r>
              <a:rPr sz="2000" dirty="0" err="1"/>
              <a:t>preferências</a:t>
            </a:r>
            <a:r>
              <a:rPr sz="2000" dirty="0"/>
              <a:t>. </a:t>
            </a:r>
            <a:endParaRPr lang="en-CH" sz="2000" dirty="0"/>
          </a:p>
          <a:p>
            <a:pPr algn="just">
              <a:spcBef>
                <a:spcPts val="600"/>
              </a:spcBef>
              <a:spcAft>
                <a:spcPts val="0"/>
              </a:spcAft>
            </a:pPr>
            <a:r>
              <a:rPr sz="2000" dirty="0"/>
              <a:t>No </a:t>
            </a:r>
            <a:r>
              <a:rPr sz="2000" dirty="0" err="1"/>
              <a:t>entanto</a:t>
            </a:r>
            <a:r>
              <a:rPr sz="2000" dirty="0"/>
              <a:t>, como </a:t>
            </a:r>
            <a:r>
              <a:rPr sz="2000" dirty="0" err="1"/>
              <a:t>pouco</a:t>
            </a:r>
            <a:r>
              <a:rPr sz="2000" dirty="0"/>
              <a:t> se sabe sobre a pessoa </a:t>
            </a:r>
            <a:r>
              <a:rPr sz="2000" dirty="0" err="1"/>
              <a:t>até</a:t>
            </a:r>
            <a:r>
              <a:rPr sz="2000" dirty="0"/>
              <a:t> agora, a </a:t>
            </a:r>
            <a:r>
              <a:rPr sz="2000" dirty="0" err="1"/>
              <a:t>melhor</a:t>
            </a:r>
            <a:r>
              <a:rPr sz="2000" dirty="0"/>
              <a:t> </a:t>
            </a:r>
            <a:r>
              <a:rPr sz="2000" dirty="0" err="1"/>
              <a:t>interpretação</a:t>
            </a:r>
            <a:r>
              <a:rPr sz="2000" dirty="0"/>
              <a:t> do </a:t>
            </a:r>
            <a:r>
              <a:rPr sz="2000" dirty="0" err="1"/>
              <a:t>defensor</a:t>
            </a:r>
            <a:r>
              <a:rPr sz="2000" dirty="0"/>
              <a:t> </a:t>
            </a:r>
            <a:r>
              <a:rPr sz="2000" dirty="0" err="1"/>
              <a:t>pode</a:t>
            </a:r>
            <a:r>
              <a:rPr sz="2000" dirty="0"/>
              <a:t> </a:t>
            </a:r>
            <a:r>
              <a:rPr sz="2000" dirty="0" err="1"/>
              <a:t>não</a:t>
            </a:r>
            <a:r>
              <a:rPr sz="2000" dirty="0"/>
              <a:t> </a:t>
            </a:r>
            <a:r>
              <a:rPr sz="2000" dirty="0" err="1"/>
              <a:t>estar</a:t>
            </a:r>
            <a:r>
              <a:rPr sz="2000" dirty="0"/>
              <a:t> </a:t>
            </a:r>
            <a:r>
              <a:rPr sz="2000" dirty="0" err="1"/>
              <a:t>completamente</a:t>
            </a:r>
            <a:r>
              <a:rPr sz="2000" dirty="0"/>
              <a:t> </a:t>
            </a:r>
            <a:r>
              <a:rPr sz="2000" dirty="0" err="1"/>
              <a:t>correta</a:t>
            </a:r>
            <a:r>
              <a:rPr sz="2000" dirty="0"/>
              <a:t>. </a:t>
            </a:r>
          </a:p>
          <a:p>
            <a:pPr algn="just">
              <a:spcBef>
                <a:spcPts val="600"/>
              </a:spcBef>
              <a:spcAft>
                <a:spcPts val="0"/>
              </a:spcAft>
            </a:pPr>
            <a:r>
              <a:rPr sz="2000" dirty="0"/>
              <a:t>Tais </a:t>
            </a:r>
            <a:r>
              <a:rPr sz="2000" dirty="0" err="1"/>
              <a:t>situações</a:t>
            </a:r>
            <a:r>
              <a:rPr sz="2000" dirty="0"/>
              <a:t> </a:t>
            </a:r>
            <a:r>
              <a:rPr sz="2000" dirty="0" err="1"/>
              <a:t>devem</a:t>
            </a:r>
            <a:r>
              <a:rPr sz="2000" dirty="0"/>
              <a:t> ser </a:t>
            </a:r>
            <a:r>
              <a:rPr sz="2000" dirty="0" err="1"/>
              <a:t>apenas</a:t>
            </a:r>
            <a:r>
              <a:rPr sz="2000" dirty="0"/>
              <a:t> </a:t>
            </a:r>
            <a:r>
              <a:rPr sz="2000" dirty="0" err="1"/>
              <a:t>temporárias</a:t>
            </a:r>
            <a:r>
              <a:rPr sz="2000" dirty="0"/>
              <a:t>. </a:t>
            </a:r>
          </a:p>
          <a:p>
            <a:pPr algn="just">
              <a:spcBef>
                <a:spcPts val="600"/>
              </a:spcBef>
              <a:spcAft>
                <a:spcPts val="0"/>
              </a:spcAft>
            </a:pPr>
            <a:r>
              <a:rPr sz="2000" dirty="0"/>
              <a:t>A pessoa </a:t>
            </a:r>
            <a:r>
              <a:rPr sz="2000" dirty="0" err="1"/>
              <a:t>designada</a:t>
            </a:r>
            <a:r>
              <a:rPr sz="2000" dirty="0"/>
              <a:t> tem o </a:t>
            </a:r>
            <a:r>
              <a:rPr sz="2000" dirty="0" err="1"/>
              <a:t>dever</a:t>
            </a:r>
            <a:r>
              <a:rPr sz="2000" dirty="0"/>
              <a:t> de </a:t>
            </a:r>
            <a:r>
              <a:rPr sz="2000" dirty="0" err="1"/>
              <a:t>tomar</a:t>
            </a:r>
            <a:r>
              <a:rPr sz="2000" dirty="0"/>
              <a:t> </a:t>
            </a:r>
            <a:r>
              <a:rPr sz="2000" dirty="0" err="1"/>
              <a:t>medidas</a:t>
            </a:r>
            <a:r>
              <a:rPr sz="2000" dirty="0"/>
              <a:t> para conhecer </a:t>
            </a:r>
            <a:r>
              <a:rPr sz="2000" dirty="0" err="1"/>
              <a:t>melhor</a:t>
            </a:r>
            <a:r>
              <a:rPr sz="2000" dirty="0"/>
              <a:t> a pessoa e </a:t>
            </a:r>
            <a:r>
              <a:rPr sz="2000" dirty="0" err="1"/>
              <a:t>ajudá</a:t>
            </a:r>
            <a:r>
              <a:rPr sz="2000" dirty="0"/>
              <a:t>-la a </a:t>
            </a:r>
            <a:r>
              <a:rPr sz="2000" dirty="0" err="1"/>
              <a:t>construir</a:t>
            </a:r>
            <a:r>
              <a:rPr sz="2000" dirty="0"/>
              <a:t> uma rede social, para que a pessoa </a:t>
            </a:r>
            <a:r>
              <a:rPr sz="2000" dirty="0" err="1"/>
              <a:t>possa</a:t>
            </a:r>
            <a:r>
              <a:rPr sz="2000" dirty="0"/>
              <a:t> escolher </a:t>
            </a:r>
            <a:r>
              <a:rPr sz="2000" dirty="0" err="1"/>
              <a:t>pessoalmente</a:t>
            </a:r>
            <a:r>
              <a:rPr sz="2000" dirty="0"/>
              <a:t> um </a:t>
            </a:r>
            <a:r>
              <a:rPr sz="2000" dirty="0" err="1"/>
              <a:t>apoiador</a:t>
            </a:r>
            <a:r>
              <a:rPr sz="2000" dirty="0"/>
              <a:t>. </a:t>
            </a:r>
            <a:endParaRPr lang="en-CH" sz="2000" dirty="0"/>
          </a:p>
          <a:p>
            <a:endParaRPr lang="en-CH" dirty="0"/>
          </a:p>
        </p:txBody>
      </p:sp>
      <p:sp>
        <p:nvSpPr>
          <p:cNvPr id="2" name="Title 1">
            <a:extLst>
              <a:ext uri="{FF2B5EF4-FFF2-40B4-BE49-F238E27FC236}">
                <a16:creationId xmlns:a16="http://schemas.microsoft.com/office/drawing/2014/main" id="{0E6D8FD5-739E-4F30-A809-A01518EBAC2E}"/>
              </a:ext>
            </a:extLst>
          </p:cNvPr>
          <p:cNvSpPr>
            <a:spLocks noGrp="1"/>
          </p:cNvSpPr>
          <p:nvPr>
            <p:ph type="title"/>
          </p:nvPr>
        </p:nvSpPr>
        <p:spPr>
          <a:xfrm>
            <a:off x="422141" y="506412"/>
            <a:ext cx="11259465" cy="432000"/>
          </a:xfrm>
        </p:spPr>
        <p:txBody>
          <a:bodyPr/>
          <a:lstStyle/>
          <a:p>
            <a:pPr algn="ctr"/>
            <a:r>
              <a:rPr dirty="0" err="1"/>
              <a:t>Apresentação</a:t>
            </a:r>
            <a:r>
              <a:rPr dirty="0"/>
              <a:t>: O </a:t>
            </a:r>
            <a:r>
              <a:rPr dirty="0" err="1"/>
              <a:t>papel</a:t>
            </a:r>
            <a:r>
              <a:rPr dirty="0"/>
              <a:t> das pessoas </a:t>
            </a:r>
            <a:r>
              <a:rPr dirty="0" err="1"/>
              <a:t>nomeadas</a:t>
            </a:r>
            <a:r>
              <a:rPr dirty="0"/>
              <a:t> – 6 </a:t>
            </a:r>
            <a:endParaRPr lang="en-CH" dirty="0"/>
          </a:p>
        </p:txBody>
      </p:sp>
    </p:spTree>
    <p:extLst>
      <p:ext uri="{BB962C8B-B14F-4D97-AF65-F5344CB8AC3E}">
        <p14:creationId xmlns:p14="http://schemas.microsoft.com/office/powerpoint/2010/main" val="33359871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424A-2E3B-41CE-8188-F78896305D83}"/>
              </a:ext>
            </a:extLst>
          </p:cNvPr>
          <p:cNvSpPr>
            <a:spLocks noGrp="1"/>
          </p:cNvSpPr>
          <p:nvPr>
            <p:ph type="title"/>
          </p:nvPr>
        </p:nvSpPr>
        <p:spPr>
          <a:xfrm>
            <a:off x="507205" y="2313946"/>
            <a:ext cx="11412651" cy="432000"/>
          </a:xfrm>
        </p:spPr>
        <p:txBody>
          <a:bodyPr>
            <a:noAutofit/>
          </a:bodyPr>
          <a:lstStyle/>
          <a:p>
            <a:pPr algn="ctr">
              <a:lnSpc>
                <a:spcPct val="100000"/>
              </a:lnSpc>
            </a:pPr>
            <a:r>
              <a:rPr lang="pt-BR" dirty="0"/>
              <a:t>Tema</a:t>
            </a:r>
            <a:r>
              <a:rPr dirty="0"/>
              <a:t> 5: </a:t>
            </a:r>
            <a:r>
              <a:rPr lang="pt-BR" dirty="0"/>
              <a:t>Passos positivos para adotar uma abordagem de tomada de decisão apoiada</a:t>
            </a:r>
            <a:br>
              <a:rPr lang="pt-BR" dirty="0"/>
            </a:br>
            <a:endParaRPr lang="en-CH" dirty="0"/>
          </a:p>
        </p:txBody>
      </p:sp>
    </p:spTree>
    <p:extLst>
      <p:ext uri="{BB962C8B-B14F-4D97-AF65-F5344CB8AC3E}">
        <p14:creationId xmlns:p14="http://schemas.microsoft.com/office/powerpoint/2010/main" val="18711123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2B1BE-23B2-42F0-B4F9-C95CD2D0D6CE}"/>
              </a:ext>
            </a:extLst>
          </p:cNvPr>
          <p:cNvSpPr>
            <a:spLocks noGrp="1"/>
          </p:cNvSpPr>
          <p:nvPr>
            <p:ph sz="quarter" idx="14"/>
          </p:nvPr>
        </p:nvSpPr>
        <p:spPr>
          <a:xfrm>
            <a:off x="1026695" y="1179000"/>
            <a:ext cx="10218822" cy="4500000"/>
          </a:xfrm>
        </p:spPr>
        <p:txBody>
          <a:bodyPr>
            <a:noAutofit/>
          </a:bodyPr>
          <a:lstStyle/>
          <a:p>
            <a:pPr marL="457200" lvl="0" indent="-457200" algn="just">
              <a:spcBef>
                <a:spcPts val="600"/>
              </a:spcBef>
              <a:spcAft>
                <a:spcPts val="0"/>
              </a:spcAft>
              <a:buFont typeface="+mj-lt"/>
              <a:buAutoNum type="arabicPeriod"/>
            </a:pPr>
            <a:r>
              <a:rPr lang="pt-BR" sz="1800" dirty="0"/>
              <a:t>Todos têm o direito de tomar decisões. </a:t>
            </a:r>
          </a:p>
          <a:p>
            <a:pPr marL="457200" lvl="0" indent="-457200" algn="just">
              <a:spcBef>
                <a:spcPts val="600"/>
              </a:spcBef>
              <a:spcAft>
                <a:spcPts val="0"/>
              </a:spcAft>
              <a:buFont typeface="+mj-lt"/>
              <a:buAutoNum type="arabicPeriod"/>
            </a:pPr>
            <a:r>
              <a:rPr lang="pt-BR" sz="1800" dirty="0"/>
              <a:t>As pessoas devem ter oportunidades de receber apoio para tomar decisões. </a:t>
            </a:r>
          </a:p>
          <a:p>
            <a:pPr marL="457200" lvl="0" indent="-457200" algn="just">
              <a:spcBef>
                <a:spcPts val="600"/>
              </a:spcBef>
              <a:spcAft>
                <a:spcPts val="0"/>
              </a:spcAft>
              <a:buFont typeface="+mj-lt"/>
              <a:buAutoNum type="arabicPeriod"/>
            </a:pPr>
            <a:r>
              <a:rPr lang="pt-BR" sz="1800" dirty="0"/>
              <a:t> As pessoas têm o direito de recusar o apoio que lhes pode ser oferecido. </a:t>
            </a:r>
          </a:p>
          <a:p>
            <a:pPr marL="457200" lvl="0" indent="-457200" algn="just">
              <a:spcBef>
                <a:spcPts val="600"/>
              </a:spcBef>
              <a:spcAft>
                <a:spcPts val="0"/>
              </a:spcAft>
              <a:buFont typeface="+mj-lt"/>
              <a:buAutoNum type="arabicPeriod"/>
            </a:pPr>
            <a:r>
              <a:rPr lang="pt-BR" sz="1800" dirty="0"/>
              <a:t>As pessoas devem poder receber apoio de pessoas que escolhem e confiam e que podem entender seus valores, desejos e antecedentes e respeitar suas vontades e preferências. </a:t>
            </a:r>
          </a:p>
          <a:p>
            <a:pPr marL="457200" lvl="0" indent="-457200" algn="just">
              <a:spcBef>
                <a:spcPts val="600"/>
              </a:spcBef>
              <a:spcAft>
                <a:spcPts val="0"/>
              </a:spcAft>
              <a:buFont typeface="+mj-lt"/>
              <a:buAutoNum type="arabicPeriod"/>
            </a:pPr>
            <a:r>
              <a:rPr lang="pt-BR" sz="1800" dirty="0"/>
              <a:t>O nível de apoio necessário depende da complexidade da decisão e da situação da pessoa que está tomando a decisão. </a:t>
            </a:r>
          </a:p>
          <a:p>
            <a:pPr marL="457200" lvl="0" indent="-457200" algn="just">
              <a:spcBef>
                <a:spcPts val="600"/>
              </a:spcBef>
              <a:spcAft>
                <a:spcPts val="0"/>
              </a:spcAft>
              <a:buFont typeface="+mj-lt"/>
              <a:buAutoNum type="arabicPeriod"/>
            </a:pPr>
            <a:r>
              <a:rPr lang="pt-BR" sz="1800" dirty="0"/>
              <a:t>As pessoas têm o direito de aprender com a experiência e de tomar más decisões. </a:t>
            </a:r>
          </a:p>
          <a:p>
            <a:pPr marL="457200" lvl="0" indent="-457200" algn="just">
              <a:spcBef>
                <a:spcPts val="600"/>
              </a:spcBef>
              <a:spcAft>
                <a:spcPts val="0"/>
              </a:spcAft>
              <a:buFont typeface="+mj-lt"/>
              <a:buAutoNum type="arabicPeriod"/>
            </a:pPr>
            <a:r>
              <a:rPr lang="pt-BR" sz="1800" dirty="0"/>
              <a:t>As pessoas têm o direito de discordar dos outros. </a:t>
            </a:r>
          </a:p>
          <a:p>
            <a:pPr marL="457200" lvl="0" indent="-457200" algn="just">
              <a:spcBef>
                <a:spcPts val="600"/>
              </a:spcBef>
              <a:spcAft>
                <a:spcPts val="0"/>
              </a:spcAft>
              <a:buFont typeface="+mj-lt"/>
              <a:buAutoNum type="arabicPeriod"/>
            </a:pPr>
            <a:r>
              <a:rPr lang="pt-BR" sz="1800" dirty="0"/>
              <a:t>As pessoas têm o direito de mudar de ideia, incluindo o direito de encerrar o suporte se ele não for mais desejado. </a:t>
            </a:r>
          </a:p>
          <a:p>
            <a:pPr marL="457200" lvl="0" indent="-457200" algn="just">
              <a:spcBef>
                <a:spcPts val="600"/>
              </a:spcBef>
              <a:spcAft>
                <a:spcPts val="0"/>
              </a:spcAft>
              <a:buFont typeface="+mj-lt"/>
              <a:buAutoNum type="arabicPeriod"/>
            </a:pPr>
            <a:r>
              <a:rPr lang="pt-BR" sz="1800" dirty="0"/>
              <a:t>Os outros devem respeitar a vontade e as preferências da pessoa em todos os momentos, inclusive em situações de crise. </a:t>
            </a:r>
          </a:p>
          <a:p>
            <a:pPr marL="457200" lvl="0" indent="-457200" algn="just">
              <a:spcBef>
                <a:spcPts val="600"/>
              </a:spcBef>
              <a:spcAft>
                <a:spcPts val="0"/>
              </a:spcAft>
              <a:buFont typeface="+mj-lt"/>
              <a:buAutoNum type="arabicPeriod"/>
            </a:pPr>
            <a:r>
              <a:rPr lang="pt-BR" sz="1800" dirty="0"/>
              <a:t>Quando não for praticável, após esforços significativos, determinar a real vontade e preferências da pessoa, deve-se determinar a melhor interpretação de suas vontades e preferências, a fim de respeitar seu direito à capacidade legal. </a:t>
            </a:r>
          </a:p>
        </p:txBody>
      </p:sp>
      <p:sp>
        <p:nvSpPr>
          <p:cNvPr id="2" name="Title 1">
            <a:extLst>
              <a:ext uri="{FF2B5EF4-FFF2-40B4-BE49-F238E27FC236}">
                <a16:creationId xmlns:a16="http://schemas.microsoft.com/office/drawing/2014/main" id="{A03D6FDA-7704-4430-8109-9553BB64D633}"/>
              </a:ext>
            </a:extLst>
          </p:cNvPr>
          <p:cNvSpPr>
            <a:spLocks noGrp="1"/>
          </p:cNvSpPr>
          <p:nvPr>
            <p:ph type="title"/>
          </p:nvPr>
        </p:nvSpPr>
        <p:spPr>
          <a:xfrm>
            <a:off x="422142" y="506412"/>
            <a:ext cx="11644672" cy="432000"/>
          </a:xfrm>
        </p:spPr>
        <p:txBody>
          <a:bodyPr/>
          <a:lstStyle/>
          <a:p>
            <a:pPr algn="ctr"/>
            <a:r>
              <a:rPr dirty="0" err="1"/>
              <a:t>Apresentação</a:t>
            </a:r>
            <a:r>
              <a:rPr dirty="0"/>
              <a:t>: </a:t>
            </a:r>
            <a:r>
              <a:rPr dirty="0" err="1"/>
              <a:t>Princípios-chave</a:t>
            </a:r>
            <a:r>
              <a:rPr dirty="0"/>
              <a:t> da </a:t>
            </a:r>
            <a:r>
              <a:rPr dirty="0" err="1"/>
              <a:t>tomada</a:t>
            </a:r>
            <a:r>
              <a:rPr dirty="0"/>
              <a:t> de </a:t>
            </a:r>
            <a:r>
              <a:rPr dirty="0" err="1"/>
              <a:t>decisão</a:t>
            </a:r>
            <a:r>
              <a:rPr dirty="0"/>
              <a:t> </a:t>
            </a:r>
            <a:r>
              <a:rPr dirty="0" err="1"/>
              <a:t>apoiada</a:t>
            </a:r>
            <a:endParaRPr lang="en-CH" dirty="0"/>
          </a:p>
        </p:txBody>
      </p:sp>
    </p:spTree>
    <p:extLst>
      <p:ext uri="{BB962C8B-B14F-4D97-AF65-F5344CB8AC3E}">
        <p14:creationId xmlns:p14="http://schemas.microsoft.com/office/powerpoint/2010/main" val="42566131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04FF5-D11C-45FE-831B-BEDD1B3F91E9}"/>
              </a:ext>
            </a:extLst>
          </p:cNvPr>
          <p:cNvSpPr>
            <a:spLocks noGrp="1"/>
          </p:cNvSpPr>
          <p:nvPr>
            <p:ph sz="quarter" idx="14"/>
          </p:nvPr>
        </p:nvSpPr>
        <p:spPr>
          <a:xfrm>
            <a:off x="592249" y="1943188"/>
            <a:ext cx="11174412" cy="1199928"/>
          </a:xfrm>
        </p:spPr>
        <p:txBody>
          <a:bodyPr/>
          <a:lstStyle/>
          <a:p>
            <a:endParaRPr lang="en-GB" dirty="0"/>
          </a:p>
          <a:p>
            <a:pPr marL="0" indent="0" algn="ctr">
              <a:buNone/>
              <a:defRPr sz="2500" b="1" i="1"/>
            </a:pPr>
            <a:r>
              <a:rPr lang="pt-BR" sz="2500" b="1" i="1" dirty="0"/>
              <a:t>Que ação você poderia tomar pessoalmente para ajudar as pessoas a tomar decisões? </a:t>
            </a:r>
          </a:p>
          <a:p>
            <a:pPr marL="0" indent="0" algn="ctr">
              <a:buNone/>
              <a:defRPr sz="2500" b="1" i="1"/>
            </a:pPr>
            <a:endParaRPr lang="en-CH" sz="2500" b="1" i="1" dirty="0"/>
          </a:p>
          <a:p>
            <a:endParaRPr lang="en-CH" dirty="0"/>
          </a:p>
        </p:txBody>
      </p:sp>
      <p:sp>
        <p:nvSpPr>
          <p:cNvPr id="2" name="Title 1">
            <a:extLst>
              <a:ext uri="{FF2B5EF4-FFF2-40B4-BE49-F238E27FC236}">
                <a16:creationId xmlns:a16="http://schemas.microsoft.com/office/drawing/2014/main" id="{8892F7A6-9BBC-4539-8405-4C05FC51620D}"/>
              </a:ext>
            </a:extLst>
          </p:cNvPr>
          <p:cNvSpPr>
            <a:spLocks noGrp="1"/>
          </p:cNvSpPr>
          <p:nvPr>
            <p:ph type="title"/>
          </p:nvPr>
        </p:nvSpPr>
        <p:spPr>
          <a:xfrm>
            <a:off x="422141" y="506412"/>
            <a:ext cx="11259466" cy="432000"/>
          </a:xfrm>
        </p:spPr>
        <p:txBody>
          <a:bodyPr>
            <a:normAutofit fontScale="90000"/>
          </a:bodyPr>
          <a:lstStyle/>
          <a:p>
            <a:pPr algn="ctr"/>
            <a:r>
              <a:rPr sz="3300" dirty="0"/>
              <a:t>Exercício 5.1: </a:t>
            </a:r>
            <a:r>
              <a:rPr sz="3300" dirty="0" err="1"/>
              <a:t>Ação</a:t>
            </a:r>
            <a:r>
              <a:rPr sz="3300" dirty="0"/>
              <a:t> </a:t>
            </a:r>
            <a:r>
              <a:rPr sz="3300" dirty="0" err="1"/>
              <a:t>pessoal</a:t>
            </a:r>
            <a:r>
              <a:rPr sz="3300" dirty="0"/>
              <a:t> para </a:t>
            </a:r>
            <a:r>
              <a:rPr sz="3300" dirty="0" err="1"/>
              <a:t>promover</a:t>
            </a:r>
            <a:r>
              <a:rPr sz="3300" dirty="0"/>
              <a:t> a </a:t>
            </a:r>
            <a:r>
              <a:rPr sz="3300" dirty="0" err="1"/>
              <a:t>tomada</a:t>
            </a:r>
            <a:r>
              <a:rPr sz="3300" dirty="0"/>
              <a:t> de </a:t>
            </a:r>
            <a:r>
              <a:rPr sz="3300" dirty="0" err="1"/>
              <a:t>decisão</a:t>
            </a:r>
            <a:r>
              <a:rPr lang="pt-BR" sz="3300" dirty="0"/>
              <a:t> </a:t>
            </a:r>
            <a:r>
              <a:rPr sz="3300" dirty="0" err="1"/>
              <a:t>apoiada</a:t>
            </a:r>
            <a:br>
              <a:rPr lang="pt-BR" dirty="0"/>
            </a:br>
            <a:br>
              <a:rPr lang="pt-BR" dirty="0"/>
            </a:br>
            <a:br>
              <a:rPr lang="en-CH" dirty="0"/>
            </a:br>
            <a:endParaRPr lang="en-CH" dirty="0"/>
          </a:p>
        </p:txBody>
      </p:sp>
    </p:spTree>
    <p:extLst>
      <p:ext uri="{BB962C8B-B14F-4D97-AF65-F5344CB8AC3E}">
        <p14:creationId xmlns:p14="http://schemas.microsoft.com/office/powerpoint/2010/main" val="29736637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1ECB3-EA68-40A4-A8C8-76907B365B48}"/>
              </a:ext>
            </a:extLst>
          </p:cNvPr>
          <p:cNvSpPr>
            <a:spLocks noGrp="1"/>
          </p:cNvSpPr>
          <p:nvPr>
            <p:ph sz="quarter" idx="14"/>
          </p:nvPr>
        </p:nvSpPr>
        <p:spPr>
          <a:xfrm>
            <a:off x="962527" y="1072952"/>
            <a:ext cx="10058400" cy="5392016"/>
          </a:xfrm>
          <a:solidFill>
            <a:srgbClr val="CDEFFC"/>
          </a:solidFill>
        </p:spPr>
        <p:txBody>
          <a:bodyPr>
            <a:noAutofit/>
          </a:bodyPr>
          <a:lstStyle/>
          <a:p>
            <a:pPr algn="just">
              <a:spcBef>
                <a:spcPts val="300"/>
              </a:spcBef>
              <a:spcAft>
                <a:spcPts val="0"/>
              </a:spcAft>
            </a:pPr>
            <a:r>
              <a:rPr sz="2000" dirty="0"/>
              <a:t>Reserve um tempo para </a:t>
            </a:r>
            <a:r>
              <a:rPr sz="2000" dirty="0" err="1"/>
              <a:t>ouvir</a:t>
            </a:r>
            <a:r>
              <a:rPr sz="2000" dirty="0"/>
              <a:t> e </a:t>
            </a:r>
            <a:r>
              <a:rPr sz="2000" dirty="0" err="1"/>
              <a:t>aprender</a:t>
            </a:r>
            <a:r>
              <a:rPr sz="2000" dirty="0"/>
              <a:t> com a pessoa para </a:t>
            </a:r>
            <a:r>
              <a:rPr sz="2000" dirty="0" err="1"/>
              <a:t>entender</a:t>
            </a:r>
            <a:r>
              <a:rPr sz="2000" dirty="0"/>
              <a:t> o que </a:t>
            </a:r>
            <a:r>
              <a:rPr sz="2000" dirty="0" err="1"/>
              <a:t>ela</a:t>
            </a:r>
            <a:r>
              <a:rPr sz="2000" dirty="0"/>
              <a:t> </a:t>
            </a:r>
            <a:r>
              <a:rPr sz="2000" dirty="0" err="1"/>
              <a:t>quer</a:t>
            </a:r>
            <a:r>
              <a:rPr sz="2000" dirty="0"/>
              <a:t>. Use a </a:t>
            </a:r>
            <a:r>
              <a:rPr sz="2000" dirty="0" err="1"/>
              <a:t>escuta</a:t>
            </a:r>
            <a:r>
              <a:rPr sz="2000" dirty="0"/>
              <a:t> </a:t>
            </a:r>
            <a:r>
              <a:rPr sz="2000" dirty="0" err="1"/>
              <a:t>ativa</a:t>
            </a:r>
            <a:r>
              <a:rPr sz="2000" dirty="0"/>
              <a:t> para </a:t>
            </a:r>
            <a:r>
              <a:rPr sz="2000" dirty="0" err="1"/>
              <a:t>incentivar</a:t>
            </a:r>
            <a:r>
              <a:rPr sz="2000" dirty="0"/>
              <a:t> a </a:t>
            </a:r>
            <a:r>
              <a:rPr sz="2000" dirty="0" err="1"/>
              <a:t>comunicação</a:t>
            </a:r>
            <a:r>
              <a:rPr sz="2000" dirty="0"/>
              <a:t> sem </a:t>
            </a:r>
            <a:r>
              <a:rPr sz="2000" dirty="0" err="1"/>
              <a:t>pressionar</a:t>
            </a:r>
            <a:r>
              <a:rPr sz="2000" dirty="0"/>
              <a:t> por </a:t>
            </a:r>
            <a:r>
              <a:rPr sz="2000" dirty="0" err="1"/>
              <a:t>respostas</a:t>
            </a:r>
            <a:r>
              <a:rPr sz="2000" dirty="0"/>
              <a:t> </a:t>
            </a:r>
            <a:r>
              <a:rPr sz="2000" dirty="0" err="1"/>
              <a:t>imediatas</a:t>
            </a:r>
            <a:r>
              <a:rPr sz="2000" dirty="0"/>
              <a:t>. </a:t>
            </a:r>
          </a:p>
          <a:p>
            <a:pPr algn="just">
              <a:spcBef>
                <a:spcPts val="300"/>
              </a:spcBef>
              <a:spcAft>
                <a:spcPts val="0"/>
              </a:spcAft>
            </a:pPr>
            <a:r>
              <a:rPr sz="2000" dirty="0" err="1"/>
              <a:t>Conheça</a:t>
            </a:r>
            <a:r>
              <a:rPr sz="2000" dirty="0"/>
              <a:t> a pessoa que você </a:t>
            </a:r>
            <a:r>
              <a:rPr sz="2000" dirty="0" err="1"/>
              <a:t>apoia</a:t>
            </a:r>
            <a:r>
              <a:rPr sz="2000" dirty="0"/>
              <a:t>, </a:t>
            </a:r>
            <a:r>
              <a:rPr sz="2000" dirty="0" err="1"/>
              <a:t>bem</a:t>
            </a:r>
            <a:r>
              <a:rPr sz="2000" dirty="0"/>
              <a:t> como seu </a:t>
            </a:r>
            <a:r>
              <a:rPr sz="2000" dirty="0" err="1"/>
              <a:t>contexto</a:t>
            </a:r>
            <a:r>
              <a:rPr sz="2000" dirty="0"/>
              <a:t> social.</a:t>
            </a:r>
          </a:p>
          <a:p>
            <a:pPr algn="just">
              <a:spcBef>
                <a:spcPts val="300"/>
              </a:spcBef>
              <a:spcAft>
                <a:spcPts val="0"/>
              </a:spcAft>
            </a:pPr>
            <a:r>
              <a:rPr sz="2000" dirty="0"/>
              <a:t>Reserve um tempo para </a:t>
            </a:r>
            <a:r>
              <a:rPr sz="2000" dirty="0" err="1"/>
              <a:t>discutir</a:t>
            </a:r>
            <a:r>
              <a:rPr sz="2000" dirty="0"/>
              <a:t> com a pessoa </a:t>
            </a:r>
            <a:r>
              <a:rPr sz="2000" dirty="0" err="1"/>
              <a:t>os</a:t>
            </a:r>
            <a:r>
              <a:rPr sz="2000" dirty="0"/>
              <a:t> tipos de </a:t>
            </a:r>
            <a:r>
              <a:rPr sz="2000" dirty="0" err="1"/>
              <a:t>apoio</a:t>
            </a:r>
            <a:r>
              <a:rPr sz="2000" dirty="0"/>
              <a:t> que </a:t>
            </a:r>
            <a:r>
              <a:rPr sz="2000" dirty="0" err="1"/>
              <a:t>ela</a:t>
            </a:r>
            <a:r>
              <a:rPr sz="2000" dirty="0"/>
              <a:t> precisa e </a:t>
            </a:r>
            <a:r>
              <a:rPr sz="2000" dirty="0" err="1"/>
              <a:t>quer</a:t>
            </a:r>
            <a:r>
              <a:rPr sz="2000" dirty="0"/>
              <a:t>, as </a:t>
            </a:r>
            <a:r>
              <a:rPr sz="2000" dirty="0" err="1"/>
              <a:t>decisões</a:t>
            </a:r>
            <a:r>
              <a:rPr sz="2000" dirty="0"/>
              <a:t> que são </a:t>
            </a:r>
            <a:r>
              <a:rPr sz="2000" dirty="0" err="1"/>
              <a:t>difíceis</a:t>
            </a:r>
            <a:r>
              <a:rPr sz="2000" dirty="0"/>
              <a:t> de </a:t>
            </a:r>
            <a:r>
              <a:rPr sz="2000" dirty="0" err="1"/>
              <a:t>tomar</a:t>
            </a:r>
            <a:r>
              <a:rPr sz="2000" dirty="0"/>
              <a:t> e o </a:t>
            </a:r>
            <a:r>
              <a:rPr sz="2000" dirty="0" err="1"/>
              <a:t>tipo</a:t>
            </a:r>
            <a:r>
              <a:rPr sz="2000" dirty="0"/>
              <a:t> de </a:t>
            </a:r>
            <a:r>
              <a:rPr sz="2000" dirty="0" err="1"/>
              <a:t>conselho</a:t>
            </a:r>
            <a:r>
              <a:rPr sz="2000" dirty="0"/>
              <a:t> que </a:t>
            </a:r>
            <a:r>
              <a:rPr sz="2000" dirty="0" err="1"/>
              <a:t>ela</a:t>
            </a:r>
            <a:r>
              <a:rPr sz="2000" dirty="0"/>
              <a:t> </a:t>
            </a:r>
            <a:r>
              <a:rPr sz="2000" dirty="0" err="1"/>
              <a:t>gostaria</a:t>
            </a:r>
            <a:r>
              <a:rPr sz="2000" dirty="0"/>
              <a:t>.</a:t>
            </a:r>
          </a:p>
          <a:p>
            <a:pPr algn="just">
              <a:spcBef>
                <a:spcPts val="300"/>
              </a:spcBef>
              <a:spcAft>
                <a:spcPts val="0"/>
              </a:spcAft>
            </a:pPr>
            <a:r>
              <a:rPr sz="2000" dirty="0" err="1"/>
              <a:t>Dê</a:t>
            </a:r>
            <a:r>
              <a:rPr sz="2000" dirty="0"/>
              <a:t> </a:t>
            </a:r>
            <a:r>
              <a:rPr sz="2000" dirty="0" err="1"/>
              <a:t>às</a:t>
            </a:r>
            <a:r>
              <a:rPr sz="2000" dirty="0"/>
              <a:t> pessoas tempo </a:t>
            </a:r>
            <a:r>
              <a:rPr sz="2000" dirty="0" err="1"/>
              <a:t>suficiente</a:t>
            </a:r>
            <a:r>
              <a:rPr sz="2000" dirty="0"/>
              <a:t> para </a:t>
            </a:r>
            <a:r>
              <a:rPr sz="2000" dirty="0" err="1"/>
              <a:t>tomar</a:t>
            </a:r>
            <a:r>
              <a:rPr sz="2000" dirty="0"/>
              <a:t> uma </a:t>
            </a:r>
            <a:r>
              <a:rPr sz="2000" dirty="0" err="1"/>
              <a:t>decisão</a:t>
            </a:r>
            <a:r>
              <a:rPr sz="2000" dirty="0"/>
              <a:t> por </a:t>
            </a:r>
            <a:r>
              <a:rPr sz="2000" dirty="0" err="1"/>
              <a:t>conta</a:t>
            </a:r>
            <a:r>
              <a:rPr sz="2000" dirty="0"/>
              <a:t> </a:t>
            </a:r>
            <a:r>
              <a:rPr sz="2000" dirty="0" err="1"/>
              <a:t>própria</a:t>
            </a:r>
            <a:r>
              <a:rPr sz="2000" dirty="0"/>
              <a:t>.</a:t>
            </a:r>
          </a:p>
          <a:p>
            <a:pPr algn="just">
              <a:spcBef>
                <a:spcPts val="300"/>
              </a:spcBef>
              <a:spcAft>
                <a:spcPts val="0"/>
              </a:spcAft>
            </a:pPr>
            <a:r>
              <a:rPr sz="2000" dirty="0" err="1"/>
              <a:t>Permaneça</a:t>
            </a:r>
            <a:r>
              <a:rPr sz="2000" dirty="0"/>
              <a:t> </a:t>
            </a:r>
            <a:r>
              <a:rPr sz="2000" dirty="0" err="1"/>
              <a:t>envolvido</a:t>
            </a:r>
            <a:r>
              <a:rPr sz="2000" dirty="0"/>
              <a:t> com a pessoa ao </a:t>
            </a:r>
            <a:r>
              <a:rPr sz="2000" dirty="0" err="1"/>
              <a:t>longo</a:t>
            </a:r>
            <a:r>
              <a:rPr sz="2000" dirty="0"/>
              <a:t> do tempo, pois sua </a:t>
            </a:r>
            <a:r>
              <a:rPr sz="2000" dirty="0" err="1"/>
              <a:t>vontade</a:t>
            </a:r>
            <a:r>
              <a:rPr sz="2000" dirty="0"/>
              <a:t> e </a:t>
            </a:r>
            <a:r>
              <a:rPr sz="2000" dirty="0" err="1"/>
              <a:t>preferências</a:t>
            </a:r>
            <a:r>
              <a:rPr sz="2000" dirty="0"/>
              <a:t> </a:t>
            </a:r>
            <a:r>
              <a:rPr sz="2000" dirty="0" err="1"/>
              <a:t>podem</a:t>
            </a:r>
            <a:r>
              <a:rPr sz="2000" dirty="0"/>
              <a:t> mudar. </a:t>
            </a:r>
          </a:p>
          <a:p>
            <a:pPr algn="just">
              <a:spcBef>
                <a:spcPts val="300"/>
              </a:spcBef>
              <a:spcAft>
                <a:spcPts val="0"/>
              </a:spcAft>
            </a:pPr>
            <a:r>
              <a:rPr sz="2000" dirty="0" err="1"/>
              <a:t>Preste</a:t>
            </a:r>
            <a:r>
              <a:rPr sz="2000" dirty="0"/>
              <a:t> </a:t>
            </a:r>
            <a:r>
              <a:rPr sz="2000" dirty="0" err="1"/>
              <a:t>atenção</a:t>
            </a:r>
            <a:r>
              <a:rPr sz="2000" dirty="0"/>
              <a:t> ao que </a:t>
            </a:r>
            <a:r>
              <a:rPr sz="2000" dirty="0" err="1"/>
              <a:t>pode</a:t>
            </a:r>
            <a:r>
              <a:rPr sz="2000" dirty="0"/>
              <a:t> </a:t>
            </a:r>
            <a:r>
              <a:rPr sz="2000" dirty="0" err="1"/>
              <a:t>ajudar</a:t>
            </a:r>
            <a:r>
              <a:rPr sz="2000" dirty="0"/>
              <a:t> ou </a:t>
            </a:r>
            <a:r>
              <a:rPr sz="2000" dirty="0" err="1"/>
              <a:t>impedir</a:t>
            </a:r>
            <a:r>
              <a:rPr sz="2000" dirty="0"/>
              <a:t> uma pessoa de </a:t>
            </a:r>
            <a:r>
              <a:rPr sz="2000" dirty="0" err="1"/>
              <a:t>tomar</a:t>
            </a:r>
            <a:r>
              <a:rPr sz="2000" dirty="0"/>
              <a:t> </a:t>
            </a:r>
            <a:r>
              <a:rPr sz="2000" dirty="0" err="1"/>
              <a:t>certas</a:t>
            </a:r>
            <a:r>
              <a:rPr sz="2000" dirty="0"/>
              <a:t> </a:t>
            </a:r>
            <a:r>
              <a:rPr sz="2000" dirty="0" err="1"/>
              <a:t>decisões</a:t>
            </a:r>
            <a:r>
              <a:rPr sz="2000" dirty="0"/>
              <a:t>.</a:t>
            </a:r>
          </a:p>
          <a:p>
            <a:pPr algn="just">
              <a:spcBef>
                <a:spcPts val="300"/>
              </a:spcBef>
              <a:spcAft>
                <a:spcPts val="0"/>
              </a:spcAft>
            </a:pPr>
            <a:r>
              <a:rPr sz="2000" dirty="0" err="1"/>
              <a:t>Esteja</a:t>
            </a:r>
            <a:r>
              <a:rPr sz="2000" dirty="0"/>
              <a:t> </a:t>
            </a:r>
            <a:r>
              <a:rPr sz="2000" dirty="0" err="1"/>
              <a:t>ciente</a:t>
            </a:r>
            <a:r>
              <a:rPr sz="2000" dirty="0"/>
              <a:t> de que </a:t>
            </a:r>
            <a:r>
              <a:rPr sz="2000" dirty="0" err="1"/>
              <a:t>outras</a:t>
            </a:r>
            <a:r>
              <a:rPr sz="2000" dirty="0"/>
              <a:t> pessoas </a:t>
            </a:r>
            <a:r>
              <a:rPr sz="2000" dirty="0" err="1"/>
              <a:t>podem</a:t>
            </a:r>
            <a:r>
              <a:rPr sz="2000" dirty="0"/>
              <a:t> </a:t>
            </a:r>
            <a:r>
              <a:rPr sz="2000" dirty="0" err="1"/>
              <a:t>tentar</a:t>
            </a:r>
            <a:r>
              <a:rPr sz="2000" dirty="0"/>
              <a:t> </a:t>
            </a:r>
            <a:r>
              <a:rPr sz="2000" dirty="0" err="1"/>
              <a:t>influenciá</a:t>
            </a:r>
            <a:r>
              <a:rPr sz="2000" dirty="0"/>
              <a:t>-lo. Sempre </a:t>
            </a:r>
            <a:r>
              <a:rPr sz="2000" dirty="0" err="1"/>
              <a:t>tenha</a:t>
            </a:r>
            <a:r>
              <a:rPr sz="2000" dirty="0"/>
              <a:t> em </a:t>
            </a:r>
            <a:r>
              <a:rPr sz="2000" dirty="0" err="1"/>
              <a:t>mente</a:t>
            </a:r>
            <a:r>
              <a:rPr sz="2000" dirty="0"/>
              <a:t> que a pessoa que você está </a:t>
            </a:r>
            <a:r>
              <a:rPr sz="2000" dirty="0" err="1"/>
              <a:t>apoiando</a:t>
            </a:r>
            <a:r>
              <a:rPr sz="2000" dirty="0"/>
              <a:t> está </a:t>
            </a:r>
            <a:r>
              <a:rPr sz="2000" dirty="0" err="1"/>
              <a:t>conduzindo</a:t>
            </a:r>
            <a:r>
              <a:rPr sz="2000" dirty="0"/>
              <a:t> a </a:t>
            </a:r>
            <a:r>
              <a:rPr sz="2000" dirty="0" err="1"/>
              <a:t>decisão</a:t>
            </a:r>
            <a:r>
              <a:rPr sz="2000" dirty="0"/>
              <a:t>.</a:t>
            </a:r>
          </a:p>
          <a:p>
            <a:pPr algn="just">
              <a:spcBef>
                <a:spcPts val="300"/>
              </a:spcBef>
              <a:spcAft>
                <a:spcPts val="0"/>
              </a:spcAft>
            </a:pPr>
            <a:r>
              <a:rPr sz="2000" dirty="0" err="1"/>
              <a:t>Encontre</a:t>
            </a:r>
            <a:r>
              <a:rPr sz="2000" dirty="0"/>
              <a:t> </a:t>
            </a:r>
            <a:r>
              <a:rPr sz="2000" dirty="0" err="1"/>
              <a:t>informações</a:t>
            </a:r>
            <a:r>
              <a:rPr sz="2000" dirty="0"/>
              <a:t> sobre </a:t>
            </a:r>
            <a:r>
              <a:rPr sz="2000" dirty="0" err="1"/>
              <a:t>indivíduos</a:t>
            </a:r>
            <a:r>
              <a:rPr sz="2000" dirty="0"/>
              <a:t>, redes ou </a:t>
            </a:r>
            <a:r>
              <a:rPr sz="2000" dirty="0" err="1"/>
              <a:t>serviços</a:t>
            </a:r>
            <a:r>
              <a:rPr sz="2000" dirty="0"/>
              <a:t> que </a:t>
            </a:r>
            <a:r>
              <a:rPr sz="2000" dirty="0" err="1"/>
              <a:t>fornecem</a:t>
            </a:r>
            <a:r>
              <a:rPr sz="2000" dirty="0"/>
              <a:t> </a:t>
            </a:r>
            <a:r>
              <a:rPr sz="2000" dirty="0" err="1"/>
              <a:t>suporte</a:t>
            </a:r>
            <a:r>
              <a:rPr sz="2000" dirty="0"/>
              <a:t> e </a:t>
            </a:r>
            <a:r>
              <a:rPr sz="2000" dirty="0" err="1"/>
              <a:t>aconselhamento</a:t>
            </a:r>
            <a:r>
              <a:rPr sz="2000" dirty="0"/>
              <a:t> extra. </a:t>
            </a:r>
          </a:p>
          <a:p>
            <a:pPr algn="just">
              <a:spcBef>
                <a:spcPts val="300"/>
              </a:spcBef>
              <a:spcAft>
                <a:spcPts val="0"/>
              </a:spcAft>
            </a:pPr>
            <a:r>
              <a:rPr sz="2000" dirty="0" err="1"/>
              <a:t>Encontre</a:t>
            </a:r>
            <a:r>
              <a:rPr sz="2000" dirty="0"/>
              <a:t> </a:t>
            </a:r>
            <a:r>
              <a:rPr sz="2000" dirty="0" err="1"/>
              <a:t>apoio</a:t>
            </a:r>
            <a:r>
              <a:rPr sz="2000" dirty="0"/>
              <a:t> para </a:t>
            </a:r>
            <a:r>
              <a:rPr sz="2000" dirty="0" err="1"/>
              <a:t>si</a:t>
            </a:r>
            <a:r>
              <a:rPr sz="2000" dirty="0"/>
              <a:t> </a:t>
            </a:r>
            <a:r>
              <a:rPr sz="2000" dirty="0" err="1"/>
              <a:t>mesmo</a:t>
            </a:r>
            <a:r>
              <a:rPr sz="2000" dirty="0"/>
              <a:t>, </a:t>
            </a:r>
            <a:r>
              <a:rPr sz="2000" dirty="0" err="1"/>
              <a:t>identifique</a:t>
            </a:r>
            <a:r>
              <a:rPr sz="2000" dirty="0"/>
              <a:t> pessoas ou </a:t>
            </a:r>
            <a:r>
              <a:rPr sz="2000" dirty="0" err="1"/>
              <a:t>serviços</a:t>
            </a:r>
            <a:r>
              <a:rPr sz="2000" dirty="0"/>
              <a:t> que </a:t>
            </a:r>
            <a:r>
              <a:rPr sz="2000" dirty="0" err="1"/>
              <a:t>possam</a:t>
            </a:r>
            <a:r>
              <a:rPr sz="2000" dirty="0"/>
              <a:t> </a:t>
            </a:r>
            <a:r>
              <a:rPr sz="2000" dirty="0" err="1"/>
              <a:t>ajudá</a:t>
            </a:r>
            <a:r>
              <a:rPr sz="2000" dirty="0"/>
              <a:t>-lo em seu </a:t>
            </a:r>
            <a:r>
              <a:rPr sz="2000" dirty="0" err="1"/>
              <a:t>papel</a:t>
            </a:r>
            <a:r>
              <a:rPr sz="2000" dirty="0"/>
              <a:t> de </a:t>
            </a:r>
            <a:r>
              <a:rPr sz="2000" dirty="0" err="1"/>
              <a:t>apoiador</a:t>
            </a:r>
            <a:r>
              <a:rPr sz="2000" dirty="0"/>
              <a:t>.</a:t>
            </a:r>
          </a:p>
          <a:p>
            <a:pPr algn="just">
              <a:spcBef>
                <a:spcPts val="300"/>
              </a:spcBef>
              <a:spcAft>
                <a:spcPts val="0"/>
              </a:spcAft>
            </a:pPr>
            <a:r>
              <a:rPr sz="2000" dirty="0" err="1"/>
              <a:t>Aprenda</a:t>
            </a:r>
            <a:r>
              <a:rPr sz="2000" dirty="0"/>
              <a:t> a lidar com a </a:t>
            </a:r>
            <a:r>
              <a:rPr sz="2000" dirty="0" err="1"/>
              <a:t>frustração</a:t>
            </a:r>
            <a:r>
              <a:rPr sz="2000" dirty="0"/>
              <a:t>.</a:t>
            </a:r>
          </a:p>
        </p:txBody>
      </p:sp>
      <p:sp>
        <p:nvSpPr>
          <p:cNvPr id="2" name="Title 1">
            <a:extLst>
              <a:ext uri="{FF2B5EF4-FFF2-40B4-BE49-F238E27FC236}">
                <a16:creationId xmlns:a16="http://schemas.microsoft.com/office/drawing/2014/main" id="{92FF4AC2-0AFA-463B-A886-56D4750525E4}"/>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Dicas</a:t>
            </a:r>
            <a:r>
              <a:rPr dirty="0"/>
              <a:t> para </a:t>
            </a:r>
            <a:r>
              <a:rPr dirty="0" err="1"/>
              <a:t>apoiadores</a:t>
            </a:r>
            <a:r>
              <a:rPr dirty="0"/>
              <a:t> </a:t>
            </a:r>
            <a:endParaRPr lang="en-CH" dirty="0"/>
          </a:p>
        </p:txBody>
      </p:sp>
    </p:spTree>
    <p:extLst>
      <p:ext uri="{BB962C8B-B14F-4D97-AF65-F5344CB8AC3E}">
        <p14:creationId xmlns:p14="http://schemas.microsoft.com/office/powerpoint/2010/main" val="42916820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A7EB0-DCD8-4E06-A155-A8C59982CD59}"/>
              </a:ext>
            </a:extLst>
          </p:cNvPr>
          <p:cNvSpPr>
            <a:spLocks noGrp="1"/>
          </p:cNvSpPr>
          <p:nvPr>
            <p:ph sz="quarter" idx="14"/>
          </p:nvPr>
        </p:nvSpPr>
        <p:spPr>
          <a:xfrm>
            <a:off x="422141" y="2103609"/>
            <a:ext cx="11174412" cy="1917812"/>
          </a:xfrm>
        </p:spPr>
        <p:txBody>
          <a:bodyPr/>
          <a:lstStyle/>
          <a:p>
            <a:endParaRPr lang="en-US" dirty="0"/>
          </a:p>
          <a:p>
            <a:pPr marL="0" indent="0" algn="ctr">
              <a:buNone/>
              <a:defRPr sz="2500" b="1" i="1"/>
            </a:pPr>
            <a:r>
              <a:rPr dirty="0"/>
              <a:t>O que </a:t>
            </a:r>
            <a:r>
              <a:rPr dirty="0" err="1"/>
              <a:t>poderia</a:t>
            </a:r>
            <a:r>
              <a:rPr dirty="0"/>
              <a:t> ser </a:t>
            </a:r>
            <a:r>
              <a:rPr dirty="0" err="1"/>
              <a:t>implementado</a:t>
            </a:r>
            <a:r>
              <a:rPr dirty="0"/>
              <a:t> para </a:t>
            </a:r>
            <a:r>
              <a:rPr dirty="0" err="1"/>
              <a:t>facilitar</a:t>
            </a:r>
            <a:r>
              <a:rPr dirty="0"/>
              <a:t> a </a:t>
            </a:r>
            <a:r>
              <a:rPr dirty="0" err="1"/>
              <a:t>tomada</a:t>
            </a:r>
            <a:r>
              <a:rPr dirty="0"/>
              <a:t> de </a:t>
            </a:r>
            <a:r>
              <a:rPr dirty="0" err="1"/>
              <a:t>decisões</a:t>
            </a:r>
            <a:r>
              <a:rPr dirty="0"/>
              <a:t> </a:t>
            </a:r>
            <a:r>
              <a:rPr dirty="0" err="1"/>
              <a:t>apoiadas</a:t>
            </a:r>
            <a:r>
              <a:rPr dirty="0"/>
              <a:t> em um </a:t>
            </a:r>
            <a:r>
              <a:rPr dirty="0" err="1"/>
              <a:t>serviço</a:t>
            </a:r>
            <a:r>
              <a:rPr dirty="0"/>
              <a:t> de saúde mental ou social?</a:t>
            </a:r>
            <a:endParaRPr lang="en-CH" sz="2500" b="1" i="1" dirty="0"/>
          </a:p>
          <a:p>
            <a:endParaRPr lang="en-CH" dirty="0"/>
          </a:p>
        </p:txBody>
      </p:sp>
      <p:sp>
        <p:nvSpPr>
          <p:cNvPr id="2" name="Title 1">
            <a:extLst>
              <a:ext uri="{FF2B5EF4-FFF2-40B4-BE49-F238E27FC236}">
                <a16:creationId xmlns:a16="http://schemas.microsoft.com/office/drawing/2014/main" id="{7AFA5765-3F2C-4034-BA91-DDA25262A8E2}"/>
              </a:ext>
            </a:extLst>
          </p:cNvPr>
          <p:cNvSpPr>
            <a:spLocks noGrp="1"/>
          </p:cNvSpPr>
          <p:nvPr>
            <p:ph type="title"/>
          </p:nvPr>
        </p:nvSpPr>
        <p:spPr>
          <a:xfrm>
            <a:off x="422141" y="506412"/>
            <a:ext cx="11432402" cy="432000"/>
          </a:xfrm>
        </p:spPr>
        <p:txBody>
          <a:bodyPr>
            <a:noAutofit/>
          </a:bodyPr>
          <a:lstStyle/>
          <a:p>
            <a:pPr algn="ctr"/>
            <a:r>
              <a:rPr dirty="0"/>
              <a:t>Exercício 5.2: </a:t>
            </a:r>
            <a:r>
              <a:rPr lang="pt-BR" dirty="0"/>
              <a:t>Ação de promoção da capacidade legal e tomada de decisão apoiada no nível dos serviços de saúde mental e serviços sociais </a:t>
            </a:r>
            <a:br>
              <a:rPr lang="pt-BR" dirty="0"/>
            </a:br>
            <a:r>
              <a:rPr dirty="0"/>
              <a:t>– 1</a:t>
            </a:r>
            <a:endParaRPr lang="en-CH" dirty="0"/>
          </a:p>
        </p:txBody>
      </p:sp>
    </p:spTree>
    <p:extLst>
      <p:ext uri="{BB962C8B-B14F-4D97-AF65-F5344CB8AC3E}">
        <p14:creationId xmlns:p14="http://schemas.microsoft.com/office/powerpoint/2010/main" val="27832320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EF1DE-0BCC-467B-BF3A-084DE8256A7E}"/>
              </a:ext>
            </a:extLst>
          </p:cNvPr>
          <p:cNvSpPr>
            <a:spLocks noGrp="1"/>
          </p:cNvSpPr>
          <p:nvPr>
            <p:ph sz="quarter" idx="14"/>
          </p:nvPr>
        </p:nvSpPr>
        <p:spPr>
          <a:xfrm>
            <a:off x="914400" y="2007705"/>
            <a:ext cx="10331115" cy="4343884"/>
          </a:xfrm>
        </p:spPr>
        <p:txBody>
          <a:bodyPr>
            <a:noAutofit/>
          </a:bodyPr>
          <a:lstStyle/>
          <a:p>
            <a:pPr lvl="0" algn="just">
              <a:spcBef>
                <a:spcPts val="200"/>
              </a:spcBef>
              <a:spcAft>
                <a:spcPts val="0"/>
              </a:spcAft>
            </a:pPr>
            <a:r>
              <a:rPr lang="pt-BR" sz="2000" dirty="0"/>
              <a:t>Desenvolver </a:t>
            </a:r>
            <a:r>
              <a:rPr sz="2000" dirty="0" err="1"/>
              <a:t>Adotar</a:t>
            </a:r>
            <a:r>
              <a:rPr sz="2000" dirty="0"/>
              <a:t> </a:t>
            </a:r>
            <a:r>
              <a:rPr sz="2000" dirty="0" err="1"/>
              <a:t>políticas</a:t>
            </a:r>
            <a:r>
              <a:rPr sz="2000" dirty="0"/>
              <a:t> de </a:t>
            </a:r>
            <a:r>
              <a:rPr sz="2000" dirty="0" err="1"/>
              <a:t>nível</a:t>
            </a:r>
            <a:r>
              <a:rPr sz="2000" dirty="0"/>
              <a:t> de </a:t>
            </a:r>
            <a:r>
              <a:rPr sz="2000" dirty="0" err="1"/>
              <a:t>serviço</a:t>
            </a:r>
            <a:r>
              <a:rPr sz="2000" dirty="0"/>
              <a:t> que </a:t>
            </a:r>
            <a:r>
              <a:rPr sz="2000" dirty="0" err="1"/>
              <a:t>promovam</a:t>
            </a:r>
            <a:r>
              <a:rPr sz="2000" dirty="0"/>
              <a:t> a </a:t>
            </a:r>
            <a:r>
              <a:rPr lang="pt-BR" sz="2000" dirty="0"/>
              <a:t>capacidade legal</a:t>
            </a:r>
            <a:r>
              <a:rPr sz="2000" dirty="0"/>
              <a:t> e a </a:t>
            </a:r>
            <a:r>
              <a:rPr sz="2000" dirty="0" err="1"/>
              <a:t>tomada</a:t>
            </a:r>
            <a:r>
              <a:rPr sz="2000" dirty="0"/>
              <a:t> de </a:t>
            </a:r>
            <a:r>
              <a:rPr sz="2000" dirty="0" err="1"/>
              <a:t>decisão</a:t>
            </a:r>
            <a:r>
              <a:rPr sz="2000" dirty="0"/>
              <a:t> </a:t>
            </a:r>
            <a:r>
              <a:rPr sz="2000" dirty="0" err="1"/>
              <a:t>apoiada</a:t>
            </a:r>
            <a:r>
              <a:rPr sz="2000" dirty="0"/>
              <a:t>.</a:t>
            </a:r>
            <a:endParaRPr lang="en-CH" sz="2000" dirty="0"/>
          </a:p>
          <a:p>
            <a:pPr lvl="0" algn="just">
              <a:spcBef>
                <a:spcPts val="200"/>
              </a:spcBef>
              <a:spcAft>
                <a:spcPts val="0"/>
              </a:spcAft>
            </a:pPr>
            <a:r>
              <a:rPr sz="2000" dirty="0" err="1"/>
              <a:t>Fornecer</a:t>
            </a:r>
            <a:r>
              <a:rPr sz="2000" dirty="0"/>
              <a:t> </a:t>
            </a:r>
            <a:r>
              <a:rPr sz="2000" dirty="0" err="1"/>
              <a:t>aos</a:t>
            </a:r>
            <a:r>
              <a:rPr sz="2000" dirty="0"/>
              <a:t> </a:t>
            </a:r>
            <a:r>
              <a:rPr sz="2000" dirty="0" err="1"/>
              <a:t>funcionários</a:t>
            </a:r>
            <a:r>
              <a:rPr sz="2000" dirty="0"/>
              <a:t> </a:t>
            </a:r>
            <a:r>
              <a:rPr sz="2000" dirty="0" err="1"/>
              <a:t>informações</a:t>
            </a:r>
            <a:r>
              <a:rPr sz="2000" dirty="0"/>
              <a:t> para </a:t>
            </a:r>
            <a:r>
              <a:rPr sz="2000" dirty="0" err="1"/>
              <a:t>entender</a:t>
            </a:r>
            <a:r>
              <a:rPr sz="2000" dirty="0"/>
              <a:t> o </a:t>
            </a:r>
            <a:r>
              <a:rPr sz="2000" dirty="0" err="1"/>
              <a:t>direito</a:t>
            </a:r>
            <a:r>
              <a:rPr sz="2000" dirty="0"/>
              <a:t> à </a:t>
            </a:r>
            <a:r>
              <a:rPr lang="pt-BR" sz="2000" dirty="0"/>
              <a:t>capacidade legal</a:t>
            </a:r>
            <a:r>
              <a:rPr sz="2000" dirty="0"/>
              <a:t> e à </a:t>
            </a:r>
            <a:r>
              <a:rPr sz="2000" dirty="0" err="1"/>
              <a:t>tomada</a:t>
            </a:r>
            <a:r>
              <a:rPr sz="2000" dirty="0"/>
              <a:t> de </a:t>
            </a:r>
            <a:r>
              <a:rPr sz="2000" dirty="0" err="1"/>
              <a:t>decisão</a:t>
            </a:r>
            <a:r>
              <a:rPr sz="2000" dirty="0"/>
              <a:t> </a:t>
            </a:r>
            <a:r>
              <a:rPr sz="2000" dirty="0" err="1"/>
              <a:t>apoiada</a:t>
            </a:r>
            <a:r>
              <a:rPr sz="2000" dirty="0"/>
              <a:t>.</a:t>
            </a:r>
            <a:endParaRPr lang="en-CH" sz="2000" dirty="0"/>
          </a:p>
          <a:p>
            <a:pPr lvl="0" algn="just">
              <a:spcBef>
                <a:spcPts val="200"/>
              </a:spcBef>
              <a:spcAft>
                <a:spcPts val="0"/>
              </a:spcAft>
            </a:pPr>
            <a:r>
              <a:rPr sz="2000" dirty="0"/>
              <a:t>Incentive a equipe a </a:t>
            </a:r>
            <a:r>
              <a:rPr sz="2000" dirty="0" err="1"/>
              <a:t>desenvolver</a:t>
            </a:r>
            <a:r>
              <a:rPr sz="2000" dirty="0"/>
              <a:t> </a:t>
            </a:r>
            <a:r>
              <a:rPr sz="2000" dirty="0" err="1"/>
              <a:t>habilidades</a:t>
            </a:r>
            <a:r>
              <a:rPr sz="2000" dirty="0"/>
              <a:t> de </a:t>
            </a:r>
            <a:r>
              <a:rPr sz="2000" dirty="0" err="1"/>
              <a:t>comunicação</a:t>
            </a:r>
            <a:r>
              <a:rPr sz="2000" dirty="0"/>
              <a:t>.</a:t>
            </a:r>
            <a:endParaRPr lang="en-CH" sz="2000" dirty="0"/>
          </a:p>
          <a:p>
            <a:pPr lvl="0" algn="just">
              <a:spcBef>
                <a:spcPts val="200"/>
              </a:spcBef>
              <a:spcAft>
                <a:spcPts val="0"/>
              </a:spcAft>
            </a:pPr>
            <a:r>
              <a:rPr sz="2000" dirty="0" err="1"/>
              <a:t>Pergunte</a:t>
            </a:r>
            <a:r>
              <a:rPr sz="2000" dirty="0"/>
              <a:t> </a:t>
            </a:r>
            <a:r>
              <a:rPr sz="2000" dirty="0" err="1"/>
              <a:t>sistematicamente</a:t>
            </a:r>
            <a:r>
              <a:rPr sz="2000" dirty="0"/>
              <a:t> sobre e </a:t>
            </a:r>
            <a:r>
              <a:rPr sz="2000" dirty="0" err="1"/>
              <a:t>respeite</a:t>
            </a:r>
            <a:r>
              <a:rPr sz="2000" dirty="0"/>
              <a:t> a </a:t>
            </a:r>
            <a:r>
              <a:rPr sz="2000" dirty="0" err="1"/>
              <a:t>vontade</a:t>
            </a:r>
            <a:r>
              <a:rPr sz="2000" dirty="0"/>
              <a:t> e as </a:t>
            </a:r>
            <a:r>
              <a:rPr sz="2000" dirty="0" err="1"/>
              <a:t>preferências</a:t>
            </a:r>
            <a:r>
              <a:rPr sz="2000" dirty="0"/>
              <a:t> das pessoas.</a:t>
            </a:r>
          </a:p>
          <a:p>
            <a:pPr lvl="0" algn="just">
              <a:spcBef>
                <a:spcPts val="200"/>
              </a:spcBef>
              <a:spcAft>
                <a:spcPts val="0"/>
              </a:spcAft>
            </a:pPr>
            <a:r>
              <a:rPr sz="2000" dirty="0" err="1"/>
              <a:t>Promover</a:t>
            </a:r>
            <a:r>
              <a:rPr sz="2000" dirty="0"/>
              <a:t> </a:t>
            </a:r>
            <a:r>
              <a:rPr sz="2000" dirty="0" err="1"/>
              <a:t>sessões</a:t>
            </a:r>
            <a:r>
              <a:rPr sz="2000" dirty="0"/>
              <a:t> de </a:t>
            </a:r>
            <a:r>
              <a:rPr sz="2000" dirty="0" err="1"/>
              <a:t>treinamento</a:t>
            </a:r>
            <a:r>
              <a:rPr sz="2000" dirty="0"/>
              <a:t> e </a:t>
            </a:r>
            <a:r>
              <a:rPr sz="2000" dirty="0" err="1"/>
              <a:t>discussões</a:t>
            </a:r>
            <a:r>
              <a:rPr sz="2000" dirty="0"/>
              <a:t> sobre </a:t>
            </a:r>
            <a:r>
              <a:rPr sz="2000" dirty="0" err="1"/>
              <a:t>tomada</a:t>
            </a:r>
            <a:r>
              <a:rPr sz="2000" dirty="0"/>
              <a:t> de </a:t>
            </a:r>
            <a:r>
              <a:rPr sz="2000" dirty="0" err="1"/>
              <a:t>decisão</a:t>
            </a:r>
            <a:r>
              <a:rPr sz="2000" dirty="0"/>
              <a:t> </a:t>
            </a:r>
            <a:r>
              <a:rPr sz="2000" dirty="0" err="1"/>
              <a:t>apoiada</a:t>
            </a:r>
            <a:r>
              <a:rPr sz="2000" dirty="0"/>
              <a:t>.</a:t>
            </a:r>
          </a:p>
          <a:p>
            <a:pPr lvl="0" algn="just">
              <a:spcBef>
                <a:spcPts val="200"/>
              </a:spcBef>
              <a:spcAft>
                <a:spcPts val="0"/>
              </a:spcAft>
            </a:pPr>
            <a:r>
              <a:rPr sz="2000" dirty="0" err="1"/>
              <a:t>Nomear</a:t>
            </a:r>
            <a:r>
              <a:rPr sz="2000" dirty="0"/>
              <a:t> </a:t>
            </a:r>
            <a:r>
              <a:rPr sz="2000" dirty="0" err="1"/>
              <a:t>campeões</a:t>
            </a:r>
            <a:r>
              <a:rPr sz="2000" dirty="0"/>
              <a:t>/</a:t>
            </a:r>
            <a:r>
              <a:rPr sz="2000" dirty="0" err="1"/>
              <a:t>mentores</a:t>
            </a:r>
            <a:r>
              <a:rPr sz="2000" dirty="0"/>
              <a:t> de </a:t>
            </a:r>
            <a:r>
              <a:rPr sz="2000" dirty="0" err="1"/>
              <a:t>informação</a:t>
            </a:r>
            <a:r>
              <a:rPr sz="2000" dirty="0"/>
              <a:t> para </a:t>
            </a:r>
            <a:r>
              <a:rPr sz="2000" dirty="0" err="1"/>
              <a:t>promover</a:t>
            </a:r>
            <a:r>
              <a:rPr sz="2000" dirty="0"/>
              <a:t> a </a:t>
            </a:r>
            <a:r>
              <a:rPr sz="2000" dirty="0" err="1"/>
              <a:t>tomada</a:t>
            </a:r>
            <a:r>
              <a:rPr sz="2000" dirty="0"/>
              <a:t> de </a:t>
            </a:r>
            <a:r>
              <a:rPr sz="2000" dirty="0" err="1"/>
              <a:t>decisão</a:t>
            </a:r>
            <a:r>
              <a:rPr sz="2000" dirty="0"/>
              <a:t> </a:t>
            </a:r>
            <a:r>
              <a:rPr sz="2000" dirty="0" err="1"/>
              <a:t>apoiada</a:t>
            </a:r>
            <a:r>
              <a:rPr sz="2000" dirty="0"/>
              <a:t>.</a:t>
            </a:r>
            <a:endParaRPr lang="en-CH" sz="2000" dirty="0"/>
          </a:p>
          <a:p>
            <a:pPr lvl="0" algn="just">
              <a:spcBef>
                <a:spcPts val="200"/>
              </a:spcBef>
              <a:spcAft>
                <a:spcPts val="0"/>
              </a:spcAft>
            </a:pPr>
            <a:r>
              <a:rPr sz="2000" dirty="0" err="1"/>
              <a:t>Certifique</a:t>
            </a:r>
            <a:r>
              <a:rPr sz="2000" dirty="0"/>
              <a:t>-se de que as pessoas que </a:t>
            </a:r>
            <a:r>
              <a:rPr sz="2000" dirty="0" err="1"/>
              <a:t>usam</a:t>
            </a:r>
            <a:r>
              <a:rPr sz="2000" dirty="0"/>
              <a:t> o </a:t>
            </a:r>
            <a:r>
              <a:rPr sz="2000" dirty="0" err="1"/>
              <a:t>serviço</a:t>
            </a:r>
            <a:r>
              <a:rPr sz="2000" dirty="0"/>
              <a:t> </a:t>
            </a:r>
            <a:r>
              <a:rPr sz="2000" dirty="0" err="1"/>
              <a:t>tenham</a:t>
            </a:r>
            <a:r>
              <a:rPr sz="2000" dirty="0"/>
              <a:t> </a:t>
            </a:r>
            <a:r>
              <a:rPr sz="2000" dirty="0" err="1"/>
              <a:t>acesso</a:t>
            </a:r>
            <a:r>
              <a:rPr sz="2000" dirty="0"/>
              <a:t> </a:t>
            </a:r>
            <a:r>
              <a:rPr sz="2000" dirty="0" err="1"/>
              <a:t>às</a:t>
            </a:r>
            <a:r>
              <a:rPr sz="2000" dirty="0"/>
              <a:t> </a:t>
            </a:r>
            <a:r>
              <a:rPr sz="2000" dirty="0" err="1"/>
              <a:t>informações</a:t>
            </a:r>
            <a:r>
              <a:rPr sz="2000" dirty="0"/>
              <a:t> </a:t>
            </a:r>
            <a:r>
              <a:rPr sz="2000" dirty="0" err="1"/>
              <a:t>relevantes</a:t>
            </a:r>
            <a:r>
              <a:rPr sz="2000" dirty="0"/>
              <a:t> para </a:t>
            </a:r>
            <a:r>
              <a:rPr sz="2000" dirty="0" err="1"/>
              <a:t>tomar</a:t>
            </a:r>
            <a:r>
              <a:rPr sz="2000" dirty="0"/>
              <a:t> </a:t>
            </a:r>
            <a:r>
              <a:rPr sz="2000" dirty="0" err="1"/>
              <a:t>decisões</a:t>
            </a:r>
            <a:r>
              <a:rPr sz="2000" dirty="0"/>
              <a:t> </a:t>
            </a:r>
            <a:r>
              <a:rPr sz="2000" dirty="0" err="1"/>
              <a:t>informadas</a:t>
            </a:r>
            <a:r>
              <a:rPr sz="2000" dirty="0"/>
              <a:t> – em um </a:t>
            </a:r>
            <a:r>
              <a:rPr sz="2000" dirty="0" err="1"/>
              <a:t>formato</a:t>
            </a:r>
            <a:r>
              <a:rPr sz="2000" dirty="0"/>
              <a:t> </a:t>
            </a:r>
            <a:r>
              <a:rPr sz="2000" dirty="0" err="1"/>
              <a:t>apropriado</a:t>
            </a:r>
            <a:r>
              <a:rPr sz="2000" dirty="0"/>
              <a:t>, se </a:t>
            </a:r>
            <a:r>
              <a:rPr sz="2000" dirty="0" err="1"/>
              <a:t>necessário</a:t>
            </a:r>
            <a:r>
              <a:rPr sz="2000" dirty="0"/>
              <a:t>.</a:t>
            </a:r>
            <a:endParaRPr lang="en-CH" sz="2000" dirty="0"/>
          </a:p>
          <a:p>
            <a:pPr lvl="0" algn="just">
              <a:spcBef>
                <a:spcPts val="200"/>
              </a:spcBef>
              <a:spcAft>
                <a:spcPts val="0"/>
              </a:spcAft>
            </a:pPr>
            <a:r>
              <a:rPr sz="2000" dirty="0" err="1"/>
              <a:t>Envolver</a:t>
            </a:r>
            <a:r>
              <a:rPr sz="2000" dirty="0"/>
              <a:t> as pessoas que </a:t>
            </a:r>
            <a:r>
              <a:rPr sz="2000" dirty="0" err="1"/>
              <a:t>usam</a:t>
            </a:r>
            <a:r>
              <a:rPr sz="2000" dirty="0"/>
              <a:t> o </a:t>
            </a:r>
            <a:r>
              <a:rPr sz="2000" dirty="0" err="1"/>
              <a:t>serviço</a:t>
            </a:r>
            <a:r>
              <a:rPr sz="2000" dirty="0"/>
              <a:t> em </a:t>
            </a:r>
            <a:r>
              <a:rPr sz="2000" dirty="0" err="1"/>
              <a:t>todos</a:t>
            </a:r>
            <a:r>
              <a:rPr sz="2000" dirty="0"/>
              <a:t> </a:t>
            </a:r>
            <a:r>
              <a:rPr sz="2000" dirty="0" err="1"/>
              <a:t>os</a:t>
            </a:r>
            <a:r>
              <a:rPr sz="2000" dirty="0"/>
              <a:t> </a:t>
            </a:r>
            <a:r>
              <a:rPr sz="2000" dirty="0" err="1"/>
              <a:t>mecanismos</a:t>
            </a:r>
            <a:r>
              <a:rPr sz="2000" dirty="0"/>
              <a:t> </a:t>
            </a:r>
            <a:r>
              <a:rPr sz="2000" dirty="0" err="1"/>
              <a:t>relacionados</a:t>
            </a:r>
            <a:r>
              <a:rPr sz="2000" dirty="0"/>
              <a:t> à </a:t>
            </a:r>
            <a:r>
              <a:rPr sz="2000" dirty="0" err="1"/>
              <a:t>organização</a:t>
            </a:r>
            <a:r>
              <a:rPr sz="2000" dirty="0"/>
              <a:t>, </a:t>
            </a:r>
            <a:r>
              <a:rPr sz="2000" dirty="0" err="1"/>
              <a:t>supervisão</a:t>
            </a:r>
            <a:r>
              <a:rPr sz="2000" dirty="0"/>
              <a:t> e </a:t>
            </a:r>
            <a:r>
              <a:rPr sz="2000" dirty="0" err="1"/>
              <a:t>avaliação</a:t>
            </a:r>
            <a:r>
              <a:rPr sz="2000" dirty="0"/>
              <a:t> do </a:t>
            </a:r>
            <a:r>
              <a:rPr sz="2000" dirty="0" err="1"/>
              <a:t>serviço</a:t>
            </a:r>
            <a:r>
              <a:rPr sz="2000" dirty="0"/>
              <a:t> para </a:t>
            </a:r>
            <a:r>
              <a:rPr sz="2000" dirty="0" err="1"/>
              <a:t>ajudar</a:t>
            </a:r>
            <a:r>
              <a:rPr sz="2000" dirty="0"/>
              <a:t> a </a:t>
            </a:r>
            <a:r>
              <a:rPr sz="2000" dirty="0" err="1"/>
              <a:t>desenvolver</a:t>
            </a:r>
            <a:r>
              <a:rPr sz="2000" dirty="0"/>
              <a:t> uma </a:t>
            </a:r>
            <a:r>
              <a:rPr sz="2000" dirty="0" err="1"/>
              <a:t>abordagem</a:t>
            </a:r>
            <a:r>
              <a:rPr sz="2000" dirty="0"/>
              <a:t> de </a:t>
            </a:r>
            <a:r>
              <a:rPr sz="2000" dirty="0" err="1"/>
              <a:t>apoio</a:t>
            </a:r>
            <a:r>
              <a:rPr sz="2000" dirty="0"/>
              <a:t>.</a:t>
            </a:r>
            <a:endParaRPr lang="en-CH" sz="2000" dirty="0"/>
          </a:p>
          <a:p>
            <a:pPr lvl="0" algn="just">
              <a:spcBef>
                <a:spcPts val="200"/>
              </a:spcBef>
              <a:spcAft>
                <a:spcPts val="0"/>
              </a:spcAft>
            </a:pPr>
            <a:r>
              <a:rPr sz="2000" dirty="0" err="1"/>
              <a:t>Ofereça</a:t>
            </a:r>
            <a:r>
              <a:rPr sz="2000" dirty="0"/>
              <a:t> </a:t>
            </a:r>
            <a:r>
              <a:rPr sz="2000" dirty="0" err="1"/>
              <a:t>regularmente</a:t>
            </a:r>
            <a:r>
              <a:rPr sz="2000" dirty="0"/>
              <a:t> </a:t>
            </a:r>
            <a:r>
              <a:rPr sz="2000" dirty="0" err="1"/>
              <a:t>às</a:t>
            </a:r>
            <a:r>
              <a:rPr sz="2000" dirty="0"/>
              <a:t> pessoas que </a:t>
            </a:r>
            <a:r>
              <a:rPr sz="2000" dirty="0" err="1"/>
              <a:t>usam</a:t>
            </a:r>
            <a:r>
              <a:rPr sz="2000" dirty="0"/>
              <a:t> o </a:t>
            </a:r>
            <a:r>
              <a:rPr sz="2000" dirty="0" err="1"/>
              <a:t>serviço</a:t>
            </a:r>
            <a:r>
              <a:rPr sz="2000" dirty="0"/>
              <a:t> a </a:t>
            </a:r>
            <a:r>
              <a:rPr sz="2000" dirty="0" err="1"/>
              <a:t>oportunidade</a:t>
            </a:r>
            <a:r>
              <a:rPr sz="2000" dirty="0"/>
              <a:t> de se </a:t>
            </a:r>
            <a:r>
              <a:rPr sz="2000" dirty="0" err="1"/>
              <a:t>conectar</a:t>
            </a:r>
            <a:r>
              <a:rPr sz="2000" dirty="0"/>
              <a:t> com </a:t>
            </a:r>
            <a:r>
              <a:rPr sz="2000" dirty="0" err="1"/>
              <a:t>fontes</a:t>
            </a:r>
            <a:r>
              <a:rPr sz="2000" dirty="0"/>
              <a:t> de </a:t>
            </a:r>
            <a:r>
              <a:rPr sz="2000" dirty="0" err="1"/>
              <a:t>suporte</a:t>
            </a:r>
            <a:r>
              <a:rPr sz="2000" dirty="0"/>
              <a:t> fora do </a:t>
            </a:r>
            <a:r>
              <a:rPr sz="2000" dirty="0" err="1"/>
              <a:t>serviço</a:t>
            </a:r>
            <a:r>
              <a:rPr sz="2000" dirty="0"/>
              <a:t>.</a:t>
            </a:r>
            <a:endParaRPr lang="en-CH" sz="2000" dirty="0"/>
          </a:p>
        </p:txBody>
      </p:sp>
      <p:sp>
        <p:nvSpPr>
          <p:cNvPr id="2" name="Title 1">
            <a:extLst>
              <a:ext uri="{FF2B5EF4-FFF2-40B4-BE49-F238E27FC236}">
                <a16:creationId xmlns:a16="http://schemas.microsoft.com/office/drawing/2014/main" id="{9B6C0EF6-3140-4AEB-8C29-D2097CBF2CF1}"/>
              </a:ext>
            </a:extLst>
          </p:cNvPr>
          <p:cNvSpPr>
            <a:spLocks noGrp="1"/>
          </p:cNvSpPr>
          <p:nvPr>
            <p:ph type="title"/>
          </p:nvPr>
        </p:nvSpPr>
        <p:spPr>
          <a:xfrm>
            <a:off x="422141" y="506412"/>
            <a:ext cx="11318101" cy="432000"/>
          </a:xfrm>
        </p:spPr>
        <p:txBody>
          <a:bodyPr>
            <a:noAutofit/>
          </a:bodyPr>
          <a:lstStyle/>
          <a:p>
            <a:pPr algn="ctr"/>
            <a:r>
              <a:rPr dirty="0"/>
              <a:t>Exercício 5.2: </a:t>
            </a:r>
            <a:r>
              <a:rPr dirty="0" err="1"/>
              <a:t>Ação</a:t>
            </a:r>
            <a:r>
              <a:rPr dirty="0"/>
              <a:t> para </a:t>
            </a:r>
            <a:r>
              <a:rPr dirty="0" err="1"/>
              <a:t>promover</a:t>
            </a:r>
            <a:r>
              <a:rPr dirty="0"/>
              <a:t> a </a:t>
            </a:r>
            <a:r>
              <a:rPr lang="pt-BR" dirty="0"/>
              <a:t>capacidade legal</a:t>
            </a:r>
            <a:r>
              <a:rPr dirty="0"/>
              <a:t> e </a:t>
            </a:r>
            <a:r>
              <a:rPr dirty="0" err="1"/>
              <a:t>apoiar</a:t>
            </a:r>
            <a:r>
              <a:rPr dirty="0"/>
              <a:t> a </a:t>
            </a:r>
            <a:r>
              <a:rPr dirty="0" err="1"/>
              <a:t>tomada</a:t>
            </a:r>
            <a:r>
              <a:rPr dirty="0"/>
              <a:t> de </a:t>
            </a:r>
            <a:r>
              <a:rPr dirty="0" err="1"/>
              <a:t>decisões</a:t>
            </a:r>
            <a:r>
              <a:rPr dirty="0"/>
              <a:t> no </a:t>
            </a:r>
            <a:r>
              <a:rPr dirty="0" err="1"/>
              <a:t>nível</a:t>
            </a:r>
            <a:r>
              <a:rPr dirty="0"/>
              <a:t> dos </a:t>
            </a:r>
            <a:r>
              <a:rPr dirty="0" err="1"/>
              <a:t>serviços</a:t>
            </a:r>
            <a:r>
              <a:rPr dirty="0"/>
              <a:t> de saúde mental e sociais – 2 </a:t>
            </a:r>
            <a:endParaRPr lang="en-CH" dirty="0"/>
          </a:p>
        </p:txBody>
      </p:sp>
    </p:spTree>
    <p:extLst>
      <p:ext uri="{BB962C8B-B14F-4D97-AF65-F5344CB8AC3E}">
        <p14:creationId xmlns:p14="http://schemas.microsoft.com/office/powerpoint/2010/main" val="16968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6D0CB6-91F2-994E-9280-DB210EF78709}"/>
              </a:ext>
            </a:extLst>
          </p:cNvPr>
          <p:cNvSpPr>
            <a:spLocks noGrp="1"/>
          </p:cNvSpPr>
          <p:nvPr>
            <p:ph type="body" sz="quarter" idx="13"/>
          </p:nvPr>
        </p:nvSpPr>
        <p:spPr>
          <a:xfrm>
            <a:off x="518392" y="1381396"/>
            <a:ext cx="11174400" cy="360000"/>
          </a:xfrm>
        </p:spPr>
        <p:txBody>
          <a:bodyPr/>
          <a:lstStyle/>
          <a:p>
            <a:r>
              <a:rPr dirty="0" err="1"/>
              <a:t>Abordagem</a:t>
            </a:r>
            <a:r>
              <a:rPr dirty="0"/>
              <a:t> de status</a:t>
            </a:r>
            <a:endParaRPr lang="en-CH" dirty="0"/>
          </a:p>
        </p:txBody>
      </p:sp>
      <p:sp>
        <p:nvSpPr>
          <p:cNvPr id="3" name="Content Placeholder 2">
            <a:extLst>
              <a:ext uri="{FF2B5EF4-FFF2-40B4-BE49-F238E27FC236}">
                <a16:creationId xmlns:a16="http://schemas.microsoft.com/office/drawing/2014/main" id="{670FEE60-A74C-4BC5-B520-486A7C203F87}"/>
              </a:ext>
            </a:extLst>
          </p:cNvPr>
          <p:cNvSpPr>
            <a:spLocks noGrp="1"/>
          </p:cNvSpPr>
          <p:nvPr>
            <p:ph sz="quarter" idx="14"/>
          </p:nvPr>
        </p:nvSpPr>
        <p:spPr>
          <a:xfrm>
            <a:off x="602732" y="2311300"/>
            <a:ext cx="11174412" cy="2235400"/>
          </a:xfrm>
        </p:spPr>
        <p:txBody>
          <a:bodyPr>
            <a:normAutofit fontScale="92500" lnSpcReduction="10000"/>
          </a:bodyPr>
          <a:lstStyle/>
          <a:p>
            <a:pPr algn="just">
              <a:spcBef>
                <a:spcPts val="600"/>
              </a:spcBef>
              <a:spcAft>
                <a:spcPts val="0"/>
              </a:spcAft>
            </a:pPr>
            <a:r>
              <a:rPr lang="pt-BR" sz="2000" dirty="0"/>
              <a:t>A abordagem de status é adotada quando pessoas com deficiências psicossociais, intelectuais ou cognitivas são automaticamente consideradas como carentes de capacidade mental (ou seja, a capacidade de tomar decisões), em virtude de terem uma deficiência ou diagnóstico. </a:t>
            </a:r>
          </a:p>
          <a:p>
            <a:pPr algn="just">
              <a:spcBef>
                <a:spcPts val="600"/>
              </a:spcBef>
              <a:spcAft>
                <a:spcPts val="0"/>
              </a:spcAft>
            </a:pPr>
            <a:r>
              <a:rPr lang="pt-BR" sz="2000" dirty="0"/>
              <a:t>Com esta abordagem, a “capacidade mental” é muitas vezes considerada um estado estável e permanente que as pessoas têm ou não têm. </a:t>
            </a:r>
          </a:p>
          <a:p>
            <a:pPr algn="just">
              <a:spcBef>
                <a:spcPts val="600"/>
              </a:spcBef>
              <a:spcAft>
                <a:spcPts val="0"/>
              </a:spcAft>
            </a:pPr>
            <a:endParaRPr lang="pt-BR" sz="2000" b="1" dirty="0"/>
          </a:p>
          <a:p>
            <a:pPr algn="just">
              <a:spcBef>
                <a:spcPts val="600"/>
              </a:spcBef>
              <a:spcAft>
                <a:spcPts val="0"/>
              </a:spcAft>
            </a:pPr>
            <a:r>
              <a:rPr lang="pt-BR" sz="2000" b="1" dirty="0"/>
              <a:t>Estes são equívocos e estereótipos negativos que é importante contestar. </a:t>
            </a:r>
          </a:p>
        </p:txBody>
      </p:sp>
      <p:sp>
        <p:nvSpPr>
          <p:cNvPr id="2" name="Title 1">
            <a:extLst>
              <a:ext uri="{FF2B5EF4-FFF2-40B4-BE49-F238E27FC236}">
                <a16:creationId xmlns:a16="http://schemas.microsoft.com/office/drawing/2014/main" id="{E5DF60BA-893E-4058-BA5E-AC89BC42DC3A}"/>
              </a:ext>
            </a:extLst>
          </p:cNvPr>
          <p:cNvSpPr>
            <a:spLocks noGrp="1"/>
          </p:cNvSpPr>
          <p:nvPr>
            <p:ph type="title"/>
          </p:nvPr>
        </p:nvSpPr>
        <p:spPr>
          <a:xfrm>
            <a:off x="434053" y="506412"/>
            <a:ext cx="11343079" cy="440202"/>
          </a:xfrm>
        </p:spPr>
        <p:txBody>
          <a:bodyPr/>
          <a:lstStyle/>
          <a:p>
            <a:pPr algn="ctr"/>
            <a:r>
              <a:rPr dirty="0" err="1"/>
              <a:t>Apresentação</a:t>
            </a:r>
            <a:r>
              <a:rPr dirty="0"/>
              <a:t>: </a:t>
            </a:r>
            <a:r>
              <a:rPr dirty="0" err="1"/>
              <a:t>Entendendo</a:t>
            </a:r>
            <a:r>
              <a:rPr dirty="0"/>
              <a:t> o </a:t>
            </a:r>
            <a:r>
              <a:rPr dirty="0" err="1"/>
              <a:t>direito</a:t>
            </a:r>
            <a:r>
              <a:rPr dirty="0"/>
              <a:t> à </a:t>
            </a:r>
            <a:r>
              <a:rPr lang="pt-BR" dirty="0"/>
              <a:t>capacidade legal</a:t>
            </a:r>
            <a:r>
              <a:rPr dirty="0"/>
              <a:t> – </a:t>
            </a:r>
            <a:r>
              <a:rPr lang="pt-BR" dirty="0"/>
              <a:t>3</a:t>
            </a:r>
            <a:endParaRPr lang="en-CH" dirty="0"/>
          </a:p>
        </p:txBody>
      </p:sp>
    </p:spTree>
    <p:extLst>
      <p:ext uri="{BB962C8B-B14F-4D97-AF65-F5344CB8AC3E}">
        <p14:creationId xmlns:p14="http://schemas.microsoft.com/office/powerpoint/2010/main" val="14086153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2552-A980-4175-9FED-27118BB1673E}"/>
              </a:ext>
            </a:extLst>
          </p:cNvPr>
          <p:cNvSpPr>
            <a:spLocks noGrp="1"/>
          </p:cNvSpPr>
          <p:nvPr>
            <p:ph type="title"/>
          </p:nvPr>
        </p:nvSpPr>
        <p:spPr>
          <a:xfrm>
            <a:off x="507205" y="2737754"/>
            <a:ext cx="11396323" cy="312989"/>
          </a:xfrm>
        </p:spPr>
        <p:txBody>
          <a:bodyPr/>
          <a:lstStyle/>
          <a:p>
            <a:pPr algn="ctr"/>
            <a:r>
              <a:rPr lang="pt-BR" dirty="0"/>
              <a:t>Tema</a:t>
            </a:r>
            <a:r>
              <a:rPr dirty="0"/>
              <a:t> 6: O que </a:t>
            </a:r>
            <a:r>
              <a:rPr dirty="0" err="1"/>
              <a:t>é</a:t>
            </a:r>
            <a:r>
              <a:rPr dirty="0"/>
              <a:t> </a:t>
            </a:r>
            <a:r>
              <a:rPr lang="pt-BR" dirty="0"/>
              <a:t>o </a:t>
            </a:r>
            <a:r>
              <a:rPr dirty="0" err="1"/>
              <a:t>planejamento</a:t>
            </a:r>
            <a:r>
              <a:rPr dirty="0"/>
              <a:t> antecipado? </a:t>
            </a:r>
            <a:br>
              <a:rPr lang="en-CH" dirty="0"/>
            </a:br>
            <a:endParaRPr lang="en-CH" dirty="0"/>
          </a:p>
        </p:txBody>
      </p:sp>
    </p:spTree>
    <p:extLst>
      <p:ext uri="{BB962C8B-B14F-4D97-AF65-F5344CB8AC3E}">
        <p14:creationId xmlns:p14="http://schemas.microsoft.com/office/powerpoint/2010/main" val="12736464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5BCF4-C3C8-46BA-AB8A-E3EC376DBAC2}"/>
              </a:ext>
            </a:extLst>
          </p:cNvPr>
          <p:cNvSpPr>
            <a:spLocks noGrp="1"/>
          </p:cNvSpPr>
          <p:nvPr>
            <p:ph sz="quarter" idx="14"/>
          </p:nvPr>
        </p:nvSpPr>
        <p:spPr>
          <a:xfrm>
            <a:off x="507195" y="1511188"/>
            <a:ext cx="11174412" cy="3927086"/>
          </a:xfrm>
        </p:spPr>
        <p:txBody>
          <a:bodyPr>
            <a:normAutofit/>
          </a:bodyPr>
          <a:lstStyle/>
          <a:p>
            <a:pPr algn="just">
              <a:spcBef>
                <a:spcPts val="600"/>
              </a:spcBef>
              <a:spcAft>
                <a:spcPts val="0"/>
              </a:spcAft>
            </a:pPr>
            <a:r>
              <a:rPr sz="2000" dirty="0"/>
              <a:t>A </a:t>
            </a:r>
            <a:r>
              <a:rPr sz="2000" dirty="0" err="1"/>
              <a:t>tomada</a:t>
            </a:r>
            <a:r>
              <a:rPr sz="2000" dirty="0"/>
              <a:t> de </a:t>
            </a:r>
            <a:r>
              <a:rPr sz="2000" dirty="0" err="1"/>
              <a:t>decisões</a:t>
            </a:r>
            <a:r>
              <a:rPr sz="2000" dirty="0"/>
              <a:t> </a:t>
            </a:r>
            <a:r>
              <a:rPr sz="2000" dirty="0" err="1"/>
              <a:t>apoiada</a:t>
            </a:r>
            <a:r>
              <a:rPr sz="2000" dirty="0"/>
              <a:t> </a:t>
            </a:r>
            <a:r>
              <a:rPr sz="2000" dirty="0" err="1"/>
              <a:t>pode</a:t>
            </a:r>
            <a:r>
              <a:rPr sz="2000" dirty="0"/>
              <a:t> </a:t>
            </a:r>
            <a:r>
              <a:rPr sz="2000" dirty="0" err="1"/>
              <a:t>garantir</a:t>
            </a:r>
            <a:r>
              <a:rPr sz="2000" dirty="0"/>
              <a:t> que as pessoas se </a:t>
            </a:r>
            <a:r>
              <a:rPr sz="2000" dirty="0" err="1"/>
              <a:t>encarreguem</a:t>
            </a:r>
            <a:r>
              <a:rPr sz="2000" dirty="0"/>
              <a:t> das </a:t>
            </a:r>
            <a:r>
              <a:rPr sz="2000" dirty="0" err="1"/>
              <a:t>decisões</a:t>
            </a:r>
            <a:r>
              <a:rPr sz="2000" dirty="0"/>
              <a:t> sobre suas </a:t>
            </a:r>
            <a:r>
              <a:rPr sz="2000" dirty="0" err="1"/>
              <a:t>vidas</a:t>
            </a:r>
            <a:r>
              <a:rPr sz="2000" dirty="0"/>
              <a:t>. </a:t>
            </a:r>
          </a:p>
          <a:p>
            <a:pPr algn="just">
              <a:spcBef>
                <a:spcPts val="600"/>
              </a:spcBef>
              <a:spcAft>
                <a:spcPts val="0"/>
              </a:spcAft>
            </a:pPr>
            <a:r>
              <a:rPr sz="2000" dirty="0"/>
              <a:t>Planejar </a:t>
            </a:r>
            <a:r>
              <a:rPr sz="2000" dirty="0" err="1"/>
              <a:t>antecipadamente</a:t>
            </a:r>
            <a:r>
              <a:rPr sz="2000" dirty="0"/>
              <a:t> uma ferramenta para </a:t>
            </a:r>
            <a:r>
              <a:rPr sz="2000" dirty="0" err="1"/>
              <a:t>ajudar</a:t>
            </a:r>
            <a:r>
              <a:rPr sz="2000" dirty="0"/>
              <a:t> a </a:t>
            </a:r>
            <a:r>
              <a:rPr sz="2000" dirty="0" err="1"/>
              <a:t>garantir</a:t>
            </a:r>
            <a:r>
              <a:rPr sz="2000" dirty="0"/>
              <a:t> que a </a:t>
            </a:r>
            <a:r>
              <a:rPr sz="2000" dirty="0" err="1"/>
              <a:t>vontade</a:t>
            </a:r>
            <a:r>
              <a:rPr sz="2000" dirty="0"/>
              <a:t> e as </a:t>
            </a:r>
            <a:r>
              <a:rPr sz="2000" dirty="0" err="1"/>
              <a:t>preferências</a:t>
            </a:r>
            <a:r>
              <a:rPr sz="2000" dirty="0"/>
              <a:t> </a:t>
            </a:r>
            <a:r>
              <a:rPr sz="2000" dirty="0" err="1"/>
              <a:t>sejam</a:t>
            </a:r>
            <a:r>
              <a:rPr sz="2000" dirty="0"/>
              <a:t> </a:t>
            </a:r>
            <a:r>
              <a:rPr sz="2000" dirty="0" err="1"/>
              <a:t>consideradas</a:t>
            </a:r>
            <a:r>
              <a:rPr sz="2000" dirty="0"/>
              <a:t> e </a:t>
            </a:r>
            <a:r>
              <a:rPr sz="2000" dirty="0" err="1"/>
              <a:t>respeitadas</a:t>
            </a:r>
            <a:r>
              <a:rPr sz="2000" dirty="0"/>
              <a:t>. </a:t>
            </a:r>
            <a:endParaRPr lang="en-CH" sz="2000" dirty="0"/>
          </a:p>
          <a:p>
            <a:pPr algn="just">
              <a:spcBef>
                <a:spcPts val="600"/>
              </a:spcBef>
              <a:spcAft>
                <a:spcPts val="0"/>
              </a:spcAft>
            </a:pPr>
            <a:r>
              <a:rPr sz="2000" dirty="0"/>
              <a:t>O </a:t>
            </a:r>
            <a:r>
              <a:rPr sz="2000" dirty="0" err="1"/>
              <a:t>planejamento</a:t>
            </a:r>
            <a:r>
              <a:rPr sz="2000" dirty="0"/>
              <a:t> antecipado é sobre fazer as </a:t>
            </a:r>
            <a:r>
              <a:rPr sz="2000" dirty="0" err="1"/>
              <a:t>escolhas</a:t>
            </a:r>
            <a:r>
              <a:rPr sz="2000" dirty="0"/>
              <a:t> e </a:t>
            </a:r>
            <a:r>
              <a:rPr sz="2000" dirty="0" err="1"/>
              <a:t>preferências</a:t>
            </a:r>
            <a:r>
              <a:rPr sz="2000" dirty="0"/>
              <a:t> de uma pessoa sobre </a:t>
            </a:r>
            <a:r>
              <a:rPr sz="2000" dirty="0" err="1"/>
              <a:t>situações</a:t>
            </a:r>
            <a:r>
              <a:rPr sz="2000" dirty="0"/>
              <a:t> </a:t>
            </a:r>
            <a:r>
              <a:rPr sz="2000" dirty="0" err="1"/>
              <a:t>futuras</a:t>
            </a:r>
            <a:r>
              <a:rPr sz="2000" dirty="0"/>
              <a:t>, </a:t>
            </a:r>
            <a:r>
              <a:rPr sz="2000" dirty="0" err="1"/>
              <a:t>quando</a:t>
            </a:r>
            <a:r>
              <a:rPr sz="2000" dirty="0"/>
              <a:t> a pessoa </a:t>
            </a:r>
            <a:r>
              <a:rPr sz="2000" dirty="0" err="1"/>
              <a:t>pode</a:t>
            </a:r>
            <a:r>
              <a:rPr sz="2000" dirty="0"/>
              <a:t> </a:t>
            </a:r>
            <a:r>
              <a:rPr sz="2000" dirty="0" err="1"/>
              <a:t>estar</a:t>
            </a:r>
            <a:r>
              <a:rPr sz="2000" dirty="0"/>
              <a:t> tendo </a:t>
            </a:r>
            <a:r>
              <a:rPr sz="2000" dirty="0" err="1"/>
              <a:t>dificuldade</a:t>
            </a:r>
            <a:r>
              <a:rPr sz="2000" dirty="0"/>
              <a:t> em </a:t>
            </a:r>
            <a:r>
              <a:rPr sz="2000" dirty="0" err="1"/>
              <a:t>divulgar</a:t>
            </a:r>
            <a:r>
              <a:rPr sz="2000" dirty="0"/>
              <a:t> sua </a:t>
            </a:r>
            <a:r>
              <a:rPr sz="2000" dirty="0" err="1"/>
              <a:t>vontade</a:t>
            </a:r>
            <a:r>
              <a:rPr sz="2000" dirty="0"/>
              <a:t> e </a:t>
            </a:r>
            <a:r>
              <a:rPr sz="2000" dirty="0" err="1"/>
              <a:t>preferências</a:t>
            </a:r>
            <a:r>
              <a:rPr sz="2000" dirty="0"/>
              <a:t> </a:t>
            </a:r>
            <a:r>
              <a:rPr sz="2000" dirty="0" err="1"/>
              <a:t>aos</a:t>
            </a:r>
            <a:r>
              <a:rPr sz="2000" dirty="0"/>
              <a:t> outros. </a:t>
            </a:r>
          </a:p>
          <a:p>
            <a:pPr algn="just">
              <a:spcBef>
                <a:spcPts val="600"/>
              </a:spcBef>
              <a:spcAft>
                <a:spcPts val="0"/>
              </a:spcAft>
            </a:pPr>
            <a:r>
              <a:rPr sz="2000" dirty="0" err="1"/>
              <a:t>Outras</a:t>
            </a:r>
            <a:r>
              <a:rPr sz="2000" dirty="0"/>
              <a:t> pessoas </a:t>
            </a:r>
            <a:r>
              <a:rPr sz="2000" dirty="0" err="1"/>
              <a:t>podem</a:t>
            </a:r>
            <a:r>
              <a:rPr sz="2000" dirty="0"/>
              <a:t> </a:t>
            </a:r>
            <a:r>
              <a:rPr sz="2000" dirty="0" err="1"/>
              <a:t>consultar</a:t>
            </a:r>
            <a:r>
              <a:rPr sz="2000" dirty="0"/>
              <a:t> o </a:t>
            </a:r>
            <a:r>
              <a:rPr lang="pt-BR" sz="2000" dirty="0"/>
              <a:t>planejamento antecipado</a:t>
            </a:r>
            <a:r>
              <a:rPr sz="2000" dirty="0"/>
              <a:t> da pessoa para </a:t>
            </a:r>
            <a:r>
              <a:rPr sz="2000" dirty="0" err="1"/>
              <a:t>garantir</a:t>
            </a:r>
            <a:r>
              <a:rPr sz="2000" dirty="0"/>
              <a:t> que </a:t>
            </a:r>
            <a:r>
              <a:rPr sz="2000" dirty="0" err="1"/>
              <a:t>ela</a:t>
            </a:r>
            <a:r>
              <a:rPr sz="2000" dirty="0"/>
              <a:t> </a:t>
            </a:r>
            <a:r>
              <a:rPr sz="2000" dirty="0" err="1"/>
              <a:t>respeite</a:t>
            </a:r>
            <a:r>
              <a:rPr sz="2000" dirty="0"/>
              <a:t> o que a pessoa </a:t>
            </a:r>
            <a:r>
              <a:rPr sz="2000" dirty="0" err="1"/>
              <a:t>quer</a:t>
            </a:r>
            <a:r>
              <a:rPr sz="2000" dirty="0"/>
              <a:t>. </a:t>
            </a:r>
          </a:p>
          <a:p>
            <a:pPr algn="just">
              <a:spcBef>
                <a:spcPts val="600"/>
              </a:spcBef>
              <a:spcAft>
                <a:spcPts val="0"/>
              </a:spcAft>
            </a:pPr>
            <a:r>
              <a:rPr sz="2000" dirty="0" err="1"/>
              <a:t>Os</a:t>
            </a:r>
            <a:r>
              <a:rPr sz="2000" dirty="0"/>
              <a:t> </a:t>
            </a:r>
            <a:r>
              <a:rPr lang="pt-BR" sz="2000" dirty="0"/>
              <a:t>planejamentos antecipados</a:t>
            </a:r>
            <a:r>
              <a:rPr sz="2000" dirty="0"/>
              <a:t> </a:t>
            </a:r>
            <a:r>
              <a:rPr sz="2000" dirty="0" err="1"/>
              <a:t>podem</a:t>
            </a:r>
            <a:r>
              <a:rPr sz="2000" dirty="0"/>
              <a:t> ser </a:t>
            </a:r>
            <a:r>
              <a:rPr sz="2000" dirty="0" err="1"/>
              <a:t>úteis</a:t>
            </a:r>
            <a:r>
              <a:rPr sz="2000" dirty="0"/>
              <a:t> para pessoas que </a:t>
            </a:r>
            <a:r>
              <a:rPr sz="2000" dirty="0" err="1"/>
              <a:t>estão</a:t>
            </a:r>
            <a:r>
              <a:rPr sz="2000" dirty="0"/>
              <a:t> </a:t>
            </a:r>
            <a:r>
              <a:rPr sz="2000" dirty="0" err="1"/>
              <a:t>angustiadas</a:t>
            </a:r>
            <a:r>
              <a:rPr sz="2000" dirty="0"/>
              <a:t>, que </a:t>
            </a:r>
            <a:r>
              <a:rPr sz="2000" dirty="0" err="1"/>
              <a:t>sofrem</a:t>
            </a:r>
            <a:r>
              <a:rPr sz="2000" dirty="0"/>
              <a:t> de </a:t>
            </a:r>
            <a:r>
              <a:rPr sz="2000" dirty="0" err="1"/>
              <a:t>psicose</a:t>
            </a:r>
            <a:r>
              <a:rPr sz="2000" dirty="0"/>
              <a:t> ou </a:t>
            </a:r>
            <a:r>
              <a:rPr sz="2000" dirty="0" err="1"/>
              <a:t>demência</a:t>
            </a:r>
            <a:r>
              <a:rPr sz="2000" dirty="0"/>
              <a:t>, ou que </a:t>
            </a:r>
            <a:r>
              <a:rPr sz="2000" dirty="0" err="1"/>
              <a:t>desejam</a:t>
            </a:r>
            <a:r>
              <a:rPr sz="2000" dirty="0"/>
              <a:t> </a:t>
            </a:r>
            <a:r>
              <a:rPr sz="2000" dirty="0" err="1"/>
              <a:t>especificar</a:t>
            </a:r>
            <a:r>
              <a:rPr sz="2000" dirty="0"/>
              <a:t> seus </a:t>
            </a:r>
            <a:r>
              <a:rPr sz="2000" dirty="0" err="1"/>
              <a:t>desejos</a:t>
            </a:r>
            <a:r>
              <a:rPr sz="2000" dirty="0"/>
              <a:t> com </a:t>
            </a:r>
            <a:r>
              <a:rPr sz="2000" dirty="0" err="1"/>
              <a:t>antecedência</a:t>
            </a:r>
            <a:r>
              <a:rPr sz="2000" dirty="0"/>
              <a:t>.</a:t>
            </a:r>
          </a:p>
          <a:p>
            <a:endParaRPr lang="en-CH" dirty="0"/>
          </a:p>
        </p:txBody>
      </p:sp>
      <p:sp>
        <p:nvSpPr>
          <p:cNvPr id="2" name="Title 1">
            <a:extLst>
              <a:ext uri="{FF2B5EF4-FFF2-40B4-BE49-F238E27FC236}">
                <a16:creationId xmlns:a16="http://schemas.microsoft.com/office/drawing/2014/main" id="{8FBF6408-5010-4770-9F8D-94F863A6E617}"/>
              </a:ext>
            </a:extLst>
          </p:cNvPr>
          <p:cNvSpPr>
            <a:spLocks noGrp="1"/>
          </p:cNvSpPr>
          <p:nvPr>
            <p:ph type="title"/>
          </p:nvPr>
        </p:nvSpPr>
        <p:spPr>
          <a:xfrm>
            <a:off x="422141" y="506412"/>
            <a:ext cx="11259465"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2 </a:t>
            </a:r>
            <a:endParaRPr lang="en-CH" dirty="0"/>
          </a:p>
        </p:txBody>
      </p:sp>
    </p:spTree>
    <p:extLst>
      <p:ext uri="{BB962C8B-B14F-4D97-AF65-F5344CB8AC3E}">
        <p14:creationId xmlns:p14="http://schemas.microsoft.com/office/powerpoint/2010/main" val="31102372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A1CDC-E04A-4FC9-9D6F-3660372529CD}"/>
              </a:ext>
            </a:extLst>
          </p:cNvPr>
          <p:cNvSpPr>
            <a:spLocks noGrp="1"/>
          </p:cNvSpPr>
          <p:nvPr>
            <p:ph sz="quarter" idx="14"/>
          </p:nvPr>
        </p:nvSpPr>
        <p:spPr>
          <a:xfrm>
            <a:off x="507195" y="1511189"/>
            <a:ext cx="11174412" cy="1170228"/>
          </a:xfrm>
        </p:spPr>
        <p:txBody>
          <a:bodyPr/>
          <a:lstStyle/>
          <a:p>
            <a:pPr algn="just">
              <a:spcBef>
                <a:spcPts val="600"/>
              </a:spcBef>
              <a:spcAft>
                <a:spcPts val="0"/>
              </a:spcAft>
            </a:pPr>
            <a:r>
              <a:rPr sz="2000" dirty="0" err="1"/>
              <a:t>Os</a:t>
            </a:r>
            <a:r>
              <a:rPr sz="2000" dirty="0"/>
              <a:t> </a:t>
            </a:r>
            <a:r>
              <a:rPr lang="pt-BR" sz="2000" dirty="0"/>
              <a:t>planejamentos antecipados</a:t>
            </a:r>
            <a:r>
              <a:rPr sz="2000" dirty="0"/>
              <a:t> </a:t>
            </a:r>
            <a:r>
              <a:rPr sz="2000" dirty="0" err="1"/>
              <a:t>às</a:t>
            </a:r>
            <a:r>
              <a:rPr sz="2000" dirty="0"/>
              <a:t> </a:t>
            </a:r>
            <a:r>
              <a:rPr sz="2000" dirty="0" err="1"/>
              <a:t>vezes</a:t>
            </a:r>
            <a:r>
              <a:rPr sz="2000" dirty="0"/>
              <a:t> são </a:t>
            </a:r>
            <a:r>
              <a:rPr sz="2000" dirty="0" err="1"/>
              <a:t>chamados</a:t>
            </a:r>
            <a:r>
              <a:rPr sz="2000" dirty="0"/>
              <a:t> de </a:t>
            </a:r>
            <a:r>
              <a:rPr sz="2000" dirty="0" err="1"/>
              <a:t>testamentos</a:t>
            </a:r>
            <a:r>
              <a:rPr sz="2000" dirty="0"/>
              <a:t> em vida ou </a:t>
            </a:r>
            <a:r>
              <a:rPr sz="2000" dirty="0" err="1"/>
              <a:t>diretivas</a:t>
            </a:r>
            <a:r>
              <a:rPr sz="2000" dirty="0"/>
              <a:t> </a:t>
            </a:r>
            <a:r>
              <a:rPr sz="2000" dirty="0" err="1"/>
              <a:t>antecipadas</a:t>
            </a:r>
            <a:r>
              <a:rPr sz="2000" dirty="0"/>
              <a:t>.</a:t>
            </a:r>
          </a:p>
          <a:p>
            <a:pPr algn="just">
              <a:spcBef>
                <a:spcPts val="600"/>
              </a:spcBef>
              <a:spcAft>
                <a:spcPts val="0"/>
              </a:spcAft>
            </a:pPr>
            <a:r>
              <a:rPr sz="2000" dirty="0" err="1"/>
              <a:t>Geralmente</a:t>
            </a:r>
            <a:r>
              <a:rPr sz="2000" dirty="0"/>
              <a:t>, </a:t>
            </a:r>
            <a:r>
              <a:rPr sz="2000" dirty="0" err="1"/>
              <a:t>documentos</a:t>
            </a:r>
            <a:r>
              <a:rPr sz="2000" dirty="0"/>
              <a:t> </a:t>
            </a:r>
            <a:r>
              <a:rPr sz="2000" dirty="0" err="1"/>
              <a:t>escritos</a:t>
            </a:r>
            <a:r>
              <a:rPr sz="2000" dirty="0"/>
              <a:t>, </a:t>
            </a:r>
            <a:r>
              <a:rPr sz="2000" u="sng" dirty="0"/>
              <a:t>mas</a:t>
            </a:r>
            <a:r>
              <a:rPr sz="2000" dirty="0"/>
              <a:t> pessoas </a:t>
            </a:r>
            <a:r>
              <a:rPr sz="2000" dirty="0" err="1"/>
              <a:t>incapazes</a:t>
            </a:r>
            <a:r>
              <a:rPr sz="2000" dirty="0"/>
              <a:t> de </a:t>
            </a:r>
            <a:r>
              <a:rPr sz="2000" dirty="0" err="1"/>
              <a:t>escrever</a:t>
            </a:r>
            <a:r>
              <a:rPr sz="2000" dirty="0"/>
              <a:t>, </a:t>
            </a:r>
            <a:r>
              <a:rPr sz="2000" dirty="0" err="1"/>
              <a:t>devem</a:t>
            </a:r>
            <a:r>
              <a:rPr sz="2000" dirty="0"/>
              <a:t> </a:t>
            </a:r>
            <a:r>
              <a:rPr sz="2000" dirty="0" err="1"/>
              <a:t>ter</a:t>
            </a:r>
            <a:r>
              <a:rPr sz="2000" dirty="0"/>
              <a:t> a </a:t>
            </a:r>
            <a:r>
              <a:rPr sz="2000" dirty="0" err="1"/>
              <a:t>possibilidade</a:t>
            </a:r>
            <a:r>
              <a:rPr sz="2000" dirty="0"/>
              <a:t> de </a:t>
            </a:r>
            <a:r>
              <a:rPr sz="2000" dirty="0" err="1"/>
              <a:t>gravar</a:t>
            </a:r>
            <a:r>
              <a:rPr sz="2000" dirty="0"/>
              <a:t> sua </a:t>
            </a:r>
            <a:r>
              <a:rPr sz="2000" dirty="0" err="1"/>
              <a:t>vontade</a:t>
            </a:r>
            <a:r>
              <a:rPr sz="2000" dirty="0"/>
              <a:t> e </a:t>
            </a:r>
            <a:r>
              <a:rPr sz="2000" dirty="0" err="1"/>
              <a:t>preferências</a:t>
            </a:r>
            <a:r>
              <a:rPr sz="2000" dirty="0"/>
              <a:t> em </a:t>
            </a:r>
            <a:r>
              <a:rPr sz="2000" dirty="0" err="1"/>
              <a:t>formatos</a:t>
            </a:r>
            <a:r>
              <a:rPr sz="2000" dirty="0"/>
              <a:t> de </a:t>
            </a:r>
            <a:r>
              <a:rPr sz="2000" dirty="0" err="1"/>
              <a:t>áudio</a:t>
            </a:r>
            <a:r>
              <a:rPr sz="2000" dirty="0"/>
              <a:t> ou </a:t>
            </a:r>
            <a:r>
              <a:rPr sz="2000" dirty="0" err="1"/>
              <a:t>vídeo</a:t>
            </a:r>
            <a:r>
              <a:rPr sz="2000" dirty="0"/>
              <a:t> ou </a:t>
            </a:r>
            <a:r>
              <a:rPr sz="2000" dirty="0" err="1"/>
              <a:t>receber</a:t>
            </a:r>
            <a:r>
              <a:rPr sz="2000" dirty="0"/>
              <a:t> </a:t>
            </a:r>
            <a:r>
              <a:rPr sz="2000" dirty="0" err="1"/>
              <a:t>suporte</a:t>
            </a:r>
            <a:r>
              <a:rPr sz="2000" dirty="0"/>
              <a:t> para </a:t>
            </a:r>
            <a:r>
              <a:rPr sz="2000" dirty="0" err="1"/>
              <a:t>escrevê-los</a:t>
            </a:r>
            <a:r>
              <a:rPr sz="2000" dirty="0"/>
              <a:t>.</a:t>
            </a:r>
          </a:p>
          <a:p>
            <a:pPr>
              <a:spcBef>
                <a:spcPts val="600"/>
              </a:spcBef>
              <a:spcAft>
                <a:spcPts val="0"/>
              </a:spcAft>
            </a:pPr>
            <a:endParaRPr lang="en-CH" dirty="0"/>
          </a:p>
          <a:p>
            <a:pPr>
              <a:spcBef>
                <a:spcPts val="600"/>
              </a:spcBef>
              <a:spcAft>
                <a:spcPts val="0"/>
              </a:spcAft>
            </a:pPr>
            <a:endParaRPr lang="en-CH" dirty="0"/>
          </a:p>
        </p:txBody>
      </p:sp>
      <p:sp>
        <p:nvSpPr>
          <p:cNvPr id="2" name="Title 1">
            <a:extLst>
              <a:ext uri="{FF2B5EF4-FFF2-40B4-BE49-F238E27FC236}">
                <a16:creationId xmlns:a16="http://schemas.microsoft.com/office/drawing/2014/main" id="{B66D7E47-D482-4650-8AA2-CA80F0102425}"/>
              </a:ext>
            </a:extLst>
          </p:cNvPr>
          <p:cNvSpPr>
            <a:spLocks noGrp="1"/>
          </p:cNvSpPr>
          <p:nvPr>
            <p:ph type="title"/>
          </p:nvPr>
        </p:nvSpPr>
        <p:spPr>
          <a:xfrm>
            <a:off x="422141" y="506412"/>
            <a:ext cx="11259465"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2 </a:t>
            </a:r>
            <a:endParaRPr lang="en-CH" dirty="0"/>
          </a:p>
        </p:txBody>
      </p:sp>
    </p:spTree>
    <p:extLst>
      <p:ext uri="{BB962C8B-B14F-4D97-AF65-F5344CB8AC3E}">
        <p14:creationId xmlns:p14="http://schemas.microsoft.com/office/powerpoint/2010/main" val="24352993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E1169-7953-40BC-B657-C11573FA1F24}"/>
              </a:ext>
            </a:extLst>
          </p:cNvPr>
          <p:cNvSpPr>
            <a:spLocks noGrp="1"/>
          </p:cNvSpPr>
          <p:nvPr>
            <p:ph sz="quarter" idx="14"/>
          </p:nvPr>
        </p:nvSpPr>
        <p:spPr>
          <a:xfrm>
            <a:off x="507195" y="1511188"/>
            <a:ext cx="11174412" cy="3028728"/>
          </a:xfrm>
        </p:spPr>
        <p:txBody>
          <a:bodyPr>
            <a:normAutofit/>
          </a:bodyPr>
          <a:lstStyle/>
          <a:p>
            <a:pPr algn="just">
              <a:spcBef>
                <a:spcPts val="600"/>
              </a:spcBef>
              <a:spcAft>
                <a:spcPts val="0"/>
              </a:spcAft>
            </a:pPr>
            <a:r>
              <a:rPr sz="2000" dirty="0"/>
              <a:t>As pessoas </a:t>
            </a:r>
            <a:r>
              <a:rPr sz="2000" dirty="0" err="1"/>
              <a:t>podem</a:t>
            </a:r>
            <a:r>
              <a:rPr sz="2000" dirty="0"/>
              <a:t> </a:t>
            </a:r>
            <a:r>
              <a:rPr sz="2000" dirty="0" err="1"/>
              <a:t>desenvolver</a:t>
            </a:r>
            <a:r>
              <a:rPr sz="2000" dirty="0"/>
              <a:t> um </a:t>
            </a:r>
            <a:r>
              <a:rPr lang="pt-BR" sz="2000" dirty="0"/>
              <a:t>planejamento antecipado</a:t>
            </a:r>
            <a:r>
              <a:rPr sz="2000" dirty="0"/>
              <a:t> para </a:t>
            </a:r>
            <a:r>
              <a:rPr sz="2000" dirty="0" err="1"/>
              <a:t>situações</a:t>
            </a:r>
            <a:r>
              <a:rPr sz="2000" dirty="0"/>
              <a:t> de crise como </a:t>
            </a:r>
            <a:r>
              <a:rPr sz="2000" dirty="0" err="1"/>
              <a:t>parte</a:t>
            </a:r>
            <a:r>
              <a:rPr sz="2000" dirty="0"/>
              <a:t> de um plano de </a:t>
            </a:r>
            <a:r>
              <a:rPr sz="2000" dirty="0" err="1"/>
              <a:t>recuperação</a:t>
            </a:r>
            <a:r>
              <a:rPr sz="2000" dirty="0"/>
              <a:t>. </a:t>
            </a:r>
          </a:p>
          <a:p>
            <a:pPr algn="just">
              <a:spcBef>
                <a:spcPts val="600"/>
              </a:spcBef>
              <a:spcAft>
                <a:spcPts val="0"/>
              </a:spcAft>
            </a:pPr>
            <a:r>
              <a:rPr sz="2000" dirty="0"/>
              <a:t>Um plano de </a:t>
            </a:r>
            <a:r>
              <a:rPr sz="2000" dirty="0" err="1"/>
              <a:t>recuperação</a:t>
            </a:r>
            <a:r>
              <a:rPr sz="2000" dirty="0"/>
              <a:t> é um </a:t>
            </a:r>
            <a:r>
              <a:rPr sz="2000" dirty="0" err="1"/>
              <a:t>documento</a:t>
            </a:r>
            <a:r>
              <a:rPr sz="2000" dirty="0"/>
              <a:t> escrito por uma pessoa (por </a:t>
            </a:r>
            <a:r>
              <a:rPr sz="2000" dirty="0" err="1"/>
              <a:t>conta</a:t>
            </a:r>
            <a:r>
              <a:rPr sz="2000" dirty="0"/>
              <a:t> </a:t>
            </a:r>
            <a:r>
              <a:rPr sz="2000" dirty="0" err="1"/>
              <a:t>própria</a:t>
            </a:r>
            <a:r>
              <a:rPr sz="2000" dirty="0"/>
              <a:t> ou em </a:t>
            </a:r>
            <a:r>
              <a:rPr sz="2000" dirty="0" err="1"/>
              <a:t>colaboração</a:t>
            </a:r>
            <a:r>
              <a:rPr sz="2000" dirty="0"/>
              <a:t> com </a:t>
            </a:r>
            <a:r>
              <a:rPr sz="2000" dirty="0" err="1"/>
              <a:t>outras</a:t>
            </a:r>
            <a:r>
              <a:rPr sz="2000" dirty="0"/>
              <a:t> pessoas) que </a:t>
            </a:r>
            <a:r>
              <a:rPr sz="2000" dirty="0" err="1"/>
              <a:t>ajuda</a:t>
            </a:r>
            <a:r>
              <a:rPr sz="2000" dirty="0"/>
              <a:t> a </a:t>
            </a:r>
            <a:r>
              <a:rPr sz="2000" dirty="0" err="1"/>
              <a:t>orientar</a:t>
            </a:r>
            <a:r>
              <a:rPr sz="2000" dirty="0"/>
              <a:t> sua jornada de </a:t>
            </a:r>
            <a:r>
              <a:rPr sz="2000" dirty="0" err="1"/>
              <a:t>recuperação</a:t>
            </a:r>
            <a:r>
              <a:rPr sz="2000" dirty="0"/>
              <a:t>. </a:t>
            </a:r>
          </a:p>
          <a:p>
            <a:pPr algn="just">
              <a:spcBef>
                <a:spcPts val="600"/>
              </a:spcBef>
              <a:spcAft>
                <a:spcPts val="0"/>
              </a:spcAft>
            </a:pPr>
            <a:r>
              <a:rPr sz="2000" dirty="0"/>
              <a:t>É uma ferramenta </a:t>
            </a:r>
            <a:r>
              <a:rPr sz="2000" dirty="0" err="1"/>
              <a:t>projetada</a:t>
            </a:r>
            <a:r>
              <a:rPr sz="2000" dirty="0"/>
              <a:t> para </a:t>
            </a:r>
            <a:r>
              <a:rPr sz="2000" dirty="0" err="1"/>
              <a:t>ajudar</a:t>
            </a:r>
            <a:r>
              <a:rPr sz="2000" dirty="0"/>
              <a:t> as pessoas a </a:t>
            </a:r>
            <a:r>
              <a:rPr sz="2000" dirty="0" err="1"/>
              <a:t>viver</a:t>
            </a:r>
            <a:r>
              <a:rPr sz="2000" dirty="0"/>
              <a:t> a vida que </a:t>
            </a:r>
            <a:r>
              <a:rPr sz="2000" dirty="0" err="1"/>
              <a:t>desejam</a:t>
            </a:r>
            <a:r>
              <a:rPr sz="2000" dirty="0"/>
              <a:t> e </a:t>
            </a:r>
            <a:r>
              <a:rPr sz="2000" dirty="0" err="1"/>
              <a:t>alcançar</a:t>
            </a:r>
            <a:r>
              <a:rPr sz="2000" dirty="0"/>
              <a:t> seus </a:t>
            </a:r>
            <a:r>
              <a:rPr sz="2000" dirty="0" err="1"/>
              <a:t>objetivos</a:t>
            </a:r>
            <a:r>
              <a:rPr sz="2000" dirty="0"/>
              <a:t>. </a:t>
            </a:r>
          </a:p>
          <a:p>
            <a:pPr algn="just">
              <a:spcBef>
                <a:spcPts val="600"/>
              </a:spcBef>
              <a:spcAft>
                <a:spcPts val="0"/>
              </a:spcAft>
            </a:pPr>
            <a:r>
              <a:rPr sz="2000" dirty="0"/>
              <a:t>O </a:t>
            </a:r>
            <a:r>
              <a:rPr sz="2000" dirty="0" err="1"/>
              <a:t>planejamento</a:t>
            </a:r>
            <a:r>
              <a:rPr sz="2000" dirty="0"/>
              <a:t> antecipado é </a:t>
            </a:r>
            <a:r>
              <a:rPr sz="2000" dirty="0" err="1"/>
              <a:t>útil</a:t>
            </a:r>
            <a:r>
              <a:rPr sz="2000" dirty="0"/>
              <a:t> no </a:t>
            </a:r>
            <a:r>
              <a:rPr sz="2000" dirty="0" err="1"/>
              <a:t>contexto</a:t>
            </a:r>
            <a:r>
              <a:rPr sz="2000" dirty="0"/>
              <a:t> de um plano de </a:t>
            </a:r>
            <a:r>
              <a:rPr sz="2000" dirty="0" err="1"/>
              <a:t>recuperação</a:t>
            </a:r>
            <a:r>
              <a:rPr sz="2000" dirty="0"/>
              <a:t> </a:t>
            </a:r>
            <a:r>
              <a:rPr sz="2000" dirty="0" err="1"/>
              <a:t>porque</a:t>
            </a:r>
            <a:r>
              <a:rPr sz="2000" dirty="0"/>
              <a:t> </a:t>
            </a:r>
            <a:r>
              <a:rPr sz="2000" dirty="0" err="1"/>
              <a:t>ajuda</a:t>
            </a:r>
            <a:r>
              <a:rPr sz="2000" dirty="0"/>
              <a:t> as pessoas a </a:t>
            </a:r>
            <a:r>
              <a:rPr sz="2000" dirty="0" err="1"/>
              <a:t>pensar</a:t>
            </a:r>
            <a:r>
              <a:rPr sz="2000" dirty="0"/>
              <a:t> </a:t>
            </a:r>
            <a:r>
              <a:rPr sz="2000" dirty="0" err="1"/>
              <a:t>nas</a:t>
            </a:r>
            <a:r>
              <a:rPr sz="2000" dirty="0"/>
              <a:t> </a:t>
            </a:r>
            <a:r>
              <a:rPr sz="2000" dirty="0" err="1"/>
              <a:t>coisas</a:t>
            </a:r>
            <a:r>
              <a:rPr sz="2000" dirty="0"/>
              <a:t> que </a:t>
            </a:r>
            <a:r>
              <a:rPr sz="2000" dirty="0" err="1"/>
              <a:t>gostam</a:t>
            </a:r>
            <a:r>
              <a:rPr sz="2000" dirty="0"/>
              <a:t> e </a:t>
            </a:r>
            <a:r>
              <a:rPr sz="2000" dirty="0" err="1"/>
              <a:t>querem</a:t>
            </a:r>
            <a:r>
              <a:rPr sz="2000" dirty="0"/>
              <a:t> e </a:t>
            </a:r>
            <a:r>
              <a:rPr sz="2000" dirty="0" err="1"/>
              <a:t>nas</a:t>
            </a:r>
            <a:r>
              <a:rPr sz="2000" dirty="0"/>
              <a:t> </a:t>
            </a:r>
            <a:r>
              <a:rPr sz="2000" dirty="0" err="1"/>
              <a:t>coisas</a:t>
            </a:r>
            <a:r>
              <a:rPr sz="2000" dirty="0"/>
              <a:t> que </a:t>
            </a:r>
            <a:r>
              <a:rPr sz="2000" dirty="0" err="1"/>
              <a:t>não</a:t>
            </a:r>
            <a:r>
              <a:rPr sz="2000" dirty="0"/>
              <a:t> </a:t>
            </a:r>
            <a:r>
              <a:rPr sz="2000" dirty="0" err="1"/>
              <a:t>querem</a:t>
            </a:r>
            <a:r>
              <a:rPr sz="2000" dirty="0"/>
              <a:t>. </a:t>
            </a:r>
          </a:p>
          <a:p>
            <a:pPr algn="just">
              <a:spcBef>
                <a:spcPts val="600"/>
              </a:spcBef>
              <a:spcAft>
                <a:spcPts val="0"/>
              </a:spcAft>
            </a:pPr>
            <a:r>
              <a:rPr sz="2000" dirty="0" err="1"/>
              <a:t>Também</a:t>
            </a:r>
            <a:r>
              <a:rPr sz="2000" dirty="0"/>
              <a:t> </a:t>
            </a:r>
            <a:r>
              <a:rPr sz="2000" dirty="0" err="1"/>
              <a:t>fornece</a:t>
            </a:r>
            <a:r>
              <a:rPr sz="2000" dirty="0"/>
              <a:t> </a:t>
            </a:r>
            <a:r>
              <a:rPr sz="2000" dirty="0" err="1"/>
              <a:t>orientação</a:t>
            </a:r>
            <a:r>
              <a:rPr sz="2000" dirty="0"/>
              <a:t> para </a:t>
            </a:r>
            <a:r>
              <a:rPr sz="2000" dirty="0" err="1"/>
              <a:t>os</a:t>
            </a:r>
            <a:r>
              <a:rPr sz="2000" dirty="0"/>
              <a:t> outros.</a:t>
            </a:r>
            <a:endParaRPr lang="en-CH" sz="2000" dirty="0"/>
          </a:p>
          <a:p>
            <a:endParaRPr lang="en-CH" dirty="0"/>
          </a:p>
        </p:txBody>
      </p:sp>
      <p:sp>
        <p:nvSpPr>
          <p:cNvPr id="2" name="Title 1">
            <a:extLst>
              <a:ext uri="{FF2B5EF4-FFF2-40B4-BE49-F238E27FC236}">
                <a16:creationId xmlns:a16="http://schemas.microsoft.com/office/drawing/2014/main" id="{7F1834F0-4193-4988-925A-140EE9EAFEF3}"/>
              </a:ext>
            </a:extLst>
          </p:cNvPr>
          <p:cNvSpPr>
            <a:spLocks noGrp="1"/>
          </p:cNvSpPr>
          <p:nvPr>
            <p:ph type="title"/>
          </p:nvPr>
        </p:nvSpPr>
        <p:spPr>
          <a:xfrm>
            <a:off x="422141" y="506412"/>
            <a:ext cx="11259465" cy="432000"/>
          </a:xfrm>
        </p:spPr>
        <p:txBody>
          <a:bodyPr/>
          <a:lstStyle/>
          <a:p>
            <a:pPr algn="ctr"/>
            <a:r>
              <a:rPr dirty="0" err="1"/>
              <a:t>Apresentação</a:t>
            </a:r>
            <a:r>
              <a:rPr dirty="0"/>
              <a:t>: O que </a:t>
            </a:r>
            <a:r>
              <a:rPr dirty="0" err="1"/>
              <a:t>é</a:t>
            </a:r>
            <a:r>
              <a:rPr lang="pt-BR" dirty="0"/>
              <a:t> o</a:t>
            </a:r>
            <a:r>
              <a:rPr dirty="0"/>
              <a:t> </a:t>
            </a:r>
            <a:r>
              <a:rPr dirty="0" err="1"/>
              <a:t>planejamento</a:t>
            </a:r>
            <a:r>
              <a:rPr dirty="0"/>
              <a:t> </a:t>
            </a:r>
            <a:r>
              <a:rPr dirty="0" err="1"/>
              <a:t>antecipado</a:t>
            </a:r>
            <a:r>
              <a:rPr dirty="0"/>
              <a:t>? – 3</a:t>
            </a:r>
            <a:endParaRPr lang="en-CH" dirty="0"/>
          </a:p>
        </p:txBody>
      </p:sp>
    </p:spTree>
    <p:extLst>
      <p:ext uri="{BB962C8B-B14F-4D97-AF65-F5344CB8AC3E}">
        <p14:creationId xmlns:p14="http://schemas.microsoft.com/office/powerpoint/2010/main" val="15181138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5C022-196F-4C6D-BA18-4CC38EC62822}"/>
              </a:ext>
            </a:extLst>
          </p:cNvPr>
          <p:cNvSpPr>
            <a:spLocks noGrp="1"/>
          </p:cNvSpPr>
          <p:nvPr>
            <p:ph sz="quarter" idx="14"/>
          </p:nvPr>
        </p:nvSpPr>
        <p:spPr>
          <a:xfrm>
            <a:off x="507195" y="1511188"/>
            <a:ext cx="11174412" cy="2734241"/>
          </a:xfrm>
        </p:spPr>
        <p:txBody>
          <a:bodyPr/>
          <a:lstStyle/>
          <a:p>
            <a:pPr algn="just">
              <a:spcBef>
                <a:spcPts val="600"/>
              </a:spcBef>
              <a:spcAft>
                <a:spcPts val="0"/>
              </a:spcAft>
            </a:pPr>
            <a:r>
              <a:rPr sz="2000" dirty="0"/>
              <a:t>As pessoas </a:t>
            </a:r>
            <a:r>
              <a:rPr sz="2000" dirty="0" err="1"/>
              <a:t>devem</a:t>
            </a:r>
            <a:r>
              <a:rPr sz="2000" dirty="0"/>
              <a:t> sempre </a:t>
            </a:r>
            <a:r>
              <a:rPr sz="2000" dirty="0" err="1"/>
              <a:t>ter</a:t>
            </a:r>
            <a:r>
              <a:rPr sz="2000" dirty="0"/>
              <a:t> uma </a:t>
            </a:r>
            <a:r>
              <a:rPr sz="2000" dirty="0" err="1"/>
              <a:t>escolha</a:t>
            </a:r>
            <a:r>
              <a:rPr sz="2000" dirty="0"/>
              <a:t> sobre se </a:t>
            </a:r>
            <a:r>
              <a:rPr sz="2000" dirty="0" err="1"/>
              <a:t>devem</a:t>
            </a:r>
            <a:r>
              <a:rPr sz="2000" dirty="0"/>
              <a:t> ou </a:t>
            </a:r>
            <a:r>
              <a:rPr sz="2000" dirty="0" err="1"/>
              <a:t>não</a:t>
            </a:r>
            <a:r>
              <a:rPr sz="2000" dirty="0"/>
              <a:t> </a:t>
            </a:r>
            <a:r>
              <a:rPr sz="2000" dirty="0" err="1"/>
              <a:t>fazer</a:t>
            </a:r>
            <a:r>
              <a:rPr sz="2000" dirty="0"/>
              <a:t> </a:t>
            </a:r>
            <a:r>
              <a:rPr lang="pt-BR" sz="2000" dirty="0"/>
              <a:t>planejamentos antecipados</a:t>
            </a:r>
            <a:r>
              <a:rPr sz="2000" dirty="0"/>
              <a:t>. </a:t>
            </a:r>
          </a:p>
          <a:p>
            <a:pPr algn="just">
              <a:spcBef>
                <a:spcPts val="600"/>
              </a:spcBef>
              <a:spcAft>
                <a:spcPts val="0"/>
              </a:spcAft>
            </a:pPr>
            <a:r>
              <a:rPr sz="2000" dirty="0"/>
              <a:t>Em alguns </a:t>
            </a:r>
            <a:r>
              <a:rPr sz="2000" dirty="0" err="1"/>
              <a:t>países</a:t>
            </a:r>
            <a:r>
              <a:rPr sz="2000" dirty="0"/>
              <a:t>, a lei </a:t>
            </a:r>
            <a:r>
              <a:rPr sz="2000" dirty="0" err="1"/>
              <a:t>torna</a:t>
            </a:r>
            <a:r>
              <a:rPr sz="2000" dirty="0"/>
              <a:t> </a:t>
            </a:r>
            <a:r>
              <a:rPr sz="2000" dirty="0" err="1"/>
              <a:t>os</a:t>
            </a:r>
            <a:r>
              <a:rPr sz="2000" dirty="0"/>
              <a:t> </a:t>
            </a:r>
            <a:r>
              <a:rPr lang="pt-BR" sz="2000" dirty="0"/>
              <a:t>planejamentos antecipados</a:t>
            </a:r>
            <a:r>
              <a:rPr sz="2000" dirty="0"/>
              <a:t> </a:t>
            </a:r>
            <a:r>
              <a:rPr sz="2000" dirty="0" err="1"/>
              <a:t>vinculativos</a:t>
            </a:r>
            <a:r>
              <a:rPr sz="2000" dirty="0"/>
              <a:t>.</a:t>
            </a:r>
          </a:p>
          <a:p>
            <a:pPr marL="898525" algn="just">
              <a:spcBef>
                <a:spcPts val="600"/>
              </a:spcBef>
              <a:spcAft>
                <a:spcPts val="0"/>
              </a:spcAft>
            </a:pPr>
            <a:r>
              <a:rPr sz="2000" dirty="0" err="1"/>
              <a:t>Isso</a:t>
            </a:r>
            <a:r>
              <a:rPr sz="2000" dirty="0"/>
              <a:t> </a:t>
            </a:r>
            <a:r>
              <a:rPr sz="2000" dirty="0" err="1"/>
              <a:t>significa</a:t>
            </a:r>
            <a:r>
              <a:rPr sz="2000" dirty="0"/>
              <a:t> que </a:t>
            </a:r>
            <a:r>
              <a:rPr sz="2000" dirty="0" err="1"/>
              <a:t>outras</a:t>
            </a:r>
            <a:r>
              <a:rPr sz="2000" dirty="0"/>
              <a:t> pessoas são </a:t>
            </a:r>
            <a:r>
              <a:rPr sz="2000" dirty="0" err="1"/>
              <a:t>legalmente</a:t>
            </a:r>
            <a:r>
              <a:rPr sz="2000" dirty="0"/>
              <a:t> </a:t>
            </a:r>
            <a:r>
              <a:rPr sz="2000" dirty="0" err="1"/>
              <a:t>obrigadas</a:t>
            </a:r>
            <a:r>
              <a:rPr sz="2000" dirty="0"/>
              <a:t> a </a:t>
            </a:r>
            <a:r>
              <a:rPr sz="2000" dirty="0" err="1"/>
              <a:t>respeitar</a:t>
            </a:r>
            <a:r>
              <a:rPr sz="2000" dirty="0"/>
              <a:t> as </a:t>
            </a:r>
            <a:r>
              <a:rPr sz="2000" dirty="0" err="1"/>
              <a:t>diretrizes</a:t>
            </a:r>
            <a:r>
              <a:rPr sz="2000" dirty="0"/>
              <a:t> </a:t>
            </a:r>
            <a:r>
              <a:rPr sz="2000" dirty="0" err="1"/>
              <a:t>estabelecidas</a:t>
            </a:r>
            <a:r>
              <a:rPr sz="2000" dirty="0"/>
              <a:t> no </a:t>
            </a:r>
            <a:r>
              <a:rPr lang="pt-BR" sz="2000" dirty="0"/>
              <a:t>planejamento antecipado</a:t>
            </a:r>
            <a:r>
              <a:rPr sz="2000" dirty="0"/>
              <a:t>. </a:t>
            </a:r>
          </a:p>
          <a:p>
            <a:pPr algn="just">
              <a:spcBef>
                <a:spcPts val="600"/>
              </a:spcBef>
              <a:spcAft>
                <a:spcPts val="0"/>
              </a:spcAft>
            </a:pPr>
            <a:r>
              <a:rPr sz="2000" dirty="0"/>
              <a:t>Em </a:t>
            </a:r>
            <a:r>
              <a:rPr sz="2000" dirty="0" err="1"/>
              <a:t>muitos</a:t>
            </a:r>
            <a:r>
              <a:rPr sz="2000" dirty="0"/>
              <a:t> </a:t>
            </a:r>
            <a:r>
              <a:rPr sz="2000" dirty="0" err="1"/>
              <a:t>casos</a:t>
            </a:r>
            <a:r>
              <a:rPr sz="2000" dirty="0"/>
              <a:t>, as leis </a:t>
            </a:r>
            <a:r>
              <a:rPr sz="2000" dirty="0" err="1"/>
              <a:t>também</a:t>
            </a:r>
            <a:r>
              <a:rPr sz="2000" dirty="0"/>
              <a:t> </a:t>
            </a:r>
            <a:r>
              <a:rPr sz="2000" dirty="0" err="1"/>
              <a:t>descrevem</a:t>
            </a:r>
            <a:r>
              <a:rPr sz="2000" dirty="0"/>
              <a:t> </a:t>
            </a:r>
            <a:r>
              <a:rPr sz="2000" dirty="0" err="1"/>
              <a:t>situações</a:t>
            </a:r>
            <a:r>
              <a:rPr sz="2000" dirty="0"/>
              <a:t> em que as </a:t>
            </a:r>
            <a:r>
              <a:rPr sz="2000" dirty="0" err="1"/>
              <a:t>diretivas</a:t>
            </a:r>
            <a:r>
              <a:rPr sz="2000" dirty="0"/>
              <a:t> </a:t>
            </a:r>
            <a:r>
              <a:rPr sz="2000" dirty="0" err="1"/>
              <a:t>antecipadas</a:t>
            </a:r>
            <a:r>
              <a:rPr sz="2000" dirty="0"/>
              <a:t> </a:t>
            </a:r>
            <a:r>
              <a:rPr sz="2000" dirty="0" err="1"/>
              <a:t>vinculativas</a:t>
            </a:r>
            <a:r>
              <a:rPr sz="2000" dirty="0"/>
              <a:t> </a:t>
            </a:r>
            <a:r>
              <a:rPr sz="2000" dirty="0" err="1"/>
              <a:t>podem</a:t>
            </a:r>
            <a:r>
              <a:rPr sz="2000" dirty="0"/>
              <a:t> ser </a:t>
            </a:r>
            <a:r>
              <a:rPr sz="2000" dirty="0" err="1"/>
              <a:t>substituídas</a:t>
            </a:r>
            <a:r>
              <a:rPr sz="2000" dirty="0"/>
              <a:t>, como </a:t>
            </a:r>
            <a:r>
              <a:rPr sz="2000" dirty="0" err="1"/>
              <a:t>quando</a:t>
            </a:r>
            <a:r>
              <a:rPr sz="2000" dirty="0"/>
              <a:t> a pessoa </a:t>
            </a:r>
            <a:r>
              <a:rPr sz="2000" dirty="0" err="1"/>
              <a:t>solicita</a:t>
            </a:r>
            <a:r>
              <a:rPr sz="2000" dirty="0"/>
              <a:t> algo que é </a:t>
            </a:r>
            <a:r>
              <a:rPr sz="2000" dirty="0" err="1"/>
              <a:t>ilegal</a:t>
            </a:r>
            <a:r>
              <a:rPr sz="2000" dirty="0"/>
              <a:t>.</a:t>
            </a:r>
            <a:endParaRPr lang="en-CH" sz="2000" dirty="0"/>
          </a:p>
          <a:p>
            <a:endParaRPr lang="en-CH" dirty="0"/>
          </a:p>
        </p:txBody>
      </p:sp>
      <p:sp>
        <p:nvSpPr>
          <p:cNvPr id="2" name="Title 1">
            <a:extLst>
              <a:ext uri="{FF2B5EF4-FFF2-40B4-BE49-F238E27FC236}">
                <a16:creationId xmlns:a16="http://schemas.microsoft.com/office/drawing/2014/main" id="{F32BF9F3-E2D3-4670-ADB6-03C099A41BD1}"/>
              </a:ext>
            </a:extLst>
          </p:cNvPr>
          <p:cNvSpPr>
            <a:spLocks noGrp="1"/>
          </p:cNvSpPr>
          <p:nvPr>
            <p:ph type="title"/>
          </p:nvPr>
        </p:nvSpPr>
        <p:spPr>
          <a:xfrm>
            <a:off x="422141" y="506412"/>
            <a:ext cx="11259465"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4</a:t>
            </a:r>
            <a:endParaRPr lang="en-CH" dirty="0"/>
          </a:p>
        </p:txBody>
      </p:sp>
    </p:spTree>
    <p:extLst>
      <p:ext uri="{BB962C8B-B14F-4D97-AF65-F5344CB8AC3E}">
        <p14:creationId xmlns:p14="http://schemas.microsoft.com/office/powerpoint/2010/main" val="13636426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2C4DC2-9BD3-1948-B8B1-98FDB2547A1D}"/>
              </a:ext>
            </a:extLst>
          </p:cNvPr>
          <p:cNvSpPr>
            <a:spLocks noGrp="1"/>
          </p:cNvSpPr>
          <p:nvPr>
            <p:ph type="body" sz="quarter" idx="13"/>
          </p:nvPr>
        </p:nvSpPr>
        <p:spPr>
          <a:xfrm>
            <a:off x="508806" y="1555785"/>
            <a:ext cx="11174400" cy="360000"/>
          </a:xfrm>
        </p:spPr>
        <p:txBody>
          <a:bodyPr/>
          <a:lstStyle/>
          <a:p>
            <a:r>
              <a:rPr dirty="0" err="1"/>
              <a:t>Conteúdo</a:t>
            </a:r>
            <a:r>
              <a:rPr dirty="0"/>
              <a:t> dos </a:t>
            </a:r>
            <a:r>
              <a:rPr lang="pt-BR" dirty="0"/>
              <a:t>planejamentos </a:t>
            </a:r>
            <a:r>
              <a:rPr dirty="0"/>
              <a:t> </a:t>
            </a:r>
            <a:r>
              <a:rPr dirty="0" err="1"/>
              <a:t>antecipados</a:t>
            </a:r>
            <a:endParaRPr lang="en-CH"/>
          </a:p>
        </p:txBody>
      </p:sp>
      <p:sp>
        <p:nvSpPr>
          <p:cNvPr id="3" name="Content Placeholder 2">
            <a:extLst>
              <a:ext uri="{FF2B5EF4-FFF2-40B4-BE49-F238E27FC236}">
                <a16:creationId xmlns:a16="http://schemas.microsoft.com/office/drawing/2014/main" id="{2837C7AE-3636-4204-980E-F22D1770B5B0}"/>
              </a:ext>
            </a:extLst>
          </p:cNvPr>
          <p:cNvSpPr>
            <a:spLocks noGrp="1"/>
          </p:cNvSpPr>
          <p:nvPr>
            <p:ph sz="quarter" idx="14"/>
          </p:nvPr>
        </p:nvSpPr>
        <p:spPr>
          <a:xfrm>
            <a:off x="508794" y="2389158"/>
            <a:ext cx="11174412" cy="2022421"/>
          </a:xfrm>
        </p:spPr>
        <p:txBody>
          <a:bodyPr/>
          <a:lstStyle/>
          <a:p>
            <a:pPr algn="just">
              <a:spcBef>
                <a:spcPts val="600"/>
              </a:spcBef>
              <a:spcAft>
                <a:spcPts val="0"/>
              </a:spcAft>
            </a:pPr>
            <a:r>
              <a:rPr sz="2000" dirty="0"/>
              <a:t>As pessoas </a:t>
            </a:r>
            <a:r>
              <a:rPr sz="2000" dirty="0" err="1"/>
              <a:t>podem</a:t>
            </a:r>
            <a:r>
              <a:rPr sz="2000" dirty="0"/>
              <a:t> </a:t>
            </a:r>
            <a:r>
              <a:rPr sz="2000" dirty="0" err="1"/>
              <a:t>incluir</a:t>
            </a:r>
            <a:r>
              <a:rPr sz="2000" dirty="0"/>
              <a:t> </a:t>
            </a:r>
            <a:r>
              <a:rPr sz="2000" dirty="0" err="1"/>
              <a:t>tanta</a:t>
            </a:r>
            <a:r>
              <a:rPr sz="2000" dirty="0"/>
              <a:t> ou </a:t>
            </a:r>
            <a:r>
              <a:rPr sz="2000" dirty="0" err="1"/>
              <a:t>tão</a:t>
            </a:r>
            <a:r>
              <a:rPr sz="2000" dirty="0"/>
              <a:t> </a:t>
            </a:r>
            <a:r>
              <a:rPr sz="2000" dirty="0" err="1"/>
              <a:t>pouca</a:t>
            </a:r>
            <a:r>
              <a:rPr sz="2000" dirty="0"/>
              <a:t> </a:t>
            </a:r>
            <a:r>
              <a:rPr sz="2000" dirty="0" err="1"/>
              <a:t>informação</a:t>
            </a:r>
            <a:r>
              <a:rPr sz="2000" dirty="0"/>
              <a:t> </a:t>
            </a:r>
            <a:r>
              <a:rPr sz="2000" dirty="0" err="1"/>
              <a:t>quanto</a:t>
            </a:r>
            <a:r>
              <a:rPr sz="2000" dirty="0"/>
              <a:t> </a:t>
            </a:r>
            <a:r>
              <a:rPr sz="2000" dirty="0" err="1"/>
              <a:t>quiserem</a:t>
            </a:r>
            <a:r>
              <a:rPr sz="2000" dirty="0"/>
              <a:t> em </a:t>
            </a:r>
            <a:r>
              <a:rPr sz="2000" dirty="0" err="1"/>
              <a:t>seu</a:t>
            </a:r>
            <a:r>
              <a:rPr sz="2000" dirty="0"/>
              <a:t> </a:t>
            </a:r>
            <a:r>
              <a:rPr lang="pt-BR" sz="2000" dirty="0"/>
              <a:t>planejamento antecipado</a:t>
            </a:r>
            <a:r>
              <a:rPr sz="2000" dirty="0"/>
              <a:t>. </a:t>
            </a:r>
          </a:p>
          <a:p>
            <a:pPr algn="just">
              <a:spcBef>
                <a:spcPts val="600"/>
              </a:spcBef>
              <a:spcAft>
                <a:spcPts val="0"/>
              </a:spcAft>
            </a:pPr>
            <a:r>
              <a:rPr sz="2000" dirty="0"/>
              <a:t>Quanto </a:t>
            </a:r>
            <a:r>
              <a:rPr sz="2000" dirty="0" err="1"/>
              <a:t>mais</a:t>
            </a:r>
            <a:r>
              <a:rPr sz="2000" dirty="0"/>
              <a:t> </a:t>
            </a:r>
            <a:r>
              <a:rPr sz="2000" dirty="0" err="1"/>
              <a:t>detalhes</a:t>
            </a:r>
            <a:r>
              <a:rPr sz="2000" dirty="0"/>
              <a:t> as pessoas </a:t>
            </a:r>
            <a:r>
              <a:rPr sz="2000" dirty="0" err="1"/>
              <a:t>fornecerem</a:t>
            </a:r>
            <a:r>
              <a:rPr sz="2000" dirty="0"/>
              <a:t> no </a:t>
            </a:r>
            <a:r>
              <a:rPr lang="pt-BR" sz="2000" dirty="0"/>
              <a:t>planejamento antecipado</a:t>
            </a:r>
            <a:r>
              <a:rPr sz="2000" dirty="0"/>
              <a:t>, </a:t>
            </a:r>
            <a:r>
              <a:rPr sz="2000" dirty="0" err="1"/>
              <a:t>maior</a:t>
            </a:r>
            <a:r>
              <a:rPr sz="2000" dirty="0"/>
              <a:t> a </a:t>
            </a:r>
            <a:r>
              <a:rPr sz="2000" dirty="0" err="1"/>
              <a:t>probabilidade</a:t>
            </a:r>
            <a:r>
              <a:rPr sz="2000" dirty="0"/>
              <a:t> de </a:t>
            </a:r>
            <a:r>
              <a:rPr sz="2000" dirty="0" err="1"/>
              <a:t>ele</a:t>
            </a:r>
            <a:r>
              <a:rPr sz="2000" dirty="0"/>
              <a:t> ser </a:t>
            </a:r>
            <a:r>
              <a:rPr sz="2000" dirty="0" err="1"/>
              <a:t>implementado</a:t>
            </a:r>
            <a:r>
              <a:rPr sz="2000" dirty="0"/>
              <a:t> da </a:t>
            </a:r>
            <a:r>
              <a:rPr sz="2000" dirty="0" err="1"/>
              <a:t>maneira</a:t>
            </a:r>
            <a:r>
              <a:rPr sz="2000" dirty="0"/>
              <a:t> que </a:t>
            </a:r>
            <a:r>
              <a:rPr sz="2000" dirty="0" err="1"/>
              <a:t>elas</a:t>
            </a:r>
            <a:r>
              <a:rPr sz="2000" dirty="0"/>
              <a:t> </a:t>
            </a:r>
            <a:r>
              <a:rPr sz="2000" dirty="0" err="1"/>
              <a:t>desejam</a:t>
            </a:r>
            <a:r>
              <a:rPr sz="2000" dirty="0"/>
              <a:t>. </a:t>
            </a:r>
          </a:p>
          <a:p>
            <a:pPr algn="just">
              <a:spcBef>
                <a:spcPts val="600"/>
              </a:spcBef>
              <a:spcAft>
                <a:spcPts val="0"/>
              </a:spcAft>
            </a:pPr>
            <a:r>
              <a:rPr sz="2000" dirty="0" err="1"/>
              <a:t>Pensar</a:t>
            </a:r>
            <a:r>
              <a:rPr sz="2000" dirty="0"/>
              <a:t> e </a:t>
            </a:r>
            <a:r>
              <a:rPr sz="2000" dirty="0" err="1"/>
              <a:t>elaborar</a:t>
            </a:r>
            <a:r>
              <a:rPr sz="2000" dirty="0"/>
              <a:t> </a:t>
            </a:r>
            <a:r>
              <a:rPr sz="2000" dirty="0" err="1"/>
              <a:t>cenários</a:t>
            </a:r>
            <a:r>
              <a:rPr sz="2000" dirty="0"/>
              <a:t> que as pessoas </a:t>
            </a:r>
            <a:r>
              <a:rPr sz="2000" dirty="0" err="1"/>
              <a:t>provavelmente</a:t>
            </a:r>
            <a:r>
              <a:rPr sz="2000" dirty="0"/>
              <a:t> </a:t>
            </a:r>
            <a:r>
              <a:rPr sz="2000" dirty="0" err="1"/>
              <a:t>encontrarão</a:t>
            </a:r>
            <a:r>
              <a:rPr sz="2000" dirty="0"/>
              <a:t> </a:t>
            </a:r>
            <a:r>
              <a:rPr sz="2000" dirty="0" err="1"/>
              <a:t>pode</a:t>
            </a:r>
            <a:r>
              <a:rPr sz="2000" dirty="0"/>
              <a:t> </a:t>
            </a:r>
            <a:r>
              <a:rPr sz="2000" dirty="0" err="1"/>
              <a:t>trazer</a:t>
            </a:r>
            <a:r>
              <a:rPr sz="2000" dirty="0"/>
              <a:t> </a:t>
            </a:r>
            <a:r>
              <a:rPr sz="2000" dirty="0" err="1"/>
              <a:t>clareza</a:t>
            </a:r>
            <a:r>
              <a:rPr sz="2000" dirty="0"/>
              <a:t> à </a:t>
            </a:r>
            <a:r>
              <a:rPr sz="2000" dirty="0" err="1"/>
              <a:t>tomada</a:t>
            </a:r>
            <a:r>
              <a:rPr sz="2000" dirty="0"/>
              <a:t> de </a:t>
            </a:r>
            <a:r>
              <a:rPr sz="2000" dirty="0" err="1"/>
              <a:t>decisão</a:t>
            </a:r>
            <a:r>
              <a:rPr sz="2000" dirty="0"/>
              <a:t>.</a:t>
            </a:r>
            <a:endParaRPr lang="en-CH" sz="2000" dirty="0"/>
          </a:p>
          <a:p>
            <a:endParaRPr lang="en-CH" dirty="0"/>
          </a:p>
        </p:txBody>
      </p:sp>
      <p:sp>
        <p:nvSpPr>
          <p:cNvPr id="2" name="Title 1">
            <a:extLst>
              <a:ext uri="{FF2B5EF4-FFF2-40B4-BE49-F238E27FC236}">
                <a16:creationId xmlns:a16="http://schemas.microsoft.com/office/drawing/2014/main" id="{A7493CED-18F8-4A5D-8F84-7E7F85F6C642}"/>
              </a:ext>
            </a:extLst>
          </p:cNvPr>
          <p:cNvSpPr>
            <a:spLocks noGrp="1"/>
          </p:cNvSpPr>
          <p:nvPr>
            <p:ph type="title"/>
          </p:nvPr>
        </p:nvSpPr>
        <p:spPr>
          <a:xfrm>
            <a:off x="422142" y="506412"/>
            <a:ext cx="11174400" cy="432000"/>
          </a:xfrm>
        </p:spPr>
        <p:txBody>
          <a:bodyPr/>
          <a:lstStyle/>
          <a:p>
            <a:pPr algn="ctr"/>
            <a:r>
              <a:rPr dirty="0" err="1"/>
              <a:t>Apresentação</a:t>
            </a:r>
            <a:r>
              <a:rPr dirty="0"/>
              <a:t>: O que é </a:t>
            </a:r>
            <a:r>
              <a:rPr dirty="0" err="1"/>
              <a:t>planejamento</a:t>
            </a:r>
            <a:r>
              <a:rPr dirty="0"/>
              <a:t> antecipado? – 5</a:t>
            </a:r>
            <a:endParaRPr lang="en-CH" dirty="0"/>
          </a:p>
        </p:txBody>
      </p:sp>
    </p:spTree>
    <p:extLst>
      <p:ext uri="{BB962C8B-B14F-4D97-AF65-F5344CB8AC3E}">
        <p14:creationId xmlns:p14="http://schemas.microsoft.com/office/powerpoint/2010/main" val="21317984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EF4AA8-3BA0-FA4B-9E0D-3B8FD1C5D2AA}"/>
              </a:ext>
            </a:extLst>
          </p:cNvPr>
          <p:cNvSpPr>
            <a:spLocks noGrp="1"/>
          </p:cNvSpPr>
          <p:nvPr>
            <p:ph type="body" sz="quarter" idx="13"/>
          </p:nvPr>
        </p:nvSpPr>
        <p:spPr>
          <a:xfrm>
            <a:off x="508806" y="1444850"/>
            <a:ext cx="11174400" cy="360000"/>
          </a:xfrm>
        </p:spPr>
        <p:txBody>
          <a:bodyPr/>
          <a:lstStyle/>
          <a:p>
            <a:r>
              <a:t>Pessoas Nomeadas</a:t>
            </a:r>
            <a:endParaRPr lang="en-CH"/>
          </a:p>
        </p:txBody>
      </p:sp>
      <p:sp>
        <p:nvSpPr>
          <p:cNvPr id="3" name="Content Placeholder 2">
            <a:extLst>
              <a:ext uri="{FF2B5EF4-FFF2-40B4-BE49-F238E27FC236}">
                <a16:creationId xmlns:a16="http://schemas.microsoft.com/office/drawing/2014/main" id="{ABB6A8D4-940A-4731-B0EE-669BE25F59E9}"/>
              </a:ext>
            </a:extLst>
          </p:cNvPr>
          <p:cNvSpPr>
            <a:spLocks noGrp="1"/>
          </p:cNvSpPr>
          <p:nvPr>
            <p:ph sz="quarter" idx="14"/>
          </p:nvPr>
        </p:nvSpPr>
        <p:spPr>
          <a:xfrm>
            <a:off x="508794" y="2311288"/>
            <a:ext cx="11174412" cy="2741863"/>
          </a:xfrm>
        </p:spPr>
        <p:txBody>
          <a:bodyPr>
            <a:normAutofit lnSpcReduction="10000"/>
          </a:bodyPr>
          <a:lstStyle/>
          <a:p>
            <a:pPr algn="just">
              <a:spcBef>
                <a:spcPts val="600"/>
              </a:spcBef>
              <a:spcAft>
                <a:spcPts val="0"/>
              </a:spcAft>
            </a:pPr>
            <a:r>
              <a:rPr sz="2000" dirty="0"/>
              <a:t>Por </a:t>
            </a:r>
            <a:r>
              <a:rPr sz="2000" dirty="0" err="1"/>
              <a:t>muitas</a:t>
            </a:r>
            <a:r>
              <a:rPr sz="2000" dirty="0"/>
              <a:t> </a:t>
            </a:r>
            <a:r>
              <a:rPr sz="2000" dirty="0" err="1"/>
              <a:t>razões</a:t>
            </a:r>
            <a:r>
              <a:rPr lang="en-US" sz="2000" dirty="0"/>
              <a:t> </a:t>
            </a:r>
            <a:r>
              <a:rPr lang="en-US" sz="2000" dirty="0" err="1"/>
              <a:t>diferentes</a:t>
            </a:r>
            <a:r>
              <a:rPr sz="2000" dirty="0"/>
              <a:t>, </a:t>
            </a:r>
            <a:r>
              <a:rPr sz="2000" dirty="0" err="1"/>
              <a:t>algumas</a:t>
            </a:r>
            <a:r>
              <a:rPr sz="2000" dirty="0"/>
              <a:t> pessoas </a:t>
            </a:r>
            <a:r>
              <a:rPr sz="2000" dirty="0" err="1"/>
              <a:t>podem</a:t>
            </a:r>
            <a:r>
              <a:rPr sz="2000" dirty="0"/>
              <a:t> </a:t>
            </a:r>
            <a:r>
              <a:rPr sz="2000" dirty="0" err="1"/>
              <a:t>não</a:t>
            </a:r>
            <a:r>
              <a:rPr sz="2000" dirty="0"/>
              <a:t> </a:t>
            </a:r>
            <a:r>
              <a:rPr sz="2000" dirty="0" err="1"/>
              <a:t>querer</a:t>
            </a:r>
            <a:r>
              <a:rPr sz="2000" dirty="0"/>
              <a:t> </a:t>
            </a:r>
            <a:r>
              <a:rPr sz="2000" dirty="0" err="1"/>
              <a:t>escrever</a:t>
            </a:r>
            <a:r>
              <a:rPr sz="2000" dirty="0"/>
              <a:t> um </a:t>
            </a:r>
            <a:r>
              <a:rPr lang="pt-BR" sz="2000" dirty="0"/>
              <a:t>planejamento antecipado</a:t>
            </a:r>
            <a:r>
              <a:rPr sz="2000" dirty="0"/>
              <a:t>. </a:t>
            </a:r>
          </a:p>
          <a:p>
            <a:pPr algn="just">
              <a:spcBef>
                <a:spcPts val="600"/>
              </a:spcBef>
              <a:spcAft>
                <a:spcPts val="0"/>
              </a:spcAft>
            </a:pPr>
            <a:r>
              <a:rPr sz="2000" dirty="0"/>
              <a:t>Eles </a:t>
            </a:r>
            <a:r>
              <a:rPr sz="2000" dirty="0" err="1"/>
              <a:t>podem</a:t>
            </a:r>
            <a:r>
              <a:rPr sz="2000" dirty="0"/>
              <a:t> </a:t>
            </a:r>
            <a:r>
              <a:rPr sz="2000" dirty="0" err="1"/>
              <a:t>estar</a:t>
            </a:r>
            <a:r>
              <a:rPr sz="2000" dirty="0"/>
              <a:t> </a:t>
            </a:r>
            <a:r>
              <a:rPr sz="2000" dirty="0" err="1"/>
              <a:t>confiantes</a:t>
            </a:r>
            <a:r>
              <a:rPr sz="2000" dirty="0"/>
              <a:t> de que, se </a:t>
            </a:r>
            <a:r>
              <a:rPr sz="2000" dirty="0" err="1"/>
              <a:t>não</a:t>
            </a:r>
            <a:r>
              <a:rPr sz="2000" dirty="0"/>
              <a:t> </a:t>
            </a:r>
            <a:r>
              <a:rPr sz="2000" dirty="0" err="1"/>
              <a:t>conseguirem</a:t>
            </a:r>
            <a:r>
              <a:rPr sz="2000" dirty="0"/>
              <a:t> </a:t>
            </a:r>
            <a:r>
              <a:rPr sz="2000" dirty="0" err="1"/>
              <a:t>comunicar</a:t>
            </a:r>
            <a:r>
              <a:rPr sz="2000" dirty="0"/>
              <a:t> suas </a:t>
            </a:r>
            <a:r>
              <a:rPr sz="2000" dirty="0" err="1"/>
              <a:t>decisões</a:t>
            </a:r>
            <a:r>
              <a:rPr sz="2000" dirty="0"/>
              <a:t> no </a:t>
            </a:r>
            <a:r>
              <a:rPr sz="2000" dirty="0" err="1"/>
              <a:t>futuro</a:t>
            </a:r>
            <a:r>
              <a:rPr sz="2000" dirty="0"/>
              <a:t>, sua </a:t>
            </a:r>
            <a:r>
              <a:rPr sz="2000" dirty="0" err="1"/>
              <a:t>família</a:t>
            </a:r>
            <a:r>
              <a:rPr sz="2000" dirty="0"/>
              <a:t> ou amigos </a:t>
            </a:r>
            <a:r>
              <a:rPr sz="2000" dirty="0" err="1"/>
              <a:t>tomarão</a:t>
            </a:r>
            <a:r>
              <a:rPr sz="2000" dirty="0"/>
              <a:t> uma </a:t>
            </a:r>
            <a:r>
              <a:rPr sz="2000" dirty="0" err="1"/>
              <a:t>decisão</a:t>
            </a:r>
            <a:r>
              <a:rPr sz="2000" dirty="0"/>
              <a:t> com base em sua </a:t>
            </a:r>
            <a:r>
              <a:rPr sz="2000" dirty="0" err="1"/>
              <a:t>vontade</a:t>
            </a:r>
            <a:r>
              <a:rPr sz="2000" dirty="0"/>
              <a:t> e </a:t>
            </a:r>
            <a:r>
              <a:rPr sz="2000" dirty="0" err="1"/>
              <a:t>preferências</a:t>
            </a:r>
            <a:r>
              <a:rPr sz="2000" dirty="0"/>
              <a:t> e </a:t>
            </a:r>
            <a:r>
              <a:rPr sz="2000" dirty="0" err="1"/>
              <a:t>refletindo</a:t>
            </a:r>
            <a:r>
              <a:rPr sz="2000" dirty="0"/>
              <a:t> suas </a:t>
            </a:r>
            <a:r>
              <a:rPr sz="2000" dirty="0" err="1"/>
              <a:t>crenças</a:t>
            </a:r>
            <a:r>
              <a:rPr sz="2000" dirty="0"/>
              <a:t> e </a:t>
            </a:r>
            <a:r>
              <a:rPr sz="2000" dirty="0" err="1"/>
              <a:t>valores</a:t>
            </a:r>
            <a:r>
              <a:rPr sz="2000" dirty="0"/>
              <a:t>. </a:t>
            </a:r>
            <a:endParaRPr lang="en-CH" sz="2000" dirty="0"/>
          </a:p>
          <a:p>
            <a:pPr algn="just">
              <a:spcBef>
                <a:spcPts val="600"/>
              </a:spcBef>
              <a:spcAft>
                <a:spcPts val="0"/>
              </a:spcAft>
            </a:pPr>
            <a:r>
              <a:rPr sz="2000" dirty="0" err="1"/>
              <a:t>Mesmo</a:t>
            </a:r>
            <a:r>
              <a:rPr sz="2000" dirty="0"/>
              <a:t> nesses </a:t>
            </a:r>
            <a:r>
              <a:rPr sz="2000" dirty="0" err="1"/>
              <a:t>casos</a:t>
            </a:r>
            <a:r>
              <a:rPr sz="2000" dirty="0"/>
              <a:t>, um </a:t>
            </a:r>
            <a:r>
              <a:rPr lang="pt-BR" sz="2000" dirty="0"/>
              <a:t>planejamento antecipado</a:t>
            </a:r>
            <a:r>
              <a:rPr sz="2000" dirty="0"/>
              <a:t> </a:t>
            </a:r>
            <a:r>
              <a:rPr sz="2000" dirty="0" err="1"/>
              <a:t>ainda</a:t>
            </a:r>
            <a:r>
              <a:rPr sz="2000" dirty="0"/>
              <a:t> </a:t>
            </a:r>
            <a:r>
              <a:rPr sz="2000" dirty="0" err="1"/>
              <a:t>pode</a:t>
            </a:r>
            <a:r>
              <a:rPr sz="2000" dirty="0"/>
              <a:t> ser </a:t>
            </a:r>
            <a:r>
              <a:rPr sz="2000" dirty="0" err="1"/>
              <a:t>útil</a:t>
            </a:r>
            <a:r>
              <a:rPr sz="2000" dirty="0"/>
              <a:t> para </a:t>
            </a:r>
            <a:r>
              <a:rPr sz="2000" dirty="0" err="1"/>
              <a:t>indicar</a:t>
            </a:r>
            <a:r>
              <a:rPr sz="2000" dirty="0"/>
              <a:t> </a:t>
            </a:r>
            <a:r>
              <a:rPr sz="2000" dirty="0" err="1"/>
              <a:t>quem</a:t>
            </a:r>
            <a:r>
              <a:rPr sz="2000" dirty="0"/>
              <a:t> </a:t>
            </a:r>
            <a:r>
              <a:rPr sz="2000" dirty="0" err="1"/>
              <a:t>deve</a:t>
            </a:r>
            <a:r>
              <a:rPr sz="2000" dirty="0"/>
              <a:t> ser </a:t>
            </a:r>
            <a:r>
              <a:rPr sz="2000" dirty="0" err="1"/>
              <a:t>consultado</a:t>
            </a:r>
            <a:r>
              <a:rPr sz="2000" dirty="0"/>
              <a:t>. </a:t>
            </a:r>
          </a:p>
          <a:p>
            <a:pPr algn="just">
              <a:spcBef>
                <a:spcPts val="600"/>
              </a:spcBef>
              <a:spcAft>
                <a:spcPts val="0"/>
              </a:spcAft>
            </a:pPr>
            <a:r>
              <a:rPr sz="2000" dirty="0"/>
              <a:t>A pessoa </a:t>
            </a:r>
            <a:r>
              <a:rPr sz="2000" dirty="0" err="1"/>
              <a:t>pode</a:t>
            </a:r>
            <a:r>
              <a:rPr sz="2000" dirty="0"/>
              <a:t> </a:t>
            </a:r>
            <a:r>
              <a:rPr sz="2000" dirty="0" err="1"/>
              <a:t>nomear</a:t>
            </a:r>
            <a:r>
              <a:rPr sz="2000" dirty="0"/>
              <a:t> uma pessoa ou um </a:t>
            </a:r>
            <a:r>
              <a:rPr sz="2000" dirty="0" err="1"/>
              <a:t>grupo</a:t>
            </a:r>
            <a:r>
              <a:rPr sz="2000" dirty="0"/>
              <a:t> de pessoas que </a:t>
            </a:r>
            <a:r>
              <a:rPr sz="2000" dirty="0" err="1"/>
              <a:t>discutiriam</a:t>
            </a:r>
            <a:r>
              <a:rPr sz="2000" dirty="0"/>
              <a:t> a </a:t>
            </a:r>
            <a:r>
              <a:rPr sz="2000" dirty="0" err="1"/>
              <a:t>fim</a:t>
            </a:r>
            <a:r>
              <a:rPr sz="2000" dirty="0"/>
              <a:t> de </a:t>
            </a:r>
            <a:r>
              <a:rPr sz="2000" dirty="0" err="1"/>
              <a:t>estabelecer</a:t>
            </a:r>
            <a:r>
              <a:rPr sz="2000" dirty="0"/>
              <a:t> qual é a </a:t>
            </a:r>
            <a:r>
              <a:rPr sz="2000" dirty="0" err="1"/>
              <a:t>melhor</a:t>
            </a:r>
            <a:r>
              <a:rPr sz="2000" dirty="0"/>
              <a:t> </a:t>
            </a:r>
            <a:r>
              <a:rPr sz="2000" dirty="0" err="1"/>
              <a:t>interpretação</a:t>
            </a:r>
            <a:r>
              <a:rPr sz="2000" dirty="0"/>
              <a:t> da </a:t>
            </a:r>
            <a:r>
              <a:rPr sz="2000" dirty="0" err="1"/>
              <a:t>vontade</a:t>
            </a:r>
            <a:r>
              <a:rPr sz="2000" dirty="0"/>
              <a:t> e </a:t>
            </a:r>
            <a:r>
              <a:rPr sz="2000" dirty="0" err="1"/>
              <a:t>preferências</a:t>
            </a:r>
            <a:r>
              <a:rPr sz="2000" dirty="0"/>
              <a:t>. </a:t>
            </a:r>
            <a:endParaRPr lang="en-CH" sz="2000" dirty="0"/>
          </a:p>
          <a:p>
            <a:endParaRPr lang="en-CH" dirty="0"/>
          </a:p>
        </p:txBody>
      </p:sp>
      <p:sp>
        <p:nvSpPr>
          <p:cNvPr id="2" name="Title 1">
            <a:extLst>
              <a:ext uri="{FF2B5EF4-FFF2-40B4-BE49-F238E27FC236}">
                <a16:creationId xmlns:a16="http://schemas.microsoft.com/office/drawing/2014/main" id="{93DACADE-2901-4D08-B38B-30A0B9EFDC69}"/>
              </a:ext>
            </a:extLst>
          </p:cNvPr>
          <p:cNvSpPr>
            <a:spLocks noGrp="1"/>
          </p:cNvSpPr>
          <p:nvPr>
            <p:ph type="title"/>
          </p:nvPr>
        </p:nvSpPr>
        <p:spPr>
          <a:xfrm>
            <a:off x="422142" y="506412"/>
            <a:ext cx="11261064" cy="432000"/>
          </a:xfrm>
        </p:spPr>
        <p:txBody>
          <a:bodyPr/>
          <a:lstStyle/>
          <a:p>
            <a:pPr algn="ctr"/>
            <a:r>
              <a:rPr dirty="0" err="1"/>
              <a:t>Apresentação</a:t>
            </a:r>
            <a:r>
              <a:rPr dirty="0"/>
              <a:t>: O que é </a:t>
            </a:r>
            <a:r>
              <a:rPr dirty="0" err="1"/>
              <a:t>planejamento</a:t>
            </a:r>
            <a:r>
              <a:rPr dirty="0"/>
              <a:t> antecipado? – 6</a:t>
            </a:r>
            <a:endParaRPr lang="en-CH" dirty="0"/>
          </a:p>
        </p:txBody>
      </p:sp>
    </p:spTree>
    <p:extLst>
      <p:ext uri="{BB962C8B-B14F-4D97-AF65-F5344CB8AC3E}">
        <p14:creationId xmlns:p14="http://schemas.microsoft.com/office/powerpoint/2010/main" val="36110700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8">
            <a:extLst>
              <a:ext uri="{FF2B5EF4-FFF2-40B4-BE49-F238E27FC236}">
                <a16:creationId xmlns:a16="http://schemas.microsoft.com/office/drawing/2014/main" id="{334CAF4D-BFA6-4BF9-812C-216B4F9285D1}"/>
              </a:ext>
            </a:extLst>
          </p:cNvPr>
          <p:cNvSpPr txBox="1">
            <a:spLocks noGrp="1"/>
          </p:cNvSpPr>
          <p:nvPr>
            <p:ph sz="quarter" idx="14"/>
          </p:nvPr>
        </p:nvSpPr>
        <p:spPr>
          <a:xfrm>
            <a:off x="507195" y="1511189"/>
            <a:ext cx="11174412" cy="2578898"/>
          </a:xfrm>
          <a:solidFill>
            <a:srgbClr val="CDEFFC"/>
          </a:solidFill>
        </p:spPr>
        <p:txBody>
          <a:bodyPr>
            <a:normAutofit/>
          </a:bodyPr>
          <a:lstStyle/>
          <a:p>
            <a:pPr marL="0" lvl="0" indent="0" algn="just">
              <a:spcBef>
                <a:spcPts val="600"/>
              </a:spcBef>
              <a:spcAft>
                <a:spcPts val="0"/>
              </a:spcAft>
              <a:buNone/>
              <a:defRPr b="1"/>
            </a:pPr>
            <a:r>
              <a:rPr sz="2000" dirty="0" err="1"/>
              <a:t>Exemplo</a:t>
            </a:r>
            <a:r>
              <a:rPr sz="2000" dirty="0"/>
              <a:t>: </a:t>
            </a:r>
          </a:p>
          <a:p>
            <a:pPr algn="just"/>
            <a:r>
              <a:rPr lang="pt-BR" sz="2000" dirty="0"/>
              <a:t>Quando é preciso tomar uma decisão na família de Yasmin, geralmente as pessoas se reúnem para discutir e encontrar uma solução em que todos concordem. Yasmin não acha que pode antecipar todas as decisões a serem tomadas se ela se tornar incapaz de comunicar suas escolhas no futuro. Na área da saúde, ela também acha que a ciência e a medicina estão em constante evolução e novos tratamentos podem surgir. Portanto, ela escreve uma diretiva antecipada afirmando que, se um dia ela se tornar incapaz de comunicar suas decisões de saúde, ela deseja que seu marido, pais, irmãos e irmãs se reúnam e cheguem a uma decisão com base no que eles acham que ela gostaria nessas circunstâncias. </a:t>
            </a:r>
          </a:p>
        </p:txBody>
      </p:sp>
      <p:sp>
        <p:nvSpPr>
          <p:cNvPr id="2" name="Title 1">
            <a:extLst>
              <a:ext uri="{FF2B5EF4-FFF2-40B4-BE49-F238E27FC236}">
                <a16:creationId xmlns:a16="http://schemas.microsoft.com/office/drawing/2014/main" id="{6ABF2157-04B4-47D7-A5F2-153E960E1D1B}"/>
              </a:ext>
            </a:extLst>
          </p:cNvPr>
          <p:cNvSpPr>
            <a:spLocks noGrp="1"/>
          </p:cNvSpPr>
          <p:nvPr>
            <p:ph type="title"/>
          </p:nvPr>
        </p:nvSpPr>
        <p:spPr>
          <a:xfrm>
            <a:off x="507195" y="506412"/>
            <a:ext cx="11174412"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7</a:t>
            </a:r>
            <a:endParaRPr lang="en-CH" dirty="0"/>
          </a:p>
        </p:txBody>
      </p:sp>
    </p:spTree>
    <p:extLst>
      <p:ext uri="{BB962C8B-B14F-4D97-AF65-F5344CB8AC3E}">
        <p14:creationId xmlns:p14="http://schemas.microsoft.com/office/powerpoint/2010/main" val="34049430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2EF1E-ACF5-4B20-B0DC-F938FA309A7F}"/>
              </a:ext>
            </a:extLst>
          </p:cNvPr>
          <p:cNvSpPr>
            <a:spLocks noGrp="1"/>
          </p:cNvSpPr>
          <p:nvPr>
            <p:ph sz="quarter" idx="14"/>
          </p:nvPr>
        </p:nvSpPr>
        <p:spPr>
          <a:xfrm>
            <a:off x="507195" y="1511189"/>
            <a:ext cx="11174412" cy="1825136"/>
          </a:xfrm>
        </p:spPr>
        <p:txBody>
          <a:bodyPr/>
          <a:lstStyle/>
          <a:p>
            <a:pPr marL="0" lvl="0" indent="0" algn="just">
              <a:buNone/>
              <a:defRPr b="1"/>
            </a:pPr>
            <a:r>
              <a:rPr lang="pt-BR" sz="2000" dirty="0"/>
              <a:t>Diretiva para cuidados, tratamento e suporte para necessidades relacionadas à saúde </a:t>
            </a:r>
          </a:p>
          <a:p>
            <a:pPr algn="just"/>
            <a:r>
              <a:rPr sz="2000" dirty="0"/>
              <a:t>Em </a:t>
            </a:r>
            <a:r>
              <a:rPr sz="2000" dirty="0" err="1"/>
              <a:t>relação</a:t>
            </a:r>
            <a:r>
              <a:rPr sz="2000" dirty="0"/>
              <a:t> </a:t>
            </a:r>
            <a:r>
              <a:rPr sz="2000" dirty="0" err="1"/>
              <a:t>às</a:t>
            </a:r>
            <a:r>
              <a:rPr sz="2000" dirty="0"/>
              <a:t> </a:t>
            </a:r>
            <a:r>
              <a:rPr sz="2000" dirty="0" err="1"/>
              <a:t>necessidades</a:t>
            </a:r>
            <a:r>
              <a:rPr sz="2000" dirty="0"/>
              <a:t> de saúde e </a:t>
            </a:r>
            <a:r>
              <a:rPr sz="2000" dirty="0" err="1"/>
              <a:t>relacionadas</a:t>
            </a:r>
            <a:r>
              <a:rPr sz="2000" dirty="0"/>
              <a:t> à saúde mental, as pessoas </a:t>
            </a:r>
            <a:r>
              <a:rPr sz="2000" dirty="0" err="1"/>
              <a:t>podem</a:t>
            </a:r>
            <a:r>
              <a:rPr sz="2000" dirty="0"/>
              <a:t> </a:t>
            </a:r>
            <a:r>
              <a:rPr sz="2000" dirty="0" err="1"/>
              <a:t>especificar</a:t>
            </a:r>
            <a:r>
              <a:rPr sz="2000" dirty="0"/>
              <a:t>:</a:t>
            </a:r>
          </a:p>
          <a:p>
            <a:pPr marL="977900" algn="just"/>
            <a:r>
              <a:rPr sz="2000" dirty="0"/>
              <a:t>quais </a:t>
            </a:r>
            <a:r>
              <a:rPr sz="2000" dirty="0" err="1"/>
              <a:t>opções</a:t>
            </a:r>
            <a:r>
              <a:rPr sz="2000" dirty="0"/>
              <a:t> de </a:t>
            </a:r>
            <a:r>
              <a:rPr sz="2000" dirty="0" err="1"/>
              <a:t>tratamento</a:t>
            </a:r>
            <a:r>
              <a:rPr sz="2000" dirty="0"/>
              <a:t>, </a:t>
            </a:r>
            <a:r>
              <a:rPr sz="2000" dirty="0" err="1"/>
              <a:t>cuidados</a:t>
            </a:r>
            <a:r>
              <a:rPr sz="2000" dirty="0"/>
              <a:t> e </a:t>
            </a:r>
            <a:r>
              <a:rPr sz="2000" dirty="0" err="1"/>
              <a:t>apoio</a:t>
            </a:r>
            <a:r>
              <a:rPr sz="2000" dirty="0"/>
              <a:t> </a:t>
            </a:r>
            <a:r>
              <a:rPr sz="2000" dirty="0" err="1"/>
              <a:t>eles</a:t>
            </a:r>
            <a:r>
              <a:rPr sz="2000" dirty="0"/>
              <a:t> </a:t>
            </a:r>
            <a:r>
              <a:rPr sz="2000" dirty="0" err="1"/>
              <a:t>desejam</a:t>
            </a:r>
            <a:r>
              <a:rPr sz="2000" dirty="0"/>
              <a:t>; </a:t>
            </a:r>
          </a:p>
          <a:p>
            <a:pPr marL="977900" algn="just"/>
            <a:r>
              <a:rPr sz="2000" dirty="0"/>
              <a:t>quais </a:t>
            </a:r>
            <a:r>
              <a:rPr sz="2000" dirty="0" err="1"/>
              <a:t>opções</a:t>
            </a:r>
            <a:r>
              <a:rPr sz="2000" dirty="0"/>
              <a:t> de </a:t>
            </a:r>
            <a:r>
              <a:rPr sz="2000" dirty="0" err="1"/>
              <a:t>tratamento</a:t>
            </a:r>
            <a:r>
              <a:rPr sz="2000" dirty="0"/>
              <a:t>, </a:t>
            </a:r>
            <a:r>
              <a:rPr sz="2000" dirty="0" err="1"/>
              <a:t>cuidados</a:t>
            </a:r>
            <a:r>
              <a:rPr sz="2000" dirty="0"/>
              <a:t> e </a:t>
            </a:r>
            <a:r>
              <a:rPr sz="2000" dirty="0" err="1"/>
              <a:t>apoio</a:t>
            </a:r>
            <a:r>
              <a:rPr sz="2000" dirty="0"/>
              <a:t> </a:t>
            </a:r>
            <a:r>
              <a:rPr sz="2000" dirty="0" err="1"/>
              <a:t>eles</a:t>
            </a:r>
            <a:r>
              <a:rPr sz="2000" dirty="0"/>
              <a:t> </a:t>
            </a:r>
            <a:r>
              <a:rPr sz="2000" dirty="0" err="1"/>
              <a:t>não</a:t>
            </a:r>
            <a:r>
              <a:rPr sz="2000" dirty="0"/>
              <a:t> </a:t>
            </a:r>
            <a:r>
              <a:rPr sz="2000" dirty="0" err="1"/>
              <a:t>desejam</a:t>
            </a:r>
            <a:r>
              <a:rPr sz="2000" dirty="0"/>
              <a:t>. </a:t>
            </a:r>
            <a:endParaRPr lang="en-CH" sz="2000" dirty="0"/>
          </a:p>
        </p:txBody>
      </p:sp>
      <p:sp>
        <p:nvSpPr>
          <p:cNvPr id="2" name="Title 1">
            <a:extLst>
              <a:ext uri="{FF2B5EF4-FFF2-40B4-BE49-F238E27FC236}">
                <a16:creationId xmlns:a16="http://schemas.microsoft.com/office/drawing/2014/main" id="{BEB5AF57-EC4E-4052-9297-5787D8FCE25F}"/>
              </a:ext>
            </a:extLst>
          </p:cNvPr>
          <p:cNvSpPr>
            <a:spLocks noGrp="1"/>
          </p:cNvSpPr>
          <p:nvPr>
            <p:ph type="title"/>
          </p:nvPr>
        </p:nvSpPr>
        <p:spPr>
          <a:xfrm>
            <a:off x="422141" y="506412"/>
            <a:ext cx="11259465"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8</a:t>
            </a:r>
            <a:endParaRPr lang="en-CH" dirty="0"/>
          </a:p>
        </p:txBody>
      </p:sp>
    </p:spTree>
    <p:extLst>
      <p:ext uri="{BB962C8B-B14F-4D97-AF65-F5344CB8AC3E}">
        <p14:creationId xmlns:p14="http://schemas.microsoft.com/office/powerpoint/2010/main" val="9384878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452E6-11CA-45C5-92D6-9938461E84FF}"/>
              </a:ext>
            </a:extLst>
          </p:cNvPr>
          <p:cNvSpPr>
            <a:spLocks noGrp="1"/>
          </p:cNvSpPr>
          <p:nvPr>
            <p:ph sz="quarter" idx="14"/>
          </p:nvPr>
        </p:nvSpPr>
        <p:spPr>
          <a:xfrm>
            <a:off x="507195" y="1511188"/>
            <a:ext cx="11174412" cy="3122596"/>
          </a:xfrm>
        </p:spPr>
        <p:txBody>
          <a:bodyPr>
            <a:normAutofit/>
          </a:bodyPr>
          <a:lstStyle/>
          <a:p>
            <a:pPr algn="just">
              <a:spcBef>
                <a:spcPts val="600"/>
              </a:spcBef>
              <a:spcAft>
                <a:spcPts val="0"/>
              </a:spcAft>
            </a:pPr>
            <a:r>
              <a:rPr sz="2000" dirty="0"/>
              <a:t> </a:t>
            </a:r>
            <a:r>
              <a:rPr sz="2000" u="sng" dirty="0"/>
              <a:t>A </a:t>
            </a:r>
            <a:r>
              <a:rPr sz="2000" u="sng" dirty="0" err="1"/>
              <a:t>recusa</a:t>
            </a:r>
            <a:r>
              <a:rPr sz="2000" dirty="0"/>
              <a:t> </a:t>
            </a:r>
            <a:r>
              <a:rPr sz="2000" dirty="0" err="1"/>
              <a:t>antecipada</a:t>
            </a:r>
            <a:r>
              <a:rPr sz="2000" dirty="0"/>
              <a:t> de uma </a:t>
            </a:r>
            <a:r>
              <a:rPr sz="2000" dirty="0" err="1"/>
              <a:t>opção</a:t>
            </a:r>
            <a:r>
              <a:rPr sz="2000" dirty="0"/>
              <a:t> de </a:t>
            </a:r>
            <a:r>
              <a:rPr sz="2000" dirty="0" err="1"/>
              <a:t>apoio</a:t>
            </a:r>
            <a:r>
              <a:rPr sz="2000" dirty="0"/>
              <a:t>, </a:t>
            </a:r>
            <a:r>
              <a:rPr sz="2000" dirty="0" err="1"/>
              <a:t>cuidado</a:t>
            </a:r>
            <a:r>
              <a:rPr sz="2000" dirty="0"/>
              <a:t> ou </a:t>
            </a:r>
            <a:r>
              <a:rPr sz="2000" dirty="0" err="1"/>
              <a:t>tratamento</a:t>
            </a:r>
            <a:r>
              <a:rPr sz="2000" dirty="0"/>
              <a:t> é </a:t>
            </a:r>
            <a:r>
              <a:rPr sz="2000" dirty="0" err="1"/>
              <a:t>diferente</a:t>
            </a:r>
            <a:r>
              <a:rPr sz="2000" dirty="0"/>
              <a:t> do </a:t>
            </a:r>
            <a:r>
              <a:rPr sz="2000" dirty="0" err="1"/>
              <a:t>consentimento</a:t>
            </a:r>
            <a:r>
              <a:rPr sz="2000" dirty="0"/>
              <a:t> antecipado para um </a:t>
            </a:r>
            <a:r>
              <a:rPr sz="2000" dirty="0" err="1"/>
              <a:t>apoio</a:t>
            </a:r>
            <a:r>
              <a:rPr sz="2000" dirty="0"/>
              <a:t>, </a:t>
            </a:r>
            <a:r>
              <a:rPr sz="2000" dirty="0" err="1"/>
              <a:t>cuidado</a:t>
            </a:r>
            <a:r>
              <a:rPr sz="2000" dirty="0"/>
              <a:t> ou </a:t>
            </a:r>
            <a:r>
              <a:rPr sz="2000" dirty="0" err="1"/>
              <a:t>tratamento</a:t>
            </a:r>
            <a:r>
              <a:rPr sz="2000" dirty="0"/>
              <a:t>.  </a:t>
            </a:r>
          </a:p>
          <a:p>
            <a:pPr marL="977900" algn="just">
              <a:spcBef>
                <a:spcPts val="600"/>
              </a:spcBef>
              <a:spcAft>
                <a:spcPts val="0"/>
              </a:spcAft>
            </a:pPr>
            <a:r>
              <a:rPr sz="2000" u="sng" dirty="0"/>
              <a:t>A </a:t>
            </a:r>
            <a:r>
              <a:rPr sz="2000" u="sng" dirty="0" err="1"/>
              <a:t>recusa</a:t>
            </a:r>
            <a:r>
              <a:rPr sz="2000" dirty="0"/>
              <a:t> </a:t>
            </a:r>
            <a:r>
              <a:rPr sz="2000" dirty="0" err="1"/>
              <a:t>antecipada</a:t>
            </a:r>
            <a:r>
              <a:rPr sz="2000" dirty="0"/>
              <a:t> </a:t>
            </a:r>
            <a:r>
              <a:rPr sz="2000" dirty="0" err="1"/>
              <a:t>garante</a:t>
            </a:r>
            <a:r>
              <a:rPr sz="2000" dirty="0"/>
              <a:t> que uma pessoa </a:t>
            </a:r>
            <a:r>
              <a:rPr sz="2000" dirty="0" err="1"/>
              <a:t>não</a:t>
            </a:r>
            <a:r>
              <a:rPr sz="2000" dirty="0"/>
              <a:t> </a:t>
            </a:r>
            <a:r>
              <a:rPr sz="2000" dirty="0" err="1"/>
              <a:t>receberá</a:t>
            </a:r>
            <a:r>
              <a:rPr sz="2000" dirty="0"/>
              <a:t> </a:t>
            </a:r>
            <a:r>
              <a:rPr sz="2000" dirty="0" err="1"/>
              <a:t>essa</a:t>
            </a:r>
            <a:r>
              <a:rPr sz="2000" dirty="0"/>
              <a:t> forma </a:t>
            </a:r>
            <a:r>
              <a:rPr sz="2000" dirty="0" err="1"/>
              <a:t>específica</a:t>
            </a:r>
            <a:r>
              <a:rPr sz="2000" dirty="0"/>
              <a:t> de </a:t>
            </a:r>
            <a:r>
              <a:rPr sz="2000" dirty="0" err="1"/>
              <a:t>apoio</a:t>
            </a:r>
            <a:r>
              <a:rPr sz="2000" dirty="0"/>
              <a:t>, </a:t>
            </a:r>
            <a:r>
              <a:rPr sz="2000" dirty="0" err="1"/>
              <a:t>cuidado</a:t>
            </a:r>
            <a:r>
              <a:rPr sz="2000" dirty="0"/>
              <a:t> ou </a:t>
            </a:r>
            <a:r>
              <a:rPr sz="2000" dirty="0" err="1"/>
              <a:t>tratamento</a:t>
            </a:r>
            <a:r>
              <a:rPr sz="2000" dirty="0"/>
              <a:t>. </a:t>
            </a:r>
          </a:p>
          <a:p>
            <a:pPr marL="977900" algn="just">
              <a:spcBef>
                <a:spcPts val="600"/>
              </a:spcBef>
              <a:spcAft>
                <a:spcPts val="0"/>
              </a:spcAft>
            </a:pPr>
            <a:r>
              <a:rPr sz="2000" dirty="0"/>
              <a:t>O </a:t>
            </a:r>
            <a:r>
              <a:rPr sz="2000" u="sng" dirty="0" err="1"/>
              <a:t>consentimento</a:t>
            </a:r>
            <a:r>
              <a:rPr sz="2000" u="sng" dirty="0"/>
              <a:t> </a:t>
            </a:r>
            <a:r>
              <a:rPr sz="2000" u="sng" dirty="0" err="1"/>
              <a:t>prévio</a:t>
            </a:r>
            <a:r>
              <a:rPr sz="2000" dirty="0"/>
              <a:t> </a:t>
            </a:r>
            <a:r>
              <a:rPr sz="2000" dirty="0" err="1"/>
              <a:t>não</a:t>
            </a:r>
            <a:r>
              <a:rPr sz="2000" dirty="0"/>
              <a:t> </a:t>
            </a:r>
            <a:r>
              <a:rPr sz="2000" dirty="0" err="1"/>
              <a:t>garante</a:t>
            </a:r>
            <a:r>
              <a:rPr sz="2000" dirty="0"/>
              <a:t> que a pessoa </a:t>
            </a:r>
            <a:r>
              <a:rPr sz="2000" dirty="0" err="1"/>
              <a:t>receberá</a:t>
            </a:r>
            <a:r>
              <a:rPr sz="2000" dirty="0"/>
              <a:t> </a:t>
            </a:r>
            <a:r>
              <a:rPr sz="2000" dirty="0" err="1"/>
              <a:t>essa</a:t>
            </a:r>
            <a:r>
              <a:rPr sz="2000" dirty="0"/>
              <a:t> forma de </a:t>
            </a:r>
            <a:r>
              <a:rPr sz="2000" dirty="0" err="1"/>
              <a:t>tratamento</a:t>
            </a:r>
            <a:r>
              <a:rPr sz="2000" dirty="0"/>
              <a:t> (por </a:t>
            </a:r>
            <a:r>
              <a:rPr sz="2000" dirty="0" err="1"/>
              <a:t>exemplo</a:t>
            </a:r>
            <a:r>
              <a:rPr sz="2000" dirty="0"/>
              <a:t>, o </a:t>
            </a:r>
            <a:r>
              <a:rPr sz="2000" dirty="0" err="1"/>
              <a:t>serviço</a:t>
            </a:r>
            <a:r>
              <a:rPr sz="2000" dirty="0"/>
              <a:t> </a:t>
            </a:r>
            <a:r>
              <a:rPr sz="2000" dirty="0" err="1"/>
              <a:t>pode</a:t>
            </a:r>
            <a:r>
              <a:rPr sz="2000" dirty="0"/>
              <a:t> </a:t>
            </a:r>
            <a:r>
              <a:rPr sz="2000" dirty="0" err="1"/>
              <a:t>não</a:t>
            </a:r>
            <a:r>
              <a:rPr sz="2000" dirty="0"/>
              <a:t> </a:t>
            </a:r>
            <a:r>
              <a:rPr sz="2000" dirty="0" err="1"/>
              <a:t>oferecer</a:t>
            </a:r>
            <a:r>
              <a:rPr sz="2000" dirty="0"/>
              <a:t> </a:t>
            </a:r>
            <a:r>
              <a:rPr sz="2000" dirty="0" err="1"/>
              <a:t>essa</a:t>
            </a:r>
            <a:r>
              <a:rPr sz="2000" dirty="0"/>
              <a:t> </a:t>
            </a:r>
            <a:r>
              <a:rPr sz="2000" dirty="0" err="1"/>
              <a:t>opção</a:t>
            </a:r>
            <a:r>
              <a:rPr sz="2000" dirty="0"/>
              <a:t> de </a:t>
            </a:r>
            <a:r>
              <a:rPr sz="2000" dirty="0" err="1"/>
              <a:t>tratamento</a:t>
            </a:r>
            <a:r>
              <a:rPr sz="2000" dirty="0"/>
              <a:t>). </a:t>
            </a:r>
            <a:endParaRPr lang="en-GB" sz="2000" dirty="0"/>
          </a:p>
          <a:p>
            <a:pPr algn="just">
              <a:spcBef>
                <a:spcPts val="600"/>
              </a:spcBef>
              <a:spcAft>
                <a:spcPts val="0"/>
              </a:spcAft>
            </a:pPr>
            <a:r>
              <a:rPr sz="2000" dirty="0"/>
              <a:t>Observe que </a:t>
            </a:r>
            <a:r>
              <a:rPr sz="2000" dirty="0" err="1"/>
              <a:t>algumas</a:t>
            </a:r>
            <a:r>
              <a:rPr sz="2000" dirty="0"/>
              <a:t> pessoas </a:t>
            </a:r>
            <a:r>
              <a:rPr sz="2000" dirty="0" err="1"/>
              <a:t>podem</a:t>
            </a:r>
            <a:r>
              <a:rPr sz="2000" dirty="0"/>
              <a:t> </a:t>
            </a:r>
            <a:r>
              <a:rPr sz="2000" dirty="0" err="1"/>
              <a:t>querer</a:t>
            </a:r>
            <a:r>
              <a:rPr sz="2000" dirty="0"/>
              <a:t> </a:t>
            </a:r>
            <a:r>
              <a:rPr sz="2000" dirty="0" err="1"/>
              <a:t>desenvolver</a:t>
            </a:r>
            <a:r>
              <a:rPr sz="2000" dirty="0"/>
              <a:t> e </a:t>
            </a:r>
            <a:r>
              <a:rPr sz="2000" dirty="0" err="1"/>
              <a:t>implementar</a:t>
            </a:r>
            <a:r>
              <a:rPr sz="2000" dirty="0"/>
              <a:t> </a:t>
            </a:r>
            <a:r>
              <a:rPr sz="2000" dirty="0" err="1"/>
              <a:t>seu</a:t>
            </a:r>
            <a:r>
              <a:rPr sz="2000" dirty="0"/>
              <a:t> </a:t>
            </a:r>
            <a:r>
              <a:rPr lang="pt-BR" sz="2000" dirty="0"/>
              <a:t>planejamento antecipado</a:t>
            </a:r>
            <a:r>
              <a:rPr sz="2000" dirty="0"/>
              <a:t> fora do </a:t>
            </a:r>
            <a:r>
              <a:rPr sz="2000" dirty="0" err="1"/>
              <a:t>contexto</a:t>
            </a:r>
            <a:r>
              <a:rPr sz="2000" dirty="0"/>
              <a:t> de saúde mental ou </a:t>
            </a:r>
            <a:r>
              <a:rPr sz="2000" dirty="0" err="1"/>
              <a:t>serviços</a:t>
            </a:r>
            <a:r>
              <a:rPr sz="2000" dirty="0"/>
              <a:t> sociais e </a:t>
            </a:r>
            <a:r>
              <a:rPr sz="2000" dirty="0" err="1"/>
              <a:t>podem</a:t>
            </a:r>
            <a:r>
              <a:rPr sz="2000" dirty="0"/>
              <a:t> </a:t>
            </a:r>
            <a:r>
              <a:rPr sz="2000" dirty="0" err="1"/>
              <a:t>querer</a:t>
            </a:r>
            <a:r>
              <a:rPr sz="2000" dirty="0"/>
              <a:t> </a:t>
            </a:r>
            <a:r>
              <a:rPr sz="2000" dirty="0" err="1"/>
              <a:t>incluir</a:t>
            </a:r>
            <a:r>
              <a:rPr sz="2000" dirty="0"/>
              <a:t> </a:t>
            </a:r>
            <a:r>
              <a:rPr sz="2000" dirty="0" err="1"/>
              <a:t>formas</a:t>
            </a:r>
            <a:r>
              <a:rPr sz="2000" dirty="0"/>
              <a:t> de </a:t>
            </a:r>
            <a:r>
              <a:rPr sz="2000" dirty="0" err="1"/>
              <a:t>apoio</a:t>
            </a:r>
            <a:r>
              <a:rPr sz="2000" dirty="0"/>
              <a:t> que </a:t>
            </a:r>
            <a:r>
              <a:rPr sz="2000" dirty="0" err="1"/>
              <a:t>não</a:t>
            </a:r>
            <a:r>
              <a:rPr sz="2000" dirty="0"/>
              <a:t> </a:t>
            </a:r>
            <a:r>
              <a:rPr sz="2000" dirty="0" err="1"/>
              <a:t>estão</a:t>
            </a:r>
            <a:r>
              <a:rPr sz="2000" dirty="0"/>
              <a:t> </a:t>
            </a:r>
            <a:r>
              <a:rPr sz="2000" dirty="0" err="1"/>
              <a:t>relacionadas</a:t>
            </a:r>
            <a:r>
              <a:rPr sz="2000" dirty="0"/>
              <a:t> </a:t>
            </a:r>
            <a:r>
              <a:rPr sz="2000" dirty="0" err="1"/>
              <a:t>aos</a:t>
            </a:r>
            <a:r>
              <a:rPr sz="2000" dirty="0"/>
              <a:t> </a:t>
            </a:r>
            <a:r>
              <a:rPr sz="2000" dirty="0" err="1"/>
              <a:t>cuidados</a:t>
            </a:r>
            <a:r>
              <a:rPr sz="2000" dirty="0"/>
              <a:t> de saúde.</a:t>
            </a:r>
            <a:endParaRPr lang="en-CH" sz="2000" dirty="0"/>
          </a:p>
        </p:txBody>
      </p:sp>
      <p:sp>
        <p:nvSpPr>
          <p:cNvPr id="2" name="Title 1">
            <a:extLst>
              <a:ext uri="{FF2B5EF4-FFF2-40B4-BE49-F238E27FC236}">
                <a16:creationId xmlns:a16="http://schemas.microsoft.com/office/drawing/2014/main" id="{B6EAC5FA-416F-48CE-A33B-E8CED6738F12}"/>
              </a:ext>
            </a:extLst>
          </p:cNvPr>
          <p:cNvSpPr>
            <a:spLocks noGrp="1"/>
          </p:cNvSpPr>
          <p:nvPr>
            <p:ph type="title"/>
          </p:nvPr>
        </p:nvSpPr>
        <p:spPr>
          <a:xfrm>
            <a:off x="422141" y="506412"/>
            <a:ext cx="11174411"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9</a:t>
            </a:r>
            <a:endParaRPr lang="en-CH" dirty="0"/>
          </a:p>
        </p:txBody>
      </p:sp>
    </p:spTree>
    <p:extLst>
      <p:ext uri="{BB962C8B-B14F-4D97-AF65-F5344CB8AC3E}">
        <p14:creationId xmlns:p14="http://schemas.microsoft.com/office/powerpoint/2010/main" val="366637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8128C9-01FA-0D4D-BC0A-048738DEFD92}"/>
              </a:ext>
            </a:extLst>
          </p:cNvPr>
          <p:cNvSpPr>
            <a:spLocks noGrp="1"/>
          </p:cNvSpPr>
          <p:nvPr>
            <p:ph type="body" sz="quarter" idx="13"/>
          </p:nvPr>
        </p:nvSpPr>
        <p:spPr>
          <a:xfrm>
            <a:off x="538883" y="1391801"/>
            <a:ext cx="11174400" cy="360000"/>
          </a:xfrm>
        </p:spPr>
        <p:txBody>
          <a:bodyPr/>
          <a:lstStyle/>
          <a:p>
            <a:r>
              <a:rPr dirty="0" err="1"/>
              <a:t>Abordagem</a:t>
            </a:r>
            <a:r>
              <a:rPr dirty="0"/>
              <a:t> de resultados</a:t>
            </a:r>
            <a:endParaRPr lang="en-CH" dirty="0"/>
          </a:p>
        </p:txBody>
      </p:sp>
      <p:sp>
        <p:nvSpPr>
          <p:cNvPr id="3" name="Content Placeholder 2">
            <a:extLst>
              <a:ext uri="{FF2B5EF4-FFF2-40B4-BE49-F238E27FC236}">
                <a16:creationId xmlns:a16="http://schemas.microsoft.com/office/drawing/2014/main" id="{138F3D75-3701-4F8D-8012-3C61B5B33335}"/>
              </a:ext>
            </a:extLst>
          </p:cNvPr>
          <p:cNvSpPr>
            <a:spLocks noGrp="1"/>
          </p:cNvSpPr>
          <p:nvPr>
            <p:ph sz="quarter" idx="14"/>
          </p:nvPr>
        </p:nvSpPr>
        <p:spPr>
          <a:xfrm>
            <a:off x="507183" y="2196988"/>
            <a:ext cx="11174412" cy="2647728"/>
          </a:xfrm>
        </p:spPr>
        <p:txBody>
          <a:bodyPr>
            <a:normAutofit lnSpcReduction="10000"/>
          </a:bodyPr>
          <a:lstStyle/>
          <a:p>
            <a:pPr algn="just">
              <a:spcBef>
                <a:spcPts val="600"/>
              </a:spcBef>
              <a:spcAft>
                <a:spcPts val="0"/>
              </a:spcAft>
            </a:pPr>
            <a:r>
              <a:rPr lang="pt-BR" sz="2000" dirty="0"/>
              <a:t>Muitas vezes, quando uma pessoa com deficiência psicossocial, intelectual ou cognitiva toma uma decisão com a qual os outros não concordam, presume-se que a pessoa não é capaz de tomar a decisão “devido à sua condição” e, portanto, lhe é negado o direito a tomar decisões futuras. </a:t>
            </a:r>
          </a:p>
          <a:p>
            <a:pPr algn="just">
              <a:spcBef>
                <a:spcPts val="600"/>
              </a:spcBef>
              <a:spcAft>
                <a:spcPts val="0"/>
              </a:spcAft>
            </a:pPr>
            <a:r>
              <a:rPr lang="pt-BR" sz="2000" dirty="0"/>
              <a:t>Isso é chamado de </a:t>
            </a:r>
            <a:r>
              <a:rPr lang="pt-BR" sz="2000" u="sng" dirty="0"/>
              <a:t>“abordagem de resultado”. </a:t>
            </a:r>
          </a:p>
          <a:p>
            <a:pPr algn="just">
              <a:spcBef>
                <a:spcPts val="600"/>
              </a:spcBef>
              <a:spcAft>
                <a:spcPts val="0"/>
              </a:spcAft>
            </a:pPr>
            <a:r>
              <a:rPr lang="pt-BR" sz="2000" dirty="0"/>
              <a:t>Esse tipo de abordagem é frequentemente usado por profissionais de saúde mental e serviços sociais e por familiares, às vezes conscientemente e outras vezes de forma inconsciente. </a:t>
            </a:r>
          </a:p>
          <a:p>
            <a:pPr algn="just">
              <a:spcBef>
                <a:spcPts val="600"/>
              </a:spcBef>
              <a:spcAft>
                <a:spcPts val="0"/>
              </a:spcAft>
            </a:pPr>
            <a:r>
              <a:rPr lang="pt-BR" sz="2000" dirty="0"/>
              <a:t>No entanto, todos às vezes tomam decisões e escolhas na vida com as quais os outros não concordam, e isso não deve ser motivo para negar às pessoas o direito de tomar decisões. </a:t>
            </a:r>
          </a:p>
          <a:p>
            <a:endParaRPr lang="en-CH" dirty="0"/>
          </a:p>
        </p:txBody>
      </p:sp>
      <p:sp>
        <p:nvSpPr>
          <p:cNvPr id="2" name="Title 1">
            <a:extLst>
              <a:ext uri="{FF2B5EF4-FFF2-40B4-BE49-F238E27FC236}">
                <a16:creationId xmlns:a16="http://schemas.microsoft.com/office/drawing/2014/main" id="{45214E71-952B-45AF-8E89-29A996CDF163}"/>
              </a:ext>
            </a:extLst>
          </p:cNvPr>
          <p:cNvSpPr>
            <a:spLocks noGrp="1"/>
          </p:cNvSpPr>
          <p:nvPr>
            <p:ph type="title"/>
          </p:nvPr>
        </p:nvSpPr>
        <p:spPr>
          <a:xfrm>
            <a:off x="415766" y="506412"/>
            <a:ext cx="11420634" cy="440202"/>
          </a:xfrm>
        </p:spPr>
        <p:txBody>
          <a:bodyPr/>
          <a:lstStyle/>
          <a:p>
            <a:pPr algn="ctr"/>
            <a:r>
              <a:rPr dirty="0" err="1"/>
              <a:t>Apresentação</a:t>
            </a:r>
            <a:r>
              <a:rPr dirty="0"/>
              <a:t>: </a:t>
            </a:r>
            <a:r>
              <a:rPr dirty="0" err="1"/>
              <a:t>Entendendo</a:t>
            </a:r>
            <a:r>
              <a:rPr dirty="0"/>
              <a:t> o </a:t>
            </a:r>
            <a:r>
              <a:rPr dirty="0" err="1"/>
              <a:t>direito</a:t>
            </a:r>
            <a:r>
              <a:rPr dirty="0"/>
              <a:t> à </a:t>
            </a:r>
            <a:r>
              <a:rPr lang="pt-BR" dirty="0"/>
              <a:t>capacidade legal</a:t>
            </a:r>
            <a:r>
              <a:rPr dirty="0"/>
              <a:t> – </a:t>
            </a:r>
            <a:r>
              <a:rPr lang="pt-BR" dirty="0"/>
              <a:t>4	</a:t>
            </a:r>
            <a:endParaRPr lang="en-CH" dirty="0"/>
          </a:p>
        </p:txBody>
      </p:sp>
    </p:spTree>
    <p:extLst>
      <p:ext uri="{BB962C8B-B14F-4D97-AF65-F5344CB8AC3E}">
        <p14:creationId xmlns:p14="http://schemas.microsoft.com/office/powerpoint/2010/main" val="41421077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9">
            <a:extLst>
              <a:ext uri="{FF2B5EF4-FFF2-40B4-BE49-F238E27FC236}">
                <a16:creationId xmlns:a16="http://schemas.microsoft.com/office/drawing/2014/main" id="{1B2111A2-1E90-4548-A9D9-C553DD3E09B0}"/>
              </a:ext>
            </a:extLst>
          </p:cNvPr>
          <p:cNvSpPr txBox="1">
            <a:spLocks noGrp="1"/>
          </p:cNvSpPr>
          <p:nvPr>
            <p:ph sz="quarter" idx="14"/>
          </p:nvPr>
        </p:nvSpPr>
        <p:spPr>
          <a:xfrm>
            <a:off x="508794" y="2050031"/>
            <a:ext cx="11174412" cy="1816116"/>
          </a:xfrm>
          <a:solidFill>
            <a:srgbClr val="FFCCFF"/>
          </a:solidFill>
        </p:spPr>
        <p:txBody>
          <a:bodyPr/>
          <a:lstStyle/>
          <a:p>
            <a:pPr marL="0" indent="0">
              <a:spcBef>
                <a:spcPts val="600"/>
              </a:spcBef>
              <a:spcAft>
                <a:spcPts val="0"/>
              </a:spcAft>
              <a:buNone/>
            </a:pPr>
            <a:r>
              <a:rPr lang="pt-BR" dirty="0"/>
              <a:t>Planning </a:t>
            </a:r>
            <a:r>
              <a:rPr lang="pt-BR" dirty="0" err="1"/>
              <a:t>ahead</a:t>
            </a:r>
            <a:r>
              <a:rPr lang="pt-BR" dirty="0"/>
              <a:t> – living </a:t>
            </a:r>
            <a:r>
              <a:rPr lang="pt-BR" dirty="0" err="1"/>
              <a:t>with</a:t>
            </a:r>
            <a:r>
              <a:rPr lang="pt-BR" dirty="0"/>
              <a:t> </a:t>
            </a:r>
            <a:r>
              <a:rPr lang="pt-BR" dirty="0" err="1"/>
              <a:t>younger</a:t>
            </a:r>
            <a:r>
              <a:rPr lang="pt-BR" dirty="0"/>
              <a:t> </a:t>
            </a:r>
            <a:r>
              <a:rPr lang="pt-BR" dirty="0" err="1"/>
              <a:t>onset</a:t>
            </a:r>
            <a:r>
              <a:rPr lang="pt-BR" dirty="0"/>
              <a:t> </a:t>
            </a:r>
            <a:r>
              <a:rPr lang="pt-BR" dirty="0" err="1"/>
              <a:t>dementia</a:t>
            </a:r>
            <a:r>
              <a:rPr lang="pt-BR" dirty="0"/>
              <a:t> (Planejando o future – vivendo com demência de início precoce): (5:08) Vídeo original produzido pelo Office for </a:t>
            </a:r>
            <a:r>
              <a:rPr lang="pt-BR" dirty="0" err="1"/>
              <a:t>the</a:t>
            </a:r>
            <a:r>
              <a:rPr lang="pt-BR" dirty="0"/>
              <a:t> </a:t>
            </a:r>
            <a:r>
              <a:rPr lang="pt-BR" dirty="0" err="1"/>
              <a:t>Ageing</a:t>
            </a:r>
            <a:r>
              <a:rPr lang="pt-BR" dirty="0"/>
              <a:t>, SA Health, Adelaide, Australia</a:t>
            </a:r>
            <a:r>
              <a:rPr sz="2000" dirty="0"/>
              <a:t>: </a:t>
            </a:r>
            <a:r>
              <a:rPr sz="2000" dirty="0">
                <a:hlinkClick r:id="rId3"/>
              </a:rPr>
              <a:t>https://youtu.be/8sVCoxYbLIk</a:t>
            </a:r>
            <a:r>
              <a:rPr sz="2000" dirty="0"/>
              <a:t> </a:t>
            </a:r>
            <a:endParaRPr lang="en-GB" sz="2000" dirty="0"/>
          </a:p>
          <a:p>
            <a:pPr marL="0" indent="0">
              <a:spcBef>
                <a:spcPts val="600"/>
              </a:spcBef>
              <a:spcAft>
                <a:spcPts val="0"/>
              </a:spcAft>
              <a:buNone/>
            </a:pPr>
            <a:r>
              <a:rPr lang="pt-BR" sz="2000" dirty="0"/>
              <a:t>Agradecimento:</a:t>
            </a:r>
            <a:r>
              <a:rPr sz="2000" dirty="0"/>
              <a:t>: Kate Swaffer, Co-</a:t>
            </a:r>
            <a:r>
              <a:rPr sz="2000" dirty="0" err="1"/>
              <a:t>fundadora</a:t>
            </a:r>
            <a:r>
              <a:rPr sz="2000" dirty="0"/>
              <a:t>, Presidente e CEO da Dementia Alliance International </a:t>
            </a:r>
            <a:r>
              <a:rPr sz="2000" dirty="0">
                <a:hlinkClick r:id="rId4"/>
              </a:rPr>
              <a:t>www.infodai.org</a:t>
            </a:r>
            <a:r>
              <a:rPr sz="2000" dirty="0"/>
              <a:t>. </a:t>
            </a:r>
            <a:endParaRPr lang="en-CH" sz="2000" dirty="0"/>
          </a:p>
        </p:txBody>
      </p:sp>
      <p:sp>
        <p:nvSpPr>
          <p:cNvPr id="2" name="Title 1">
            <a:extLst>
              <a:ext uri="{FF2B5EF4-FFF2-40B4-BE49-F238E27FC236}">
                <a16:creationId xmlns:a16="http://schemas.microsoft.com/office/drawing/2014/main" id="{A0BB3A34-7614-4716-A1D5-BD5ECAF61FAB}"/>
              </a:ext>
            </a:extLst>
          </p:cNvPr>
          <p:cNvSpPr>
            <a:spLocks noGrp="1"/>
          </p:cNvSpPr>
          <p:nvPr>
            <p:ph type="title"/>
          </p:nvPr>
        </p:nvSpPr>
        <p:spPr>
          <a:xfrm>
            <a:off x="422141" y="506412"/>
            <a:ext cx="11261065" cy="432000"/>
          </a:xfrm>
        </p:spPr>
        <p:txBody>
          <a:bodyPr/>
          <a:lstStyle/>
          <a:p>
            <a:pPr algn="ctr"/>
            <a:r>
              <a:rPr dirty="0" err="1"/>
              <a:t>Apresentação</a:t>
            </a:r>
            <a:r>
              <a:rPr dirty="0"/>
              <a:t>: O que </a:t>
            </a:r>
            <a:r>
              <a:rPr dirty="0" err="1"/>
              <a:t>é</a:t>
            </a:r>
            <a:r>
              <a:rPr lang="pt-BR" dirty="0"/>
              <a:t> o</a:t>
            </a:r>
            <a:r>
              <a:rPr dirty="0"/>
              <a:t> </a:t>
            </a:r>
            <a:r>
              <a:rPr dirty="0" err="1"/>
              <a:t>planejamento</a:t>
            </a:r>
            <a:r>
              <a:rPr dirty="0"/>
              <a:t> antecipado? – 10</a:t>
            </a:r>
            <a:endParaRPr lang="en-CH" dirty="0"/>
          </a:p>
        </p:txBody>
      </p:sp>
    </p:spTree>
    <p:extLst>
      <p:ext uri="{BB962C8B-B14F-4D97-AF65-F5344CB8AC3E}">
        <p14:creationId xmlns:p14="http://schemas.microsoft.com/office/powerpoint/2010/main" val="34339084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E045F9-A0BB-814F-8323-BE40A76EE599}"/>
              </a:ext>
            </a:extLst>
          </p:cNvPr>
          <p:cNvSpPr>
            <a:spLocks noGrp="1"/>
          </p:cNvSpPr>
          <p:nvPr>
            <p:ph type="body" sz="quarter" idx="13"/>
          </p:nvPr>
        </p:nvSpPr>
        <p:spPr>
          <a:xfrm>
            <a:off x="508806" y="1387929"/>
            <a:ext cx="11174400" cy="360000"/>
          </a:xfrm>
        </p:spPr>
        <p:txBody>
          <a:bodyPr/>
          <a:lstStyle/>
          <a:p>
            <a:br>
              <a:rPr lang="pt-BR" dirty="0"/>
            </a:br>
            <a:endParaRPr lang="pt-BR" dirty="0"/>
          </a:p>
          <a:p>
            <a:r>
              <a:rPr lang="pt-BR" dirty="0"/>
              <a:t>Diretiva para apoio em outras áreas da vida </a:t>
            </a:r>
          </a:p>
        </p:txBody>
      </p:sp>
      <p:sp>
        <p:nvSpPr>
          <p:cNvPr id="3" name="Content Placeholder 2">
            <a:extLst>
              <a:ext uri="{FF2B5EF4-FFF2-40B4-BE49-F238E27FC236}">
                <a16:creationId xmlns:a16="http://schemas.microsoft.com/office/drawing/2014/main" id="{27D4944C-5014-4C96-A57A-D37ACEE7B62B}"/>
              </a:ext>
            </a:extLst>
          </p:cNvPr>
          <p:cNvSpPr>
            <a:spLocks noGrp="1"/>
          </p:cNvSpPr>
          <p:nvPr>
            <p:ph sz="quarter" idx="14"/>
          </p:nvPr>
        </p:nvSpPr>
        <p:spPr>
          <a:xfrm>
            <a:off x="422141" y="2197447"/>
            <a:ext cx="11174412" cy="2912626"/>
          </a:xfrm>
        </p:spPr>
        <p:txBody>
          <a:bodyPr>
            <a:normAutofit/>
          </a:bodyPr>
          <a:lstStyle/>
          <a:p>
            <a:pPr marL="0" indent="0" algn="just">
              <a:lnSpc>
                <a:spcPct val="110000"/>
              </a:lnSpc>
              <a:spcBef>
                <a:spcPts val="600"/>
              </a:spcBef>
              <a:spcAft>
                <a:spcPts val="0"/>
              </a:spcAft>
              <a:buNone/>
            </a:pPr>
            <a:r>
              <a:rPr lang="pt-BR" sz="2000" dirty="0"/>
              <a:t>Em seu planejamento antecipado, as pessoas também podem querer especificar seus desejos sobre outros aspectos de suas vidas. Por exemplo</a:t>
            </a:r>
            <a:r>
              <a:rPr sz="2000" dirty="0"/>
              <a:t>: </a:t>
            </a:r>
          </a:p>
          <a:p>
            <a:pPr marL="977900" algn="just">
              <a:lnSpc>
                <a:spcPct val="110000"/>
              </a:lnSpc>
              <a:spcBef>
                <a:spcPts val="600"/>
              </a:spcBef>
              <a:spcAft>
                <a:spcPts val="0"/>
              </a:spcAft>
            </a:pPr>
            <a:r>
              <a:rPr sz="2000" dirty="0" err="1"/>
              <a:t>cuidar</a:t>
            </a:r>
            <a:r>
              <a:rPr sz="2000" dirty="0"/>
              <a:t> das </a:t>
            </a:r>
            <a:r>
              <a:rPr sz="2000" dirty="0" err="1"/>
              <a:t>crianças</a:t>
            </a:r>
            <a:r>
              <a:rPr sz="2000" dirty="0"/>
              <a:t>  </a:t>
            </a:r>
          </a:p>
          <a:p>
            <a:pPr marL="977900" algn="just">
              <a:lnSpc>
                <a:spcPct val="110000"/>
              </a:lnSpc>
              <a:spcBef>
                <a:spcPts val="600"/>
              </a:spcBef>
              <a:spcAft>
                <a:spcPts val="0"/>
              </a:spcAft>
            </a:pPr>
            <a:r>
              <a:rPr sz="2000" dirty="0"/>
              <a:t>casa </a:t>
            </a:r>
          </a:p>
          <a:p>
            <a:pPr marL="977900" algn="just">
              <a:lnSpc>
                <a:spcPct val="110000"/>
              </a:lnSpc>
              <a:spcBef>
                <a:spcPts val="600"/>
              </a:spcBef>
              <a:spcAft>
                <a:spcPts val="0"/>
              </a:spcAft>
            </a:pPr>
            <a:r>
              <a:rPr sz="2000" dirty="0" err="1"/>
              <a:t>contas</a:t>
            </a:r>
            <a:r>
              <a:rPr sz="2000" dirty="0"/>
              <a:t> e </a:t>
            </a:r>
            <a:r>
              <a:rPr sz="2000" dirty="0" err="1"/>
              <a:t>propriedade</a:t>
            </a:r>
            <a:r>
              <a:rPr sz="2000" dirty="0"/>
              <a:t> </a:t>
            </a:r>
          </a:p>
          <a:p>
            <a:pPr marL="977900" algn="just">
              <a:lnSpc>
                <a:spcPct val="110000"/>
              </a:lnSpc>
              <a:spcBef>
                <a:spcPts val="600"/>
              </a:spcBef>
              <a:spcAft>
                <a:spcPts val="0"/>
              </a:spcAft>
            </a:pPr>
            <a:r>
              <a:rPr sz="2000" dirty="0" err="1"/>
              <a:t>impostos</a:t>
            </a:r>
            <a:r>
              <a:rPr sz="2000" dirty="0"/>
              <a:t> </a:t>
            </a:r>
          </a:p>
          <a:p>
            <a:pPr marL="977900" algn="just">
              <a:lnSpc>
                <a:spcPct val="110000"/>
              </a:lnSpc>
              <a:spcBef>
                <a:spcPts val="600"/>
              </a:spcBef>
              <a:spcAft>
                <a:spcPts val="0"/>
              </a:spcAft>
            </a:pPr>
            <a:r>
              <a:rPr sz="2000" dirty="0" err="1"/>
              <a:t>animais</a:t>
            </a:r>
            <a:r>
              <a:rPr sz="2000" dirty="0"/>
              <a:t> de </a:t>
            </a:r>
            <a:r>
              <a:rPr sz="2000" dirty="0" err="1"/>
              <a:t>estimação</a:t>
            </a:r>
            <a:r>
              <a:rPr sz="2000" dirty="0"/>
              <a:t>. </a:t>
            </a:r>
            <a:endParaRPr lang="en-CH" sz="2000" dirty="0"/>
          </a:p>
          <a:p>
            <a:endParaRPr lang="en-CH" dirty="0"/>
          </a:p>
        </p:txBody>
      </p:sp>
      <p:sp>
        <p:nvSpPr>
          <p:cNvPr id="2" name="Title 1">
            <a:extLst>
              <a:ext uri="{FF2B5EF4-FFF2-40B4-BE49-F238E27FC236}">
                <a16:creationId xmlns:a16="http://schemas.microsoft.com/office/drawing/2014/main" id="{1F7842FA-D3BC-430D-96DB-DB1078A3BD92}"/>
              </a:ext>
            </a:extLst>
          </p:cNvPr>
          <p:cNvSpPr>
            <a:spLocks noGrp="1"/>
          </p:cNvSpPr>
          <p:nvPr>
            <p:ph type="title"/>
          </p:nvPr>
        </p:nvSpPr>
        <p:spPr>
          <a:xfrm>
            <a:off x="422141" y="506412"/>
            <a:ext cx="11432975" cy="432000"/>
          </a:xfrm>
        </p:spPr>
        <p:txBody>
          <a:bodyPr/>
          <a:lstStyle/>
          <a:p>
            <a:pPr algn="ctr"/>
            <a:r>
              <a:rPr dirty="0" err="1"/>
              <a:t>Apresentação</a:t>
            </a:r>
            <a:r>
              <a:rPr dirty="0"/>
              <a:t>: O que </a:t>
            </a:r>
            <a:r>
              <a:rPr dirty="0" err="1"/>
              <a:t>é</a:t>
            </a:r>
            <a:r>
              <a:rPr dirty="0"/>
              <a:t> </a:t>
            </a:r>
            <a:r>
              <a:rPr lang="pt-BR" dirty="0"/>
              <a:t> o </a:t>
            </a:r>
            <a:r>
              <a:rPr dirty="0" err="1"/>
              <a:t>planejamento</a:t>
            </a:r>
            <a:r>
              <a:rPr dirty="0"/>
              <a:t> </a:t>
            </a:r>
            <a:r>
              <a:rPr dirty="0" err="1"/>
              <a:t>antecipado</a:t>
            </a:r>
            <a:r>
              <a:rPr dirty="0"/>
              <a:t>? – 11</a:t>
            </a:r>
            <a:endParaRPr lang="en-CH" dirty="0"/>
          </a:p>
        </p:txBody>
      </p:sp>
    </p:spTree>
    <p:extLst>
      <p:ext uri="{BB962C8B-B14F-4D97-AF65-F5344CB8AC3E}">
        <p14:creationId xmlns:p14="http://schemas.microsoft.com/office/powerpoint/2010/main" val="29086018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0EF8D8-498F-824E-AAC4-117437FD0E70}"/>
              </a:ext>
            </a:extLst>
          </p:cNvPr>
          <p:cNvSpPr>
            <a:spLocks noGrp="1"/>
          </p:cNvSpPr>
          <p:nvPr>
            <p:ph type="body" sz="quarter" idx="13"/>
          </p:nvPr>
        </p:nvSpPr>
        <p:spPr>
          <a:xfrm>
            <a:off x="508806" y="1224800"/>
            <a:ext cx="11174400" cy="360000"/>
          </a:xfrm>
        </p:spPr>
        <p:txBody>
          <a:bodyPr/>
          <a:lstStyle/>
          <a:p>
            <a:r>
              <a:t>"Cláusulas de Ulisses"</a:t>
            </a:r>
            <a:endParaRPr lang="en-CH"/>
          </a:p>
        </p:txBody>
      </p:sp>
      <p:sp>
        <p:nvSpPr>
          <p:cNvPr id="3" name="Content Placeholder 2">
            <a:extLst>
              <a:ext uri="{FF2B5EF4-FFF2-40B4-BE49-F238E27FC236}">
                <a16:creationId xmlns:a16="http://schemas.microsoft.com/office/drawing/2014/main" id="{D8A33E69-3BCD-4A52-B917-625A1D9459DF}"/>
              </a:ext>
            </a:extLst>
          </p:cNvPr>
          <p:cNvSpPr>
            <a:spLocks noGrp="1"/>
          </p:cNvSpPr>
          <p:nvPr>
            <p:ph sz="quarter" idx="14"/>
          </p:nvPr>
        </p:nvSpPr>
        <p:spPr>
          <a:xfrm>
            <a:off x="508794" y="1871188"/>
            <a:ext cx="11174412" cy="3926226"/>
          </a:xfrm>
        </p:spPr>
        <p:txBody>
          <a:bodyPr>
            <a:normAutofit/>
          </a:bodyPr>
          <a:lstStyle/>
          <a:p>
            <a:pPr algn="just">
              <a:spcBef>
                <a:spcPts val="600"/>
              </a:spcBef>
              <a:spcAft>
                <a:spcPts val="0"/>
              </a:spcAft>
            </a:pPr>
            <a:r>
              <a:rPr sz="2000" dirty="0" err="1"/>
              <a:t>Os</a:t>
            </a:r>
            <a:r>
              <a:rPr sz="2000" dirty="0"/>
              <a:t> </a:t>
            </a:r>
            <a:r>
              <a:rPr lang="pt-BR" sz="2000" dirty="0"/>
              <a:t>planejamentos antecipados</a:t>
            </a:r>
            <a:r>
              <a:rPr sz="2000" dirty="0"/>
              <a:t> </a:t>
            </a:r>
            <a:r>
              <a:rPr sz="2000" dirty="0" err="1"/>
              <a:t>não</a:t>
            </a:r>
            <a:r>
              <a:rPr sz="2000" dirty="0"/>
              <a:t> </a:t>
            </a:r>
            <a:r>
              <a:rPr sz="2000" dirty="0" err="1"/>
              <a:t>devem</a:t>
            </a:r>
            <a:r>
              <a:rPr sz="2000" dirty="0"/>
              <a:t> </a:t>
            </a:r>
            <a:r>
              <a:rPr sz="2000" dirty="0" err="1"/>
              <a:t>impedir</a:t>
            </a:r>
            <a:r>
              <a:rPr sz="2000" dirty="0"/>
              <a:t> que as pessoas </a:t>
            </a:r>
            <a:r>
              <a:rPr sz="2000" dirty="0" err="1"/>
              <a:t>mudem</a:t>
            </a:r>
            <a:r>
              <a:rPr sz="2000" dirty="0"/>
              <a:t> de </a:t>
            </a:r>
            <a:r>
              <a:rPr sz="2000" dirty="0" err="1"/>
              <a:t>ideia</a:t>
            </a:r>
            <a:r>
              <a:rPr sz="2000" dirty="0"/>
              <a:t>.</a:t>
            </a:r>
            <a:endParaRPr lang="en-CH" sz="2000" dirty="0"/>
          </a:p>
          <a:p>
            <a:pPr algn="just">
              <a:spcBef>
                <a:spcPts val="600"/>
              </a:spcBef>
              <a:spcAft>
                <a:spcPts val="0"/>
              </a:spcAft>
            </a:pPr>
            <a:r>
              <a:rPr sz="2000" dirty="0" err="1"/>
              <a:t>Algumas</a:t>
            </a:r>
            <a:r>
              <a:rPr sz="2000" dirty="0"/>
              <a:t> pessoas </a:t>
            </a:r>
            <a:r>
              <a:rPr sz="2000" dirty="0" err="1"/>
              <a:t>podem</a:t>
            </a:r>
            <a:r>
              <a:rPr sz="2000" dirty="0"/>
              <a:t> </a:t>
            </a:r>
            <a:r>
              <a:rPr sz="2000" dirty="0" err="1"/>
              <a:t>querer</a:t>
            </a:r>
            <a:r>
              <a:rPr sz="2000" dirty="0"/>
              <a:t> </a:t>
            </a:r>
            <a:r>
              <a:rPr sz="2000" dirty="0" err="1"/>
              <a:t>antecipar</a:t>
            </a:r>
            <a:r>
              <a:rPr sz="2000" dirty="0"/>
              <a:t> uma </a:t>
            </a:r>
            <a:r>
              <a:rPr sz="2000" dirty="0" err="1"/>
              <a:t>situação</a:t>
            </a:r>
            <a:r>
              <a:rPr sz="2000" dirty="0"/>
              <a:t> </a:t>
            </a:r>
            <a:r>
              <a:rPr sz="2000" dirty="0" err="1"/>
              <a:t>futura</a:t>
            </a:r>
            <a:r>
              <a:rPr sz="2000" dirty="0"/>
              <a:t> em que </a:t>
            </a:r>
            <a:r>
              <a:rPr sz="2000" dirty="0" err="1"/>
              <a:t>possam</a:t>
            </a:r>
            <a:r>
              <a:rPr sz="2000" dirty="0"/>
              <a:t> declarar um </a:t>
            </a:r>
            <a:r>
              <a:rPr sz="2000" dirty="0" err="1"/>
              <a:t>desejo</a:t>
            </a:r>
            <a:r>
              <a:rPr sz="2000" dirty="0"/>
              <a:t> ou </a:t>
            </a:r>
            <a:r>
              <a:rPr sz="2000" dirty="0" err="1"/>
              <a:t>preferência</a:t>
            </a:r>
            <a:r>
              <a:rPr sz="2000" dirty="0"/>
              <a:t> que </a:t>
            </a:r>
            <a:r>
              <a:rPr sz="2000" dirty="0" err="1"/>
              <a:t>não</a:t>
            </a:r>
            <a:r>
              <a:rPr sz="2000" dirty="0"/>
              <a:t> </a:t>
            </a:r>
            <a:r>
              <a:rPr sz="2000" dirty="0" err="1"/>
              <a:t>esteja</a:t>
            </a:r>
            <a:r>
              <a:rPr sz="2000" dirty="0"/>
              <a:t> de </a:t>
            </a:r>
            <a:r>
              <a:rPr sz="2000" dirty="0" err="1"/>
              <a:t>acordo</a:t>
            </a:r>
            <a:r>
              <a:rPr sz="2000" dirty="0"/>
              <a:t> com seus </a:t>
            </a:r>
            <a:r>
              <a:rPr sz="2000" dirty="0" err="1"/>
              <a:t>valores</a:t>
            </a:r>
            <a:r>
              <a:rPr sz="2000" dirty="0"/>
              <a:t> e </a:t>
            </a:r>
            <a:r>
              <a:rPr sz="2000" dirty="0" err="1"/>
              <a:t>vontade</a:t>
            </a:r>
            <a:r>
              <a:rPr sz="2000" dirty="0"/>
              <a:t> de </a:t>
            </a:r>
            <a:r>
              <a:rPr sz="2000" dirty="0" err="1"/>
              <a:t>longo</a:t>
            </a:r>
            <a:r>
              <a:rPr sz="2000" dirty="0"/>
              <a:t> </a:t>
            </a:r>
            <a:r>
              <a:rPr sz="2000" dirty="0" err="1"/>
              <a:t>prazo</a:t>
            </a:r>
            <a:r>
              <a:rPr sz="2000" dirty="0"/>
              <a:t>. </a:t>
            </a:r>
            <a:endParaRPr lang="en-CH" sz="2000" dirty="0"/>
          </a:p>
          <a:p>
            <a:pPr algn="just">
              <a:spcBef>
                <a:spcPts val="600"/>
              </a:spcBef>
              <a:spcAft>
                <a:spcPts val="0"/>
              </a:spcAft>
            </a:pPr>
            <a:r>
              <a:rPr sz="2000" dirty="0"/>
              <a:t>Eles </a:t>
            </a:r>
            <a:r>
              <a:rPr sz="2000" dirty="0" err="1"/>
              <a:t>podem</a:t>
            </a:r>
            <a:r>
              <a:rPr sz="2000" dirty="0"/>
              <a:t> </a:t>
            </a:r>
            <a:r>
              <a:rPr sz="2000" dirty="0" err="1"/>
              <a:t>especificar</a:t>
            </a:r>
            <a:r>
              <a:rPr sz="2000" dirty="0"/>
              <a:t> </a:t>
            </a:r>
            <a:r>
              <a:rPr sz="2000" u="sng" dirty="0" err="1"/>
              <a:t>explicitamente</a:t>
            </a:r>
            <a:r>
              <a:rPr sz="2000" dirty="0"/>
              <a:t> que </a:t>
            </a:r>
            <a:r>
              <a:rPr sz="2000" dirty="0" err="1"/>
              <a:t>seu</a:t>
            </a:r>
            <a:r>
              <a:rPr sz="2000" dirty="0"/>
              <a:t> </a:t>
            </a:r>
            <a:r>
              <a:rPr lang="pt-BR" sz="2000" dirty="0"/>
              <a:t>planejamento antecipado</a:t>
            </a:r>
            <a:r>
              <a:rPr sz="2000" dirty="0"/>
              <a:t> </a:t>
            </a:r>
            <a:r>
              <a:rPr sz="2000" dirty="0" err="1"/>
              <a:t>deve</a:t>
            </a:r>
            <a:r>
              <a:rPr sz="2000" dirty="0"/>
              <a:t> </a:t>
            </a:r>
            <a:r>
              <a:rPr sz="2000" dirty="0" err="1"/>
              <a:t>ter</a:t>
            </a:r>
            <a:r>
              <a:rPr sz="2000" dirty="0"/>
              <a:t> </a:t>
            </a:r>
            <a:r>
              <a:rPr sz="2000" dirty="0" err="1"/>
              <a:t>precedência</a:t>
            </a:r>
            <a:r>
              <a:rPr sz="2000" dirty="0"/>
              <a:t> sobre seus </a:t>
            </a:r>
            <a:r>
              <a:rPr sz="2000" dirty="0" err="1"/>
              <a:t>desejos</a:t>
            </a:r>
            <a:r>
              <a:rPr sz="2000" dirty="0"/>
              <a:t> e </a:t>
            </a:r>
            <a:r>
              <a:rPr sz="2000" dirty="0" err="1"/>
              <a:t>preferências</a:t>
            </a:r>
            <a:r>
              <a:rPr sz="2000" dirty="0"/>
              <a:t> </a:t>
            </a:r>
            <a:r>
              <a:rPr sz="2000" dirty="0" err="1"/>
              <a:t>declarados</a:t>
            </a:r>
            <a:r>
              <a:rPr sz="2000" dirty="0"/>
              <a:t> </a:t>
            </a:r>
            <a:r>
              <a:rPr sz="2000" dirty="0" err="1"/>
              <a:t>durante</a:t>
            </a:r>
            <a:r>
              <a:rPr sz="2000" dirty="0"/>
              <a:t> </a:t>
            </a:r>
            <a:r>
              <a:rPr sz="2000" dirty="0" err="1"/>
              <a:t>eventos</a:t>
            </a:r>
            <a:r>
              <a:rPr sz="2000" dirty="0"/>
              <a:t> </a:t>
            </a:r>
            <a:r>
              <a:rPr sz="2000" dirty="0" err="1"/>
              <a:t>futuros</a:t>
            </a:r>
            <a:r>
              <a:rPr sz="2000" dirty="0"/>
              <a:t> </a:t>
            </a:r>
            <a:r>
              <a:rPr sz="2000" dirty="0" err="1"/>
              <a:t>específicos</a:t>
            </a:r>
            <a:r>
              <a:rPr sz="2000" dirty="0"/>
              <a:t> – "</a:t>
            </a:r>
            <a:r>
              <a:rPr sz="2000" u="sng" dirty="0" err="1"/>
              <a:t>cláusula</a:t>
            </a:r>
            <a:r>
              <a:rPr sz="2000" u="sng" dirty="0"/>
              <a:t> de Ulisses</a:t>
            </a:r>
            <a:r>
              <a:rPr sz="2000" dirty="0"/>
              <a:t>". </a:t>
            </a:r>
            <a:endParaRPr lang="en-CH" sz="2000" dirty="0"/>
          </a:p>
          <a:p>
            <a:pPr lvl="1" algn="just">
              <a:spcBef>
                <a:spcPts val="600"/>
              </a:spcBef>
              <a:spcAft>
                <a:spcPts val="0"/>
              </a:spcAft>
            </a:pPr>
            <a:r>
              <a:rPr dirty="0"/>
              <a:t>Para ser </a:t>
            </a:r>
            <a:r>
              <a:rPr dirty="0" err="1"/>
              <a:t>usado</a:t>
            </a:r>
            <a:r>
              <a:rPr dirty="0"/>
              <a:t> com cautela, </a:t>
            </a:r>
            <a:r>
              <a:rPr dirty="0" err="1"/>
              <a:t>especialmente</a:t>
            </a:r>
            <a:r>
              <a:rPr dirty="0"/>
              <a:t> se </a:t>
            </a:r>
            <a:r>
              <a:rPr dirty="0" err="1"/>
              <a:t>autorizar</a:t>
            </a:r>
            <a:r>
              <a:rPr dirty="0"/>
              <a:t> outros a usar a </a:t>
            </a:r>
            <a:r>
              <a:rPr dirty="0" err="1"/>
              <a:t>força</a:t>
            </a:r>
            <a:r>
              <a:rPr dirty="0"/>
              <a:t>. </a:t>
            </a:r>
          </a:p>
          <a:p>
            <a:pPr lvl="1" algn="just">
              <a:spcBef>
                <a:spcPts val="600"/>
              </a:spcBef>
              <a:spcAft>
                <a:spcPts val="0"/>
              </a:spcAft>
            </a:pPr>
            <a:r>
              <a:rPr dirty="0" err="1"/>
              <a:t>Salvaguarda</a:t>
            </a:r>
            <a:r>
              <a:rPr dirty="0"/>
              <a:t> </a:t>
            </a:r>
            <a:r>
              <a:rPr dirty="0" err="1"/>
              <a:t>adicional</a:t>
            </a:r>
            <a:r>
              <a:rPr dirty="0"/>
              <a:t> - </a:t>
            </a:r>
            <a:r>
              <a:rPr dirty="0" err="1"/>
              <a:t>tenha</a:t>
            </a:r>
            <a:r>
              <a:rPr dirty="0"/>
              <a:t> um </a:t>
            </a:r>
            <a:r>
              <a:rPr dirty="0" err="1"/>
              <a:t>grupo</a:t>
            </a:r>
            <a:r>
              <a:rPr dirty="0"/>
              <a:t> de </a:t>
            </a:r>
            <a:r>
              <a:rPr dirty="0" err="1"/>
              <a:t>apoiadores</a:t>
            </a:r>
            <a:r>
              <a:rPr dirty="0"/>
              <a:t> </a:t>
            </a:r>
            <a:r>
              <a:rPr dirty="0" err="1"/>
              <a:t>confirmando</a:t>
            </a:r>
            <a:r>
              <a:rPr dirty="0"/>
              <a:t> que a </a:t>
            </a:r>
            <a:r>
              <a:rPr dirty="0" err="1"/>
              <a:t>cláusula</a:t>
            </a:r>
            <a:r>
              <a:rPr dirty="0"/>
              <a:t> Ulysses </a:t>
            </a:r>
            <a:r>
              <a:rPr dirty="0" err="1"/>
              <a:t>reflete</a:t>
            </a:r>
            <a:r>
              <a:rPr dirty="0"/>
              <a:t> a </a:t>
            </a:r>
            <a:r>
              <a:rPr dirty="0" err="1"/>
              <a:t>vontade</a:t>
            </a:r>
            <a:r>
              <a:rPr dirty="0"/>
              <a:t> e as </a:t>
            </a:r>
            <a:r>
              <a:rPr dirty="0" err="1"/>
              <a:t>preferências</a:t>
            </a:r>
            <a:r>
              <a:rPr dirty="0"/>
              <a:t> de </a:t>
            </a:r>
            <a:r>
              <a:rPr dirty="0" err="1"/>
              <a:t>longo</a:t>
            </a:r>
            <a:r>
              <a:rPr dirty="0"/>
              <a:t> </a:t>
            </a:r>
            <a:r>
              <a:rPr dirty="0" err="1"/>
              <a:t>prazo</a:t>
            </a:r>
            <a:r>
              <a:rPr dirty="0"/>
              <a:t> da pessoa.</a:t>
            </a:r>
            <a:endParaRPr lang="en-CH" dirty="0"/>
          </a:p>
          <a:p>
            <a:pPr algn="just">
              <a:spcBef>
                <a:spcPts val="600"/>
              </a:spcBef>
              <a:spcAft>
                <a:spcPts val="0"/>
              </a:spcAft>
            </a:pPr>
            <a:r>
              <a:rPr sz="2000" dirty="0" err="1"/>
              <a:t>Após</a:t>
            </a:r>
            <a:r>
              <a:rPr sz="2000" dirty="0"/>
              <a:t> a </a:t>
            </a:r>
            <a:r>
              <a:rPr sz="2000" dirty="0" err="1"/>
              <a:t>situação</a:t>
            </a:r>
            <a:r>
              <a:rPr sz="2000" dirty="0"/>
              <a:t> </a:t>
            </a:r>
            <a:r>
              <a:rPr sz="2000" dirty="0" err="1"/>
              <a:t>ter</a:t>
            </a:r>
            <a:r>
              <a:rPr sz="2000" dirty="0"/>
              <a:t> </a:t>
            </a:r>
            <a:r>
              <a:rPr sz="2000" dirty="0" err="1"/>
              <a:t>ocorrido</a:t>
            </a:r>
            <a:r>
              <a:rPr sz="2000" dirty="0"/>
              <a:t>, a pessoa </a:t>
            </a:r>
            <a:r>
              <a:rPr sz="2000" dirty="0" err="1"/>
              <a:t>deve</a:t>
            </a:r>
            <a:r>
              <a:rPr sz="2000" dirty="0"/>
              <a:t> </a:t>
            </a:r>
            <a:r>
              <a:rPr sz="2000" dirty="0" err="1"/>
              <a:t>revisar</a:t>
            </a:r>
            <a:r>
              <a:rPr sz="2000" dirty="0"/>
              <a:t> </a:t>
            </a:r>
            <a:r>
              <a:rPr sz="2000" dirty="0" err="1"/>
              <a:t>cuidadosamente</a:t>
            </a:r>
            <a:r>
              <a:rPr sz="2000" dirty="0"/>
              <a:t> a </a:t>
            </a:r>
            <a:r>
              <a:rPr sz="2000" dirty="0" err="1"/>
              <a:t>cláusula</a:t>
            </a:r>
            <a:r>
              <a:rPr sz="2000" dirty="0"/>
              <a:t> Ulisses para se </a:t>
            </a:r>
            <a:r>
              <a:rPr sz="2000" dirty="0" err="1"/>
              <a:t>certificar</a:t>
            </a:r>
            <a:r>
              <a:rPr sz="2000" dirty="0"/>
              <a:t> de que o </a:t>
            </a:r>
            <a:r>
              <a:rPr sz="2000" dirty="0" err="1"/>
              <a:t>curso</a:t>
            </a:r>
            <a:r>
              <a:rPr sz="2000" dirty="0"/>
              <a:t> de </a:t>
            </a:r>
            <a:r>
              <a:rPr sz="2000" dirty="0" err="1"/>
              <a:t>ação</a:t>
            </a:r>
            <a:r>
              <a:rPr sz="2000" dirty="0"/>
              <a:t> </a:t>
            </a:r>
            <a:r>
              <a:rPr sz="2000" dirty="0" err="1"/>
              <a:t>tomado</a:t>
            </a:r>
            <a:r>
              <a:rPr sz="2000" dirty="0"/>
              <a:t> foi </a:t>
            </a:r>
            <a:r>
              <a:rPr sz="2000" dirty="0" err="1"/>
              <a:t>útil</a:t>
            </a:r>
            <a:r>
              <a:rPr sz="2000" dirty="0"/>
              <a:t> e </a:t>
            </a:r>
            <a:r>
              <a:rPr sz="2000" dirty="0" err="1"/>
              <a:t>consistente</a:t>
            </a:r>
            <a:r>
              <a:rPr sz="2000" dirty="0"/>
              <a:t> com sua </a:t>
            </a:r>
            <a:r>
              <a:rPr sz="2000" dirty="0" err="1"/>
              <a:t>vontade</a:t>
            </a:r>
            <a:r>
              <a:rPr sz="2000" dirty="0"/>
              <a:t> de </a:t>
            </a:r>
            <a:r>
              <a:rPr sz="2000" dirty="0" err="1"/>
              <a:t>longo</a:t>
            </a:r>
            <a:r>
              <a:rPr sz="2000" dirty="0"/>
              <a:t> </a:t>
            </a:r>
            <a:r>
              <a:rPr sz="2000" dirty="0" err="1"/>
              <a:t>prazo</a:t>
            </a:r>
            <a:r>
              <a:rPr sz="2000" dirty="0"/>
              <a:t>. </a:t>
            </a:r>
            <a:endParaRPr lang="en-CH" sz="2000" dirty="0"/>
          </a:p>
        </p:txBody>
      </p:sp>
      <p:sp>
        <p:nvSpPr>
          <p:cNvPr id="2" name="Title 1">
            <a:extLst>
              <a:ext uri="{FF2B5EF4-FFF2-40B4-BE49-F238E27FC236}">
                <a16:creationId xmlns:a16="http://schemas.microsoft.com/office/drawing/2014/main" id="{81BDE94C-7713-44A6-BDC3-7B9F280EF390}"/>
              </a:ext>
            </a:extLst>
          </p:cNvPr>
          <p:cNvSpPr>
            <a:spLocks noGrp="1"/>
          </p:cNvSpPr>
          <p:nvPr>
            <p:ph type="title"/>
          </p:nvPr>
        </p:nvSpPr>
        <p:spPr>
          <a:xfrm>
            <a:off x="422141" y="506412"/>
            <a:ext cx="11261065" cy="432000"/>
          </a:xfrm>
        </p:spPr>
        <p:txBody>
          <a:bodyPr/>
          <a:lstStyle/>
          <a:p>
            <a:pPr algn="ctr"/>
            <a:r>
              <a:rPr dirty="0" err="1"/>
              <a:t>Apresentação</a:t>
            </a:r>
            <a:r>
              <a:rPr dirty="0"/>
              <a:t>: O que </a:t>
            </a:r>
            <a:r>
              <a:rPr dirty="0" err="1"/>
              <a:t>é</a:t>
            </a:r>
            <a:r>
              <a:rPr lang="pt-BR" dirty="0"/>
              <a:t> o</a:t>
            </a:r>
            <a:r>
              <a:rPr dirty="0"/>
              <a:t> </a:t>
            </a:r>
            <a:r>
              <a:rPr dirty="0" err="1"/>
              <a:t>planejamento</a:t>
            </a:r>
            <a:r>
              <a:rPr dirty="0"/>
              <a:t> </a:t>
            </a:r>
            <a:r>
              <a:rPr dirty="0" err="1"/>
              <a:t>antecipado</a:t>
            </a:r>
            <a:r>
              <a:rPr dirty="0"/>
              <a:t>? – 12</a:t>
            </a:r>
            <a:endParaRPr lang="en-CH" dirty="0"/>
          </a:p>
        </p:txBody>
      </p:sp>
    </p:spTree>
    <p:extLst>
      <p:ext uri="{BB962C8B-B14F-4D97-AF65-F5344CB8AC3E}">
        <p14:creationId xmlns:p14="http://schemas.microsoft.com/office/powerpoint/2010/main" val="5493130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585D46-3D96-7044-85EF-1D82417BF270}"/>
              </a:ext>
            </a:extLst>
          </p:cNvPr>
          <p:cNvSpPr>
            <a:spLocks noGrp="1"/>
          </p:cNvSpPr>
          <p:nvPr>
            <p:ph type="body" sz="quarter" idx="13"/>
          </p:nvPr>
        </p:nvSpPr>
        <p:spPr>
          <a:xfrm>
            <a:off x="508806" y="1549099"/>
            <a:ext cx="11174400" cy="360000"/>
          </a:xfrm>
        </p:spPr>
        <p:txBody>
          <a:bodyPr/>
          <a:lstStyle/>
          <a:p>
            <a:r>
              <a:rPr dirty="0" err="1"/>
              <a:t>Exemplos</a:t>
            </a:r>
            <a:r>
              <a:rPr dirty="0"/>
              <a:t> do </a:t>
            </a:r>
            <a:r>
              <a:rPr dirty="0" err="1"/>
              <a:t>uso</a:t>
            </a:r>
            <a:r>
              <a:rPr dirty="0"/>
              <a:t> das </a:t>
            </a:r>
            <a:r>
              <a:rPr dirty="0" err="1"/>
              <a:t>cláusulas</a:t>
            </a:r>
            <a:r>
              <a:rPr dirty="0"/>
              <a:t> de Ulisses: </a:t>
            </a:r>
            <a:endParaRPr lang="en-CH" dirty="0"/>
          </a:p>
        </p:txBody>
      </p:sp>
      <p:sp>
        <p:nvSpPr>
          <p:cNvPr id="3" name="Content Placeholder 2">
            <a:extLst>
              <a:ext uri="{FF2B5EF4-FFF2-40B4-BE49-F238E27FC236}">
                <a16:creationId xmlns:a16="http://schemas.microsoft.com/office/drawing/2014/main" id="{C7F13260-0DDB-4DEB-974E-F8AD733FEEF8}"/>
              </a:ext>
            </a:extLst>
          </p:cNvPr>
          <p:cNvSpPr>
            <a:spLocks noGrp="1"/>
          </p:cNvSpPr>
          <p:nvPr>
            <p:ph sz="quarter" idx="14"/>
          </p:nvPr>
        </p:nvSpPr>
        <p:spPr>
          <a:xfrm>
            <a:off x="508794" y="2519787"/>
            <a:ext cx="11174412" cy="2138710"/>
          </a:xfrm>
        </p:spPr>
        <p:txBody>
          <a:bodyPr>
            <a:normAutofit/>
          </a:bodyPr>
          <a:lstStyle/>
          <a:p>
            <a:pPr marL="0" indent="0" algn="just">
              <a:buNone/>
            </a:pPr>
            <a:r>
              <a:rPr lang="pt-BR" sz="2000" i="1" dirty="0"/>
              <a:t>1- Caio foi diagnosticado com transtorno bipolar. Ele sabe que um determinado tipo de medicamento tem efeitos extremamente negativos sobre ele. Está muito claro para ele que não quer esse tipo de medicamento. No entanto, ele teme que, quando se sentir realmente deprimido, não seja assertivo o suficiente para se opor a qualquer medicamento que a equipe possa lhe oferecer. Portanto, ele decide escrever em sua diretiva antecipada que não deseja receber esse tipo de medicamento em hipótese alguma, mesmo que concorde com isso durante uma crise. </a:t>
            </a:r>
          </a:p>
          <a:p>
            <a:pPr marL="449263" lvl="0" indent="0" algn="just">
              <a:spcBef>
                <a:spcPts val="600"/>
              </a:spcBef>
              <a:spcAft>
                <a:spcPts val="0"/>
              </a:spcAft>
              <a:buNone/>
              <a:defRPr i="1"/>
            </a:pPr>
            <a:endParaRPr lang="en-CH" sz="2000" i="1" dirty="0"/>
          </a:p>
          <a:p>
            <a:endParaRPr lang="en-CH" sz="2000" i="1" dirty="0"/>
          </a:p>
        </p:txBody>
      </p:sp>
      <p:sp>
        <p:nvSpPr>
          <p:cNvPr id="2" name="Title 1">
            <a:extLst>
              <a:ext uri="{FF2B5EF4-FFF2-40B4-BE49-F238E27FC236}">
                <a16:creationId xmlns:a16="http://schemas.microsoft.com/office/drawing/2014/main" id="{ECCE1CBE-DB0B-45DB-A44C-D86F219AAA3F}"/>
              </a:ext>
            </a:extLst>
          </p:cNvPr>
          <p:cNvSpPr>
            <a:spLocks noGrp="1"/>
          </p:cNvSpPr>
          <p:nvPr>
            <p:ph type="title"/>
          </p:nvPr>
        </p:nvSpPr>
        <p:spPr>
          <a:xfrm>
            <a:off x="422141" y="506412"/>
            <a:ext cx="11261065" cy="432000"/>
          </a:xfrm>
        </p:spPr>
        <p:txBody>
          <a:bodyPr/>
          <a:lstStyle/>
          <a:p>
            <a:pPr algn="ctr"/>
            <a:r>
              <a:rPr dirty="0" err="1"/>
              <a:t>Apresentação</a:t>
            </a:r>
            <a:r>
              <a:rPr dirty="0"/>
              <a:t>: O que </a:t>
            </a:r>
            <a:r>
              <a:rPr dirty="0" err="1"/>
              <a:t>é</a:t>
            </a:r>
            <a:r>
              <a:rPr lang="pt-BR" dirty="0"/>
              <a:t> o</a:t>
            </a:r>
            <a:r>
              <a:rPr dirty="0"/>
              <a:t> </a:t>
            </a:r>
            <a:r>
              <a:rPr dirty="0" err="1"/>
              <a:t>planejamento</a:t>
            </a:r>
            <a:r>
              <a:rPr dirty="0"/>
              <a:t> </a:t>
            </a:r>
            <a:r>
              <a:rPr dirty="0" err="1"/>
              <a:t>antecipado</a:t>
            </a:r>
            <a:r>
              <a:rPr dirty="0"/>
              <a:t>? – 13</a:t>
            </a:r>
            <a:endParaRPr lang="en-CH" dirty="0"/>
          </a:p>
        </p:txBody>
      </p:sp>
    </p:spTree>
    <p:extLst>
      <p:ext uri="{BB962C8B-B14F-4D97-AF65-F5344CB8AC3E}">
        <p14:creationId xmlns:p14="http://schemas.microsoft.com/office/powerpoint/2010/main" val="14955469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E8C44-C754-419A-9D69-A057C0478D7C}"/>
              </a:ext>
            </a:extLst>
          </p:cNvPr>
          <p:cNvSpPr>
            <a:spLocks noGrp="1"/>
          </p:cNvSpPr>
          <p:nvPr>
            <p:ph sz="quarter" idx="14"/>
          </p:nvPr>
        </p:nvSpPr>
        <p:spPr>
          <a:xfrm>
            <a:off x="507195" y="1511188"/>
            <a:ext cx="11174412" cy="3209093"/>
          </a:xfrm>
        </p:spPr>
        <p:txBody>
          <a:bodyPr>
            <a:normAutofit fontScale="92500"/>
          </a:bodyPr>
          <a:lstStyle/>
          <a:p>
            <a:pPr marL="0" indent="0" algn="just">
              <a:buNone/>
            </a:pPr>
            <a:r>
              <a:rPr lang="pt-BR" dirty="0"/>
              <a:t>2 -Lilian sabe que em algum momento no futuro ela achará cada vez mais difícil tomar decisões sobre sua vida devido à progressão da doença de Alzheimer. Ela confia na prima que a conhece muito bem e sempre a apoia em suas decisões. No entanto, ela não quer que seu irmão se envolva nas decisões relacionadas à sua vida porque ele provavelmente anulará sua vontade e preferências, pois muitas vezes pensa que sabe o que é melhor para ela. Ela, portanto, desenvolve uma diretiva antecipada indicando quem pode comunicar sua vontade e preferências (ou seja, sua prima) se ela não puder comunicá-las, e também especificando algumas de suas escolhas para o futuro que ela já pode identificar – por exemplo, ela quer morar em casa e receber apoio lá em vez de ir para uma casa de repouso, ela especifica como seu dinheiro pode ser gasto, quem pode ter as chaves de sua casa, para quais condições médicas ela precisa de medicamentos, para quais medicamentos ela não está preparada tomar, etc. </a:t>
            </a:r>
            <a:endParaRPr lang="en-CH" i="1" dirty="0"/>
          </a:p>
        </p:txBody>
      </p:sp>
      <p:sp>
        <p:nvSpPr>
          <p:cNvPr id="2" name="Title 1">
            <a:extLst>
              <a:ext uri="{FF2B5EF4-FFF2-40B4-BE49-F238E27FC236}">
                <a16:creationId xmlns:a16="http://schemas.microsoft.com/office/drawing/2014/main" id="{CF4CB2A6-0AEA-4D45-8226-666F5FAFB46F}"/>
              </a:ext>
            </a:extLst>
          </p:cNvPr>
          <p:cNvSpPr>
            <a:spLocks noGrp="1"/>
          </p:cNvSpPr>
          <p:nvPr>
            <p:ph type="title"/>
          </p:nvPr>
        </p:nvSpPr>
        <p:spPr>
          <a:xfrm>
            <a:off x="422141" y="506412"/>
            <a:ext cx="10745391"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t>
            </a:r>
            <a:r>
              <a:rPr dirty="0" err="1"/>
              <a:t>antecipado</a:t>
            </a:r>
            <a:r>
              <a:rPr dirty="0"/>
              <a:t>? – 14</a:t>
            </a:r>
            <a:endParaRPr lang="en-CH" dirty="0"/>
          </a:p>
        </p:txBody>
      </p:sp>
    </p:spTree>
    <p:extLst>
      <p:ext uri="{BB962C8B-B14F-4D97-AF65-F5344CB8AC3E}">
        <p14:creationId xmlns:p14="http://schemas.microsoft.com/office/powerpoint/2010/main" val="13481091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585EA1-937B-BB48-BC03-7ECD92148901}"/>
              </a:ext>
            </a:extLst>
          </p:cNvPr>
          <p:cNvSpPr>
            <a:spLocks noGrp="1"/>
          </p:cNvSpPr>
          <p:nvPr>
            <p:ph type="body" sz="quarter" idx="13"/>
          </p:nvPr>
        </p:nvSpPr>
        <p:spPr>
          <a:xfrm>
            <a:off x="508800" y="1215000"/>
            <a:ext cx="11174400" cy="360000"/>
          </a:xfrm>
        </p:spPr>
        <p:txBody>
          <a:bodyPr/>
          <a:lstStyle/>
          <a:p>
            <a:r>
              <a:rPr dirty="0"/>
              <a:t>Quando </a:t>
            </a:r>
            <a:r>
              <a:rPr dirty="0" err="1"/>
              <a:t>os</a:t>
            </a:r>
            <a:r>
              <a:rPr dirty="0"/>
              <a:t> </a:t>
            </a:r>
            <a:r>
              <a:rPr lang="pt-BR" dirty="0"/>
              <a:t>planejamentos antecipados</a:t>
            </a:r>
            <a:r>
              <a:rPr dirty="0"/>
              <a:t> </a:t>
            </a:r>
            <a:r>
              <a:rPr dirty="0" err="1"/>
              <a:t>devem</a:t>
            </a:r>
            <a:r>
              <a:rPr dirty="0"/>
              <a:t> </a:t>
            </a:r>
            <a:r>
              <a:rPr dirty="0" err="1"/>
              <a:t>entrar</a:t>
            </a:r>
            <a:r>
              <a:rPr dirty="0"/>
              <a:t> </a:t>
            </a:r>
            <a:r>
              <a:rPr dirty="0" err="1"/>
              <a:t>em</a:t>
            </a:r>
            <a:r>
              <a:rPr dirty="0"/>
              <a:t> vigor?</a:t>
            </a:r>
            <a:endParaRPr lang="en-CH"/>
          </a:p>
        </p:txBody>
      </p:sp>
      <p:sp>
        <p:nvSpPr>
          <p:cNvPr id="3" name="Content Placeholder 2">
            <a:extLst>
              <a:ext uri="{FF2B5EF4-FFF2-40B4-BE49-F238E27FC236}">
                <a16:creationId xmlns:a16="http://schemas.microsoft.com/office/drawing/2014/main" id="{B54977B8-1FDC-4469-A1FD-5302FE36CB1C}"/>
              </a:ext>
            </a:extLst>
          </p:cNvPr>
          <p:cNvSpPr>
            <a:spLocks noGrp="1"/>
          </p:cNvSpPr>
          <p:nvPr>
            <p:ph sz="quarter" idx="14"/>
          </p:nvPr>
        </p:nvSpPr>
        <p:spPr>
          <a:xfrm>
            <a:off x="930729" y="1851588"/>
            <a:ext cx="10194471" cy="4116075"/>
          </a:xfrm>
        </p:spPr>
        <p:txBody>
          <a:bodyPr>
            <a:noAutofit/>
          </a:bodyPr>
          <a:lstStyle/>
          <a:p>
            <a:pPr marL="0" indent="0" algn="just">
              <a:spcBef>
                <a:spcPts val="600"/>
              </a:spcBef>
              <a:spcAft>
                <a:spcPts val="0"/>
              </a:spcAft>
              <a:buNone/>
            </a:pPr>
            <a:r>
              <a:rPr sz="2000" dirty="0" err="1"/>
              <a:t>Atualmente</a:t>
            </a:r>
            <a:r>
              <a:rPr sz="2000" dirty="0"/>
              <a:t>, na </a:t>
            </a:r>
            <a:r>
              <a:rPr sz="2000" dirty="0" err="1"/>
              <a:t>maioria</a:t>
            </a:r>
            <a:r>
              <a:rPr sz="2000" dirty="0"/>
              <a:t> dos </a:t>
            </a:r>
            <a:r>
              <a:rPr sz="2000" dirty="0" err="1"/>
              <a:t>países</a:t>
            </a:r>
            <a:r>
              <a:rPr sz="2000" dirty="0"/>
              <a:t>:</a:t>
            </a:r>
            <a:endParaRPr lang="en-CH" sz="2000" dirty="0"/>
          </a:p>
          <a:p>
            <a:pPr algn="just">
              <a:spcBef>
                <a:spcPts val="600"/>
              </a:spcBef>
              <a:spcAft>
                <a:spcPts val="0"/>
              </a:spcAft>
            </a:pPr>
            <a:r>
              <a:rPr sz="2000" dirty="0" err="1"/>
              <a:t>Os</a:t>
            </a:r>
            <a:r>
              <a:rPr sz="2000" dirty="0"/>
              <a:t> </a:t>
            </a:r>
            <a:r>
              <a:rPr lang="pt-BR" sz="2000" dirty="0"/>
              <a:t>planejamentos antecipados</a:t>
            </a:r>
            <a:r>
              <a:rPr sz="2000" dirty="0"/>
              <a:t> </a:t>
            </a:r>
            <a:r>
              <a:rPr sz="2000" dirty="0" err="1"/>
              <a:t>entram</a:t>
            </a:r>
            <a:r>
              <a:rPr sz="2000" dirty="0"/>
              <a:t> em vigor </a:t>
            </a:r>
            <a:r>
              <a:rPr sz="2000" dirty="0" err="1"/>
              <a:t>quando</a:t>
            </a:r>
            <a:r>
              <a:rPr sz="2000" dirty="0"/>
              <a:t> as pessoas são </a:t>
            </a:r>
            <a:r>
              <a:rPr sz="2000" dirty="0" err="1"/>
              <a:t>avaliadas</a:t>
            </a:r>
            <a:r>
              <a:rPr sz="2000" dirty="0"/>
              <a:t> como </a:t>
            </a:r>
            <a:r>
              <a:rPr sz="2000" dirty="0" err="1"/>
              <a:t>não</a:t>
            </a:r>
            <a:r>
              <a:rPr sz="2000" dirty="0"/>
              <a:t> tendo </a:t>
            </a:r>
            <a:r>
              <a:rPr sz="2000" dirty="0" err="1"/>
              <a:t>capacidade</a:t>
            </a:r>
            <a:r>
              <a:rPr sz="2000" dirty="0"/>
              <a:t> mental. </a:t>
            </a:r>
          </a:p>
          <a:p>
            <a:pPr algn="just">
              <a:spcBef>
                <a:spcPts val="600"/>
              </a:spcBef>
              <a:spcAft>
                <a:spcPts val="0"/>
              </a:spcAft>
            </a:pPr>
            <a:r>
              <a:rPr sz="2000" dirty="0"/>
              <a:t>Uma </a:t>
            </a:r>
            <a:r>
              <a:rPr sz="2000" dirty="0" err="1"/>
              <a:t>vez</a:t>
            </a:r>
            <a:r>
              <a:rPr sz="2000" dirty="0"/>
              <a:t> que o </a:t>
            </a:r>
            <a:r>
              <a:rPr lang="pt-BR" sz="2000" dirty="0"/>
              <a:t>planejamento antecipado</a:t>
            </a:r>
            <a:r>
              <a:rPr sz="2000" dirty="0"/>
              <a:t> entre em vigor, a pessoa </a:t>
            </a:r>
            <a:r>
              <a:rPr sz="2000" dirty="0" err="1"/>
              <a:t>não</a:t>
            </a:r>
            <a:r>
              <a:rPr sz="2000" dirty="0"/>
              <a:t> </a:t>
            </a:r>
            <a:r>
              <a:rPr sz="2000" dirty="0" err="1"/>
              <a:t>pode</a:t>
            </a:r>
            <a:r>
              <a:rPr sz="2000" dirty="0"/>
              <a:t> </a:t>
            </a:r>
            <a:r>
              <a:rPr sz="2000" dirty="0" err="1"/>
              <a:t>mais</a:t>
            </a:r>
            <a:r>
              <a:rPr sz="2000" dirty="0"/>
              <a:t> </a:t>
            </a:r>
            <a:r>
              <a:rPr sz="2000" dirty="0" err="1"/>
              <a:t>tomar</a:t>
            </a:r>
            <a:r>
              <a:rPr sz="2000" dirty="0"/>
              <a:t> suas </a:t>
            </a:r>
            <a:r>
              <a:rPr sz="2000" dirty="0" err="1"/>
              <a:t>próprias</a:t>
            </a:r>
            <a:r>
              <a:rPr sz="2000" dirty="0"/>
              <a:t> </a:t>
            </a:r>
            <a:r>
              <a:rPr sz="2000" dirty="0" err="1"/>
              <a:t>decisões</a:t>
            </a:r>
            <a:r>
              <a:rPr sz="2000" dirty="0"/>
              <a:t> </a:t>
            </a:r>
            <a:r>
              <a:rPr sz="2000" dirty="0" err="1"/>
              <a:t>diretamente</a:t>
            </a:r>
            <a:r>
              <a:rPr sz="2000" dirty="0"/>
              <a:t> ou mudar de </a:t>
            </a:r>
            <a:r>
              <a:rPr sz="2000" dirty="0" err="1"/>
              <a:t>ideia</a:t>
            </a:r>
            <a:r>
              <a:rPr sz="2000" dirty="0"/>
              <a:t>.</a:t>
            </a:r>
          </a:p>
          <a:p>
            <a:pPr algn="just">
              <a:spcBef>
                <a:spcPts val="600"/>
              </a:spcBef>
              <a:spcAft>
                <a:spcPts val="0"/>
              </a:spcAft>
            </a:pPr>
            <a:r>
              <a:rPr sz="2000" dirty="0"/>
              <a:t>A lei </a:t>
            </a:r>
            <a:r>
              <a:rPr sz="2000" dirty="0" err="1"/>
              <a:t>exige</a:t>
            </a:r>
            <a:r>
              <a:rPr sz="2000" dirty="0"/>
              <a:t> que as pessoas </a:t>
            </a:r>
            <a:r>
              <a:rPr sz="2000" dirty="0" err="1"/>
              <a:t>tenham</a:t>
            </a:r>
            <a:r>
              <a:rPr sz="2000" dirty="0"/>
              <a:t> “</a:t>
            </a:r>
            <a:r>
              <a:rPr sz="2000" dirty="0" err="1"/>
              <a:t>capacidade</a:t>
            </a:r>
            <a:r>
              <a:rPr sz="2000" dirty="0"/>
              <a:t>” para fazer um </a:t>
            </a:r>
            <a:r>
              <a:rPr lang="pt-BR" sz="2000" dirty="0"/>
              <a:t>planejamento antecipado</a:t>
            </a:r>
            <a:r>
              <a:rPr sz="2000" dirty="0"/>
              <a:t> </a:t>
            </a:r>
            <a:r>
              <a:rPr sz="2000" dirty="0" err="1"/>
              <a:t>válido</a:t>
            </a:r>
            <a:r>
              <a:rPr sz="2000" dirty="0"/>
              <a:t>:  </a:t>
            </a:r>
          </a:p>
          <a:p>
            <a:pPr marL="714375" indent="-350838" algn="just">
              <a:spcBef>
                <a:spcPts val="600"/>
              </a:spcBef>
              <a:spcAft>
                <a:spcPts val="0"/>
              </a:spcAft>
            </a:pPr>
            <a:r>
              <a:rPr sz="2000" dirty="0"/>
              <a:t>as pessoas sob tutela </a:t>
            </a:r>
            <a:r>
              <a:rPr sz="2000" dirty="0" err="1"/>
              <a:t>não</a:t>
            </a:r>
            <a:r>
              <a:rPr sz="2000" dirty="0"/>
              <a:t> </a:t>
            </a:r>
            <a:r>
              <a:rPr sz="2000" dirty="0" err="1"/>
              <a:t>podem</a:t>
            </a:r>
            <a:r>
              <a:rPr sz="2000" dirty="0"/>
              <a:t> fazer um </a:t>
            </a:r>
            <a:r>
              <a:rPr lang="pt-BR" sz="2000" dirty="0"/>
              <a:t>planejamento antecipado</a:t>
            </a:r>
            <a:r>
              <a:rPr sz="2000" dirty="0"/>
              <a:t> </a:t>
            </a:r>
            <a:r>
              <a:rPr sz="2000" dirty="0" err="1"/>
              <a:t>legalmente</a:t>
            </a:r>
            <a:r>
              <a:rPr sz="2000" dirty="0"/>
              <a:t> </a:t>
            </a:r>
            <a:r>
              <a:rPr sz="2000" dirty="0" err="1"/>
              <a:t>válido</a:t>
            </a:r>
            <a:r>
              <a:rPr sz="2000" dirty="0"/>
              <a:t>; </a:t>
            </a:r>
          </a:p>
          <a:p>
            <a:pPr marL="714375" indent="-350838" algn="just">
              <a:spcBef>
                <a:spcPts val="600"/>
              </a:spcBef>
              <a:spcAft>
                <a:spcPts val="0"/>
              </a:spcAft>
            </a:pPr>
            <a:r>
              <a:rPr sz="2000" dirty="0" err="1"/>
              <a:t>os</a:t>
            </a:r>
            <a:r>
              <a:rPr sz="2000" dirty="0"/>
              <a:t> </a:t>
            </a:r>
            <a:r>
              <a:rPr lang="pt-BR" sz="2000" dirty="0"/>
              <a:t>planejamentos antecipados</a:t>
            </a:r>
            <a:r>
              <a:rPr sz="2000" dirty="0"/>
              <a:t> </a:t>
            </a:r>
            <a:r>
              <a:rPr sz="2000" dirty="0" err="1"/>
              <a:t>não</a:t>
            </a:r>
            <a:r>
              <a:rPr sz="2000" dirty="0"/>
              <a:t> são </a:t>
            </a:r>
            <a:r>
              <a:rPr sz="2000" dirty="0" err="1"/>
              <a:t>legalmente</a:t>
            </a:r>
            <a:r>
              <a:rPr sz="2000" dirty="0"/>
              <a:t> </a:t>
            </a:r>
            <a:r>
              <a:rPr sz="2000" dirty="0" err="1"/>
              <a:t>válidos</a:t>
            </a:r>
            <a:r>
              <a:rPr sz="2000" dirty="0"/>
              <a:t> se </a:t>
            </a:r>
            <a:r>
              <a:rPr sz="2000" dirty="0" err="1"/>
              <a:t>forem</a:t>
            </a:r>
            <a:r>
              <a:rPr sz="2000" dirty="0"/>
              <a:t> </a:t>
            </a:r>
            <a:r>
              <a:rPr sz="2000" dirty="0" err="1"/>
              <a:t>feitos</a:t>
            </a:r>
            <a:r>
              <a:rPr sz="2000" dirty="0"/>
              <a:t> em </a:t>
            </a:r>
            <a:r>
              <a:rPr sz="2000" dirty="0" err="1"/>
              <a:t>situações</a:t>
            </a:r>
            <a:r>
              <a:rPr sz="2000" dirty="0"/>
              <a:t> em que a pessoa </a:t>
            </a:r>
            <a:r>
              <a:rPr sz="2000" dirty="0" err="1"/>
              <a:t>não</a:t>
            </a:r>
            <a:r>
              <a:rPr sz="2000" dirty="0"/>
              <a:t> </a:t>
            </a:r>
            <a:r>
              <a:rPr sz="2000" dirty="0" err="1"/>
              <a:t>seja</a:t>
            </a:r>
            <a:r>
              <a:rPr sz="2000" dirty="0"/>
              <a:t> </a:t>
            </a:r>
            <a:r>
              <a:rPr sz="2000" dirty="0" err="1"/>
              <a:t>considerada</a:t>
            </a:r>
            <a:r>
              <a:rPr sz="2000" dirty="0"/>
              <a:t> </a:t>
            </a:r>
            <a:r>
              <a:rPr sz="2000" dirty="0" err="1"/>
              <a:t>capaz</a:t>
            </a:r>
            <a:r>
              <a:rPr sz="2000" dirty="0"/>
              <a:t> de </a:t>
            </a:r>
            <a:r>
              <a:rPr sz="2000" dirty="0" err="1"/>
              <a:t>tomar</a:t>
            </a:r>
            <a:r>
              <a:rPr sz="2000" dirty="0"/>
              <a:t> </a:t>
            </a:r>
            <a:r>
              <a:rPr sz="2000" dirty="0" err="1"/>
              <a:t>decisões</a:t>
            </a:r>
            <a:r>
              <a:rPr sz="2000" dirty="0"/>
              <a:t>.</a:t>
            </a:r>
          </a:p>
          <a:p>
            <a:pPr algn="just">
              <a:spcBef>
                <a:spcPts val="600"/>
              </a:spcBef>
              <a:spcAft>
                <a:spcPts val="0"/>
              </a:spcAft>
            </a:pPr>
            <a:r>
              <a:rPr sz="2000" dirty="0" err="1"/>
              <a:t>Os</a:t>
            </a:r>
            <a:r>
              <a:rPr sz="2000" dirty="0"/>
              <a:t> </a:t>
            </a:r>
            <a:r>
              <a:rPr lang="pt-BR" sz="2000" dirty="0"/>
              <a:t>planejamentos antecipados</a:t>
            </a:r>
            <a:r>
              <a:rPr sz="2000" dirty="0"/>
              <a:t> </a:t>
            </a:r>
            <a:r>
              <a:rPr sz="2000" dirty="0" err="1"/>
              <a:t>às</a:t>
            </a:r>
            <a:r>
              <a:rPr sz="2000" dirty="0"/>
              <a:t> </a:t>
            </a:r>
            <a:r>
              <a:rPr sz="2000" dirty="0" err="1"/>
              <a:t>vezes</a:t>
            </a:r>
            <a:r>
              <a:rPr sz="2000" dirty="0"/>
              <a:t> </a:t>
            </a:r>
            <a:r>
              <a:rPr sz="2000" dirty="0" err="1"/>
              <a:t>não</a:t>
            </a:r>
            <a:r>
              <a:rPr sz="2000" dirty="0"/>
              <a:t> são </a:t>
            </a:r>
            <a:r>
              <a:rPr sz="2000" dirty="0" err="1"/>
              <a:t>considerados</a:t>
            </a:r>
            <a:r>
              <a:rPr sz="2000" dirty="0"/>
              <a:t> como tendo </a:t>
            </a:r>
            <a:r>
              <a:rPr sz="2000" dirty="0" err="1"/>
              <a:t>efeito</a:t>
            </a:r>
            <a:r>
              <a:rPr sz="2000" dirty="0"/>
              <a:t> </a:t>
            </a:r>
            <a:r>
              <a:rPr sz="2000" dirty="0" err="1"/>
              <a:t>quando</a:t>
            </a:r>
            <a:r>
              <a:rPr sz="2000" dirty="0"/>
              <a:t> uma pessoa é </a:t>
            </a:r>
            <a:r>
              <a:rPr sz="2000" dirty="0" err="1"/>
              <a:t>involuntariamente</a:t>
            </a:r>
            <a:r>
              <a:rPr sz="2000" dirty="0"/>
              <a:t> </a:t>
            </a:r>
            <a:r>
              <a:rPr sz="2000" dirty="0" err="1"/>
              <a:t>admitida</a:t>
            </a:r>
            <a:r>
              <a:rPr sz="2000" dirty="0"/>
              <a:t> em um </a:t>
            </a:r>
            <a:r>
              <a:rPr sz="2000" dirty="0" err="1"/>
              <a:t>serviço</a:t>
            </a:r>
            <a:r>
              <a:rPr sz="2000" dirty="0"/>
              <a:t>. </a:t>
            </a:r>
          </a:p>
        </p:txBody>
      </p:sp>
      <p:sp>
        <p:nvSpPr>
          <p:cNvPr id="2" name="Title 1">
            <a:extLst>
              <a:ext uri="{FF2B5EF4-FFF2-40B4-BE49-F238E27FC236}">
                <a16:creationId xmlns:a16="http://schemas.microsoft.com/office/drawing/2014/main" id="{D7140FFF-86CD-4329-8CF8-3430C5EAA243}"/>
              </a:ext>
            </a:extLst>
          </p:cNvPr>
          <p:cNvSpPr>
            <a:spLocks noGrp="1"/>
          </p:cNvSpPr>
          <p:nvPr>
            <p:ph type="title"/>
          </p:nvPr>
        </p:nvSpPr>
        <p:spPr>
          <a:xfrm>
            <a:off x="422142" y="506412"/>
            <a:ext cx="11432974"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t>
            </a:r>
            <a:r>
              <a:rPr dirty="0" err="1"/>
              <a:t>antecipado</a:t>
            </a:r>
            <a:r>
              <a:rPr dirty="0"/>
              <a:t>? – 15</a:t>
            </a:r>
            <a:endParaRPr lang="en-CH" dirty="0"/>
          </a:p>
        </p:txBody>
      </p:sp>
    </p:spTree>
    <p:extLst>
      <p:ext uri="{BB962C8B-B14F-4D97-AF65-F5344CB8AC3E}">
        <p14:creationId xmlns:p14="http://schemas.microsoft.com/office/powerpoint/2010/main" val="12581565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1153EA-366E-436A-A6BE-DC96E2B6AA7B}"/>
              </a:ext>
            </a:extLst>
          </p:cNvPr>
          <p:cNvSpPr>
            <a:spLocks noGrp="1"/>
          </p:cNvSpPr>
          <p:nvPr>
            <p:ph sz="quarter" idx="14"/>
          </p:nvPr>
        </p:nvSpPr>
        <p:spPr>
          <a:xfrm>
            <a:off x="507195" y="1511188"/>
            <a:ext cx="11174412" cy="3413738"/>
          </a:xfrm>
        </p:spPr>
        <p:txBody>
          <a:bodyPr>
            <a:normAutofit/>
          </a:bodyPr>
          <a:lstStyle/>
          <a:p>
            <a:pPr>
              <a:spcBef>
                <a:spcPts val="600"/>
              </a:spcBef>
              <a:spcAft>
                <a:spcPts val="0"/>
              </a:spcAft>
            </a:pPr>
            <a:r>
              <a:rPr sz="2000" dirty="0" err="1"/>
              <a:t>Embora</a:t>
            </a:r>
            <a:r>
              <a:rPr sz="2000" dirty="0"/>
              <a:t> </a:t>
            </a:r>
            <a:r>
              <a:rPr sz="2000" dirty="0" err="1"/>
              <a:t>os</a:t>
            </a:r>
            <a:r>
              <a:rPr sz="2000" dirty="0"/>
              <a:t> </a:t>
            </a:r>
            <a:r>
              <a:rPr lang="pt-BR" sz="2000" dirty="0"/>
              <a:t>planejamentos antecipados</a:t>
            </a:r>
            <a:r>
              <a:rPr sz="2000" dirty="0"/>
              <a:t> </a:t>
            </a:r>
            <a:r>
              <a:rPr sz="2000" dirty="0" err="1"/>
              <a:t>possam</a:t>
            </a:r>
            <a:r>
              <a:rPr sz="2000" dirty="0"/>
              <a:t> </a:t>
            </a:r>
            <a:r>
              <a:rPr sz="2000" dirty="0" err="1"/>
              <a:t>permitir</a:t>
            </a:r>
            <a:r>
              <a:rPr sz="2000" dirty="0"/>
              <a:t> que as pessoas </a:t>
            </a:r>
            <a:r>
              <a:rPr sz="2000" dirty="0" err="1"/>
              <a:t>afirmem</a:t>
            </a:r>
            <a:r>
              <a:rPr sz="2000" dirty="0"/>
              <a:t> um </a:t>
            </a:r>
            <a:r>
              <a:rPr sz="2000" dirty="0" err="1"/>
              <a:t>grau</a:t>
            </a:r>
            <a:r>
              <a:rPr sz="2000" dirty="0"/>
              <a:t> de </a:t>
            </a:r>
            <a:r>
              <a:rPr sz="2000" dirty="0" err="1"/>
              <a:t>controle</a:t>
            </a:r>
            <a:r>
              <a:rPr sz="2000" dirty="0"/>
              <a:t>, as </a:t>
            </a:r>
            <a:r>
              <a:rPr sz="2000" dirty="0" err="1"/>
              <a:t>restrições</a:t>
            </a:r>
            <a:r>
              <a:rPr sz="2000" dirty="0"/>
              <a:t> </a:t>
            </a:r>
            <a:r>
              <a:rPr sz="2000" dirty="0" err="1"/>
              <a:t>legais</a:t>
            </a:r>
            <a:r>
              <a:rPr sz="2000" dirty="0"/>
              <a:t> </a:t>
            </a:r>
            <a:r>
              <a:rPr sz="2000" dirty="0" err="1"/>
              <a:t>impostas</a:t>
            </a:r>
            <a:r>
              <a:rPr sz="2000" dirty="0"/>
              <a:t> à sua </a:t>
            </a:r>
            <a:r>
              <a:rPr sz="2000" dirty="0" err="1"/>
              <a:t>implementação</a:t>
            </a:r>
            <a:r>
              <a:rPr sz="2000" dirty="0"/>
              <a:t> </a:t>
            </a:r>
            <a:r>
              <a:rPr sz="2000" dirty="0" err="1"/>
              <a:t>reduzem</a:t>
            </a:r>
            <a:r>
              <a:rPr sz="2000" dirty="0"/>
              <a:t> a </a:t>
            </a:r>
            <a:r>
              <a:rPr sz="2000" dirty="0" err="1"/>
              <a:t>conformidade</a:t>
            </a:r>
            <a:r>
              <a:rPr sz="2000" dirty="0"/>
              <a:t> com a CDPD.</a:t>
            </a:r>
            <a:endParaRPr lang="en-CH" sz="2000" dirty="0"/>
          </a:p>
          <a:p>
            <a:pPr algn="just">
              <a:spcBef>
                <a:spcPts val="600"/>
              </a:spcBef>
              <a:spcAft>
                <a:spcPts val="0"/>
              </a:spcAft>
              <a:defRPr b="1"/>
            </a:pPr>
            <a:r>
              <a:rPr sz="2000" dirty="0"/>
              <a:t>A CDPD </a:t>
            </a:r>
            <a:r>
              <a:rPr sz="2000" dirty="0" err="1"/>
              <a:t>requer</a:t>
            </a:r>
            <a:r>
              <a:rPr sz="2000" dirty="0"/>
              <a:t> uma </a:t>
            </a:r>
            <a:r>
              <a:rPr sz="2000" dirty="0" err="1"/>
              <a:t>abordagem</a:t>
            </a:r>
            <a:r>
              <a:rPr sz="2000" dirty="0"/>
              <a:t> </a:t>
            </a:r>
            <a:r>
              <a:rPr sz="2000" dirty="0" err="1"/>
              <a:t>completamente</a:t>
            </a:r>
            <a:r>
              <a:rPr sz="2000" dirty="0"/>
              <a:t> </a:t>
            </a:r>
            <a:r>
              <a:rPr sz="2000" dirty="0" err="1"/>
              <a:t>diferente</a:t>
            </a:r>
            <a:r>
              <a:rPr sz="2000" dirty="0"/>
              <a:t>:</a:t>
            </a:r>
          </a:p>
          <a:p>
            <a:pPr marL="898525" lvl="0">
              <a:spcBef>
                <a:spcPts val="600"/>
              </a:spcBef>
              <a:spcAft>
                <a:spcPts val="0"/>
              </a:spcAft>
            </a:pPr>
            <a:r>
              <a:rPr lang="en-US" sz="2000" dirty="0"/>
              <a:t>De </a:t>
            </a:r>
            <a:r>
              <a:rPr lang="en-US" sz="2000" dirty="0" err="1"/>
              <a:t>acordo</a:t>
            </a:r>
            <a:r>
              <a:rPr lang="en-US" sz="2000" dirty="0"/>
              <a:t> com o </a:t>
            </a:r>
            <a:r>
              <a:rPr lang="en-US" sz="2000" dirty="0" err="1"/>
              <a:t>artigo</a:t>
            </a:r>
            <a:r>
              <a:rPr lang="en-US" sz="2000" dirty="0"/>
              <a:t> 12 da CDPD, as pessoas </a:t>
            </a:r>
            <a:r>
              <a:rPr lang="en-US" sz="2000" dirty="0" err="1"/>
              <a:t>têm</a:t>
            </a:r>
            <a:r>
              <a:rPr lang="en-US" sz="2000" dirty="0"/>
              <a:t> o </a:t>
            </a:r>
            <a:r>
              <a:rPr lang="en-US" sz="2000" dirty="0" err="1"/>
              <a:t>direito</a:t>
            </a:r>
            <a:r>
              <a:rPr lang="en-US" sz="2000" dirty="0"/>
              <a:t> à </a:t>
            </a:r>
            <a:r>
              <a:rPr lang="en-US" sz="2000" dirty="0" err="1"/>
              <a:t>capacidade</a:t>
            </a:r>
            <a:r>
              <a:rPr lang="en-US" sz="2000" dirty="0"/>
              <a:t> legal </a:t>
            </a:r>
            <a:r>
              <a:rPr lang="en-US" sz="2000" u="sng" dirty="0"/>
              <a:t>em </a:t>
            </a:r>
            <a:r>
              <a:rPr lang="en-US" sz="2000" u="sng" dirty="0" err="1"/>
              <a:t>todos</a:t>
            </a:r>
            <a:r>
              <a:rPr lang="en-US" sz="2000" u="sng" dirty="0"/>
              <a:t> </a:t>
            </a:r>
            <a:r>
              <a:rPr lang="en-US" sz="2000" u="sng" dirty="0" err="1"/>
              <a:t>os</a:t>
            </a:r>
            <a:r>
              <a:rPr lang="en-US" sz="2000" u="sng" dirty="0"/>
              <a:t> </a:t>
            </a:r>
            <a:r>
              <a:rPr lang="en-US" sz="2000" u="sng" dirty="0" err="1"/>
              <a:t>momentos</a:t>
            </a:r>
            <a:r>
              <a:rPr lang="en-US" sz="2000" u="sng" dirty="0"/>
              <a:t>.  </a:t>
            </a:r>
          </a:p>
          <a:p>
            <a:pPr marL="898525" lvl="0">
              <a:spcBef>
                <a:spcPts val="600"/>
              </a:spcBef>
              <a:spcAft>
                <a:spcPts val="0"/>
              </a:spcAft>
            </a:pPr>
            <a:r>
              <a:rPr lang="en-US" sz="2000" dirty="0"/>
              <a:t>As pessoas </a:t>
            </a:r>
            <a:r>
              <a:rPr lang="en-US" sz="2000" dirty="0" err="1"/>
              <a:t>devem</a:t>
            </a:r>
            <a:r>
              <a:rPr lang="en-US" sz="2000" dirty="0"/>
              <a:t> </a:t>
            </a:r>
            <a:r>
              <a:rPr lang="en-US" sz="2000" dirty="0" err="1"/>
              <a:t>manter</a:t>
            </a:r>
            <a:r>
              <a:rPr lang="en-US" sz="2000" dirty="0"/>
              <a:t> o </a:t>
            </a:r>
            <a:r>
              <a:rPr lang="en-US" sz="2000" dirty="0" err="1"/>
              <a:t>direito</a:t>
            </a:r>
            <a:r>
              <a:rPr lang="en-US" sz="2000" dirty="0"/>
              <a:t> de </a:t>
            </a:r>
            <a:r>
              <a:rPr lang="en-US" sz="2000" dirty="0" err="1"/>
              <a:t>tomar</a:t>
            </a:r>
            <a:r>
              <a:rPr lang="en-US" sz="2000" dirty="0"/>
              <a:t> </a:t>
            </a:r>
            <a:r>
              <a:rPr lang="en-US" sz="2000" dirty="0" err="1"/>
              <a:t>decisões</a:t>
            </a:r>
            <a:r>
              <a:rPr lang="en-US" sz="2000" dirty="0"/>
              <a:t> </a:t>
            </a:r>
            <a:r>
              <a:rPr lang="en-US" sz="2000" dirty="0" err="1"/>
              <a:t>diretamente</a:t>
            </a:r>
            <a:r>
              <a:rPr lang="en-US" sz="2000" dirty="0"/>
              <a:t> e mudar de </a:t>
            </a:r>
            <a:r>
              <a:rPr lang="en-US" sz="2000" dirty="0" err="1"/>
              <a:t>ideia</a:t>
            </a:r>
            <a:r>
              <a:rPr lang="en-US" sz="2000" dirty="0"/>
              <a:t>, </a:t>
            </a:r>
            <a:r>
              <a:rPr lang="en-US" sz="2000" dirty="0" err="1"/>
              <a:t>mesmo</a:t>
            </a:r>
            <a:r>
              <a:rPr lang="en-US" sz="2000" dirty="0"/>
              <a:t> que um </a:t>
            </a:r>
            <a:r>
              <a:rPr lang="en-US" sz="2000" dirty="0" err="1"/>
              <a:t>planejamento</a:t>
            </a:r>
            <a:r>
              <a:rPr lang="en-US" sz="2000" dirty="0"/>
              <a:t> </a:t>
            </a:r>
            <a:r>
              <a:rPr lang="en-US" sz="2000" dirty="0" err="1"/>
              <a:t>antecipado</a:t>
            </a:r>
            <a:r>
              <a:rPr lang="en-US" sz="2000" dirty="0"/>
              <a:t> </a:t>
            </a:r>
            <a:r>
              <a:rPr lang="en-US" sz="2000" dirty="0" err="1"/>
              <a:t>tenha</a:t>
            </a:r>
            <a:r>
              <a:rPr lang="en-US" sz="2000" dirty="0"/>
              <a:t> </a:t>
            </a:r>
            <a:r>
              <a:rPr lang="en-US" sz="2000" dirty="0" err="1"/>
              <a:t>sido</a:t>
            </a:r>
            <a:r>
              <a:rPr lang="en-US" sz="2000" dirty="0"/>
              <a:t> </a:t>
            </a:r>
            <a:r>
              <a:rPr lang="en-US" sz="2000" dirty="0" err="1"/>
              <a:t>elaborado</a:t>
            </a:r>
            <a:r>
              <a:rPr lang="en-US" sz="2000" dirty="0"/>
              <a:t>. </a:t>
            </a:r>
          </a:p>
          <a:p>
            <a:pPr marL="898525" lvl="0">
              <a:spcBef>
                <a:spcPts val="600"/>
              </a:spcBef>
              <a:spcAft>
                <a:spcPts val="0"/>
              </a:spcAft>
            </a:pPr>
            <a:r>
              <a:rPr lang="en-US" sz="2000" dirty="0"/>
              <a:t>O </a:t>
            </a:r>
            <a:r>
              <a:rPr lang="en-US" sz="2000" dirty="0" err="1"/>
              <a:t>fato</a:t>
            </a:r>
            <a:r>
              <a:rPr lang="en-US" sz="2000" dirty="0"/>
              <a:t> de que as pessoas </a:t>
            </a:r>
            <a:r>
              <a:rPr lang="en-US" sz="2000" dirty="0" err="1"/>
              <a:t>desenvolvem</a:t>
            </a:r>
            <a:r>
              <a:rPr lang="en-US" sz="2000" dirty="0"/>
              <a:t> </a:t>
            </a:r>
            <a:r>
              <a:rPr lang="en-US" sz="2000" dirty="0" err="1"/>
              <a:t>planejamentos</a:t>
            </a:r>
            <a:r>
              <a:rPr lang="en-US" sz="2000" dirty="0"/>
              <a:t> </a:t>
            </a:r>
            <a:r>
              <a:rPr lang="en-US" sz="2000" dirty="0" err="1"/>
              <a:t>antecipados</a:t>
            </a:r>
            <a:r>
              <a:rPr lang="en-US" sz="2000" dirty="0"/>
              <a:t> </a:t>
            </a:r>
            <a:r>
              <a:rPr lang="en-US" sz="2000" dirty="0" err="1"/>
              <a:t>não</a:t>
            </a:r>
            <a:r>
              <a:rPr lang="en-US" sz="2000" dirty="0"/>
              <a:t> </a:t>
            </a:r>
            <a:r>
              <a:rPr lang="en-US" sz="2000" dirty="0" err="1"/>
              <a:t>significa</a:t>
            </a:r>
            <a:r>
              <a:rPr lang="en-US" sz="2000" dirty="0"/>
              <a:t> que </a:t>
            </a:r>
            <a:r>
              <a:rPr lang="en-US" sz="2000" dirty="0" err="1"/>
              <a:t>elas</a:t>
            </a:r>
            <a:r>
              <a:rPr lang="en-US" sz="2000" dirty="0"/>
              <a:t> </a:t>
            </a:r>
            <a:r>
              <a:rPr lang="en-US" sz="2000" dirty="0" err="1"/>
              <a:t>sejam</a:t>
            </a:r>
            <a:r>
              <a:rPr lang="en-US" sz="2000" dirty="0"/>
              <a:t> "</a:t>
            </a:r>
            <a:r>
              <a:rPr lang="en-US" sz="2000" dirty="0" err="1"/>
              <a:t>legalmente</a:t>
            </a:r>
            <a:r>
              <a:rPr lang="en-US" sz="2000" dirty="0"/>
              <a:t> </a:t>
            </a:r>
            <a:r>
              <a:rPr lang="en-US" sz="2000" dirty="0" err="1"/>
              <a:t>incapazes</a:t>
            </a:r>
            <a:r>
              <a:rPr lang="en-US" sz="2000" dirty="0"/>
              <a:t>".</a:t>
            </a:r>
            <a:endParaRPr lang="pt-BR" sz="2000" dirty="0"/>
          </a:p>
          <a:p>
            <a:pPr marL="0" indent="0">
              <a:buNone/>
            </a:pPr>
            <a:endParaRPr lang="pt-BR" dirty="0"/>
          </a:p>
          <a:p>
            <a:pPr marL="0" indent="0" algn="just">
              <a:spcBef>
                <a:spcPts val="600"/>
              </a:spcBef>
              <a:spcAft>
                <a:spcPts val="0"/>
              </a:spcAft>
              <a:buNone/>
              <a:defRPr b="1"/>
            </a:pPr>
            <a:endParaRPr lang="en-CH" dirty="0"/>
          </a:p>
        </p:txBody>
      </p:sp>
      <p:sp>
        <p:nvSpPr>
          <p:cNvPr id="2" name="Title 1">
            <a:extLst>
              <a:ext uri="{FF2B5EF4-FFF2-40B4-BE49-F238E27FC236}">
                <a16:creationId xmlns:a16="http://schemas.microsoft.com/office/drawing/2014/main" id="{490E8AF0-741A-4582-B20D-EE84FB2CABA2}"/>
              </a:ext>
            </a:extLst>
          </p:cNvPr>
          <p:cNvSpPr>
            <a:spLocks noGrp="1"/>
          </p:cNvSpPr>
          <p:nvPr>
            <p:ph type="title"/>
          </p:nvPr>
        </p:nvSpPr>
        <p:spPr>
          <a:xfrm>
            <a:off x="422142" y="506412"/>
            <a:ext cx="11174412" cy="536004"/>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16</a:t>
            </a:r>
            <a:endParaRPr lang="en-CH" dirty="0"/>
          </a:p>
        </p:txBody>
      </p:sp>
    </p:spTree>
    <p:extLst>
      <p:ext uri="{BB962C8B-B14F-4D97-AF65-F5344CB8AC3E}">
        <p14:creationId xmlns:p14="http://schemas.microsoft.com/office/powerpoint/2010/main" val="18709332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B9143-2570-4E02-9E85-98611CFE64DB}"/>
              </a:ext>
            </a:extLst>
          </p:cNvPr>
          <p:cNvSpPr>
            <a:spLocks noGrp="1"/>
          </p:cNvSpPr>
          <p:nvPr>
            <p:ph sz="quarter" idx="14"/>
          </p:nvPr>
        </p:nvSpPr>
        <p:spPr>
          <a:xfrm>
            <a:off x="507195" y="1511188"/>
            <a:ext cx="11174412" cy="2659759"/>
          </a:xfrm>
        </p:spPr>
        <p:txBody>
          <a:bodyPr>
            <a:normAutofit/>
          </a:bodyPr>
          <a:lstStyle/>
          <a:p>
            <a:pPr algn="just">
              <a:spcBef>
                <a:spcPts val="600"/>
              </a:spcBef>
              <a:spcAft>
                <a:spcPts val="0"/>
              </a:spcAft>
            </a:pPr>
            <a:r>
              <a:rPr sz="2000" dirty="0"/>
              <a:t>As pessoas </a:t>
            </a:r>
            <a:r>
              <a:rPr sz="2000" dirty="0" err="1"/>
              <a:t>podem</a:t>
            </a:r>
            <a:r>
              <a:rPr sz="2000" dirty="0"/>
              <a:t> </a:t>
            </a:r>
            <a:r>
              <a:rPr sz="2000" dirty="0" err="1"/>
              <a:t>querer</a:t>
            </a:r>
            <a:r>
              <a:rPr sz="2000" dirty="0"/>
              <a:t> </a:t>
            </a:r>
            <a:r>
              <a:rPr sz="2000" dirty="0" err="1"/>
              <a:t>tornar</a:t>
            </a:r>
            <a:r>
              <a:rPr sz="2000" dirty="0"/>
              <a:t> </a:t>
            </a:r>
            <a:r>
              <a:rPr sz="2000" dirty="0" err="1"/>
              <a:t>seu</a:t>
            </a:r>
            <a:r>
              <a:rPr sz="2000" dirty="0"/>
              <a:t> </a:t>
            </a:r>
            <a:r>
              <a:rPr lang="pt-BR" sz="2000" dirty="0"/>
              <a:t>planejamento antecipado</a:t>
            </a:r>
            <a:r>
              <a:rPr sz="2000" dirty="0"/>
              <a:t> </a:t>
            </a:r>
            <a:r>
              <a:rPr sz="2000" dirty="0" err="1"/>
              <a:t>vinculativo</a:t>
            </a:r>
            <a:r>
              <a:rPr sz="2000" dirty="0"/>
              <a:t> </a:t>
            </a:r>
            <a:r>
              <a:rPr sz="2000" dirty="0" err="1"/>
              <a:t>quando</a:t>
            </a:r>
            <a:r>
              <a:rPr sz="2000" dirty="0"/>
              <a:t> </a:t>
            </a:r>
            <a:r>
              <a:rPr sz="2000" dirty="0" err="1"/>
              <a:t>não</a:t>
            </a:r>
            <a:r>
              <a:rPr sz="2000" dirty="0"/>
              <a:t> </a:t>
            </a:r>
            <a:r>
              <a:rPr sz="2000" dirty="0" err="1"/>
              <a:t>conseguirem</a:t>
            </a:r>
            <a:r>
              <a:rPr sz="2000" dirty="0"/>
              <a:t> </a:t>
            </a:r>
            <a:r>
              <a:rPr sz="2000" dirty="0" err="1"/>
              <a:t>comunicar</a:t>
            </a:r>
            <a:r>
              <a:rPr sz="2000" dirty="0"/>
              <a:t> sua </a:t>
            </a:r>
            <a:r>
              <a:rPr sz="2000" dirty="0" err="1"/>
              <a:t>vontade</a:t>
            </a:r>
            <a:r>
              <a:rPr sz="2000" dirty="0"/>
              <a:t> e </a:t>
            </a:r>
            <a:r>
              <a:rPr sz="2000" dirty="0" err="1"/>
              <a:t>preferências</a:t>
            </a:r>
            <a:r>
              <a:rPr sz="2000" dirty="0"/>
              <a:t> </a:t>
            </a:r>
            <a:r>
              <a:rPr sz="2000" dirty="0" err="1"/>
              <a:t>diretamente</a:t>
            </a:r>
            <a:r>
              <a:rPr sz="2000" dirty="0"/>
              <a:t>.</a:t>
            </a:r>
          </a:p>
          <a:p>
            <a:pPr algn="just">
              <a:spcBef>
                <a:spcPts val="600"/>
              </a:spcBef>
              <a:spcAft>
                <a:spcPts val="0"/>
              </a:spcAft>
            </a:pPr>
            <a:r>
              <a:rPr sz="2000" dirty="0" err="1"/>
              <a:t>Isso</a:t>
            </a:r>
            <a:r>
              <a:rPr sz="2000" dirty="0"/>
              <a:t> </a:t>
            </a:r>
            <a:r>
              <a:rPr sz="2000" dirty="0" err="1"/>
              <a:t>garante</a:t>
            </a:r>
            <a:r>
              <a:rPr sz="2000" dirty="0"/>
              <a:t> que outros </a:t>
            </a:r>
            <a:r>
              <a:rPr sz="2000" dirty="0" err="1"/>
              <a:t>respeitem</a:t>
            </a:r>
            <a:r>
              <a:rPr sz="2000" dirty="0"/>
              <a:t> as </a:t>
            </a:r>
            <a:r>
              <a:rPr sz="2000" dirty="0" err="1"/>
              <a:t>diretrizes</a:t>
            </a:r>
            <a:r>
              <a:rPr sz="2000" dirty="0"/>
              <a:t> do plano.</a:t>
            </a:r>
          </a:p>
          <a:p>
            <a:pPr algn="just">
              <a:spcBef>
                <a:spcPts val="600"/>
              </a:spcBef>
              <a:spcAft>
                <a:spcPts val="0"/>
              </a:spcAft>
            </a:pPr>
            <a:r>
              <a:rPr sz="2000" dirty="0"/>
              <a:t>A pessoa </a:t>
            </a:r>
            <a:r>
              <a:rPr sz="2000" dirty="0" err="1"/>
              <a:t>deve</a:t>
            </a:r>
            <a:r>
              <a:rPr sz="2000" dirty="0"/>
              <a:t> </a:t>
            </a:r>
            <a:r>
              <a:rPr sz="2000" dirty="0" err="1"/>
              <a:t>especificar</a:t>
            </a:r>
            <a:r>
              <a:rPr sz="2000" dirty="0"/>
              <a:t> as </a:t>
            </a:r>
            <a:r>
              <a:rPr sz="2000" dirty="0" err="1"/>
              <a:t>situações</a:t>
            </a:r>
            <a:r>
              <a:rPr sz="2000" dirty="0"/>
              <a:t> ou </a:t>
            </a:r>
            <a:r>
              <a:rPr sz="2000" dirty="0" err="1"/>
              <a:t>critérios</a:t>
            </a:r>
            <a:r>
              <a:rPr sz="2000" dirty="0"/>
              <a:t> em que o </a:t>
            </a:r>
            <a:r>
              <a:rPr sz="2000" dirty="0" err="1"/>
              <a:t>apoiador</a:t>
            </a:r>
            <a:r>
              <a:rPr sz="2000" dirty="0"/>
              <a:t> </a:t>
            </a:r>
            <a:r>
              <a:rPr sz="2000" dirty="0" err="1"/>
              <a:t>deve</a:t>
            </a:r>
            <a:r>
              <a:rPr sz="2000" dirty="0"/>
              <a:t> INICIAR e PARAR DE </a:t>
            </a:r>
            <a:r>
              <a:rPr sz="2000" dirty="0" err="1"/>
              <a:t>colocar</a:t>
            </a:r>
            <a:r>
              <a:rPr sz="2000" dirty="0"/>
              <a:t> o plano em vigor.</a:t>
            </a:r>
          </a:p>
          <a:p>
            <a:pPr algn="just">
              <a:spcBef>
                <a:spcPts val="600"/>
              </a:spcBef>
              <a:spcAft>
                <a:spcPts val="0"/>
              </a:spcAft>
            </a:pPr>
            <a:r>
              <a:rPr sz="2000" dirty="0" err="1"/>
              <a:t>Os</a:t>
            </a:r>
            <a:r>
              <a:rPr sz="2000" dirty="0"/>
              <a:t> </a:t>
            </a:r>
            <a:r>
              <a:rPr lang="pt-BR" sz="2000" dirty="0"/>
              <a:t>planejamentos antecipados</a:t>
            </a:r>
            <a:r>
              <a:rPr sz="2000" dirty="0"/>
              <a:t> </a:t>
            </a:r>
            <a:r>
              <a:rPr sz="2000" dirty="0" err="1"/>
              <a:t>não</a:t>
            </a:r>
            <a:r>
              <a:rPr sz="2000" dirty="0"/>
              <a:t> </a:t>
            </a:r>
            <a:r>
              <a:rPr sz="2000" dirty="0" err="1"/>
              <a:t>devem</a:t>
            </a:r>
            <a:r>
              <a:rPr sz="2000" dirty="0"/>
              <a:t> </a:t>
            </a:r>
            <a:r>
              <a:rPr sz="2000" dirty="0" err="1"/>
              <a:t>impedir</a:t>
            </a:r>
            <a:r>
              <a:rPr sz="2000" dirty="0"/>
              <a:t> que </a:t>
            </a:r>
            <a:r>
              <a:rPr sz="2000" dirty="0" err="1"/>
              <a:t>os</a:t>
            </a:r>
            <a:r>
              <a:rPr sz="2000" dirty="0"/>
              <a:t> </a:t>
            </a:r>
            <a:r>
              <a:rPr sz="2000" dirty="0" err="1"/>
              <a:t>apoiadores</a:t>
            </a:r>
            <a:r>
              <a:rPr sz="2000" dirty="0"/>
              <a:t> </a:t>
            </a:r>
            <a:r>
              <a:rPr sz="2000" dirty="0" err="1"/>
              <a:t>tentem</a:t>
            </a:r>
            <a:r>
              <a:rPr sz="2000" dirty="0"/>
              <a:t> se </a:t>
            </a:r>
            <a:r>
              <a:rPr sz="2000" dirty="0" err="1"/>
              <a:t>envolver</a:t>
            </a:r>
            <a:r>
              <a:rPr sz="2000" dirty="0"/>
              <a:t> e se </a:t>
            </a:r>
            <a:r>
              <a:rPr sz="2000" dirty="0" err="1"/>
              <a:t>comunicar</a:t>
            </a:r>
            <a:r>
              <a:rPr sz="2000" dirty="0"/>
              <a:t> </a:t>
            </a:r>
            <a:r>
              <a:rPr sz="2000" dirty="0" err="1"/>
              <a:t>regularmente</a:t>
            </a:r>
            <a:r>
              <a:rPr sz="2000" dirty="0"/>
              <a:t> com a pessoa </a:t>
            </a:r>
            <a:r>
              <a:rPr sz="2000" dirty="0" err="1"/>
              <a:t>diretamente</a:t>
            </a:r>
            <a:r>
              <a:rPr sz="2000" dirty="0"/>
              <a:t>.</a:t>
            </a:r>
            <a:endParaRPr lang="en-CH" sz="2000" dirty="0"/>
          </a:p>
          <a:p>
            <a:endParaRPr lang="en-CH" dirty="0"/>
          </a:p>
        </p:txBody>
      </p:sp>
      <p:sp>
        <p:nvSpPr>
          <p:cNvPr id="2" name="Title 1">
            <a:extLst>
              <a:ext uri="{FF2B5EF4-FFF2-40B4-BE49-F238E27FC236}">
                <a16:creationId xmlns:a16="http://schemas.microsoft.com/office/drawing/2014/main" id="{AD34468A-F996-427C-A99E-DFB296B2A83E}"/>
              </a:ext>
            </a:extLst>
          </p:cNvPr>
          <p:cNvSpPr>
            <a:spLocks noGrp="1"/>
          </p:cNvSpPr>
          <p:nvPr>
            <p:ph type="title"/>
          </p:nvPr>
        </p:nvSpPr>
        <p:spPr>
          <a:xfrm>
            <a:off x="422141" y="506412"/>
            <a:ext cx="11259466" cy="432000"/>
          </a:xfrm>
        </p:spPr>
        <p:txBody>
          <a:bodyPr/>
          <a:lstStyle/>
          <a:p>
            <a:pPr algn="ctr"/>
            <a:r>
              <a:rPr dirty="0" err="1"/>
              <a:t>Apresentação</a:t>
            </a:r>
            <a:r>
              <a:rPr dirty="0"/>
              <a:t>: O que é </a:t>
            </a:r>
            <a:r>
              <a:rPr dirty="0" err="1"/>
              <a:t>planejamento</a:t>
            </a:r>
            <a:r>
              <a:rPr dirty="0"/>
              <a:t> antecipado? – 17</a:t>
            </a:r>
            <a:endParaRPr lang="en-CH" dirty="0"/>
          </a:p>
        </p:txBody>
      </p:sp>
    </p:spTree>
    <p:extLst>
      <p:ext uri="{BB962C8B-B14F-4D97-AF65-F5344CB8AC3E}">
        <p14:creationId xmlns:p14="http://schemas.microsoft.com/office/powerpoint/2010/main" val="740010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3E5FA-A38B-4597-BE7B-215D8632E8AC}"/>
              </a:ext>
            </a:extLst>
          </p:cNvPr>
          <p:cNvSpPr>
            <a:spLocks noGrp="1"/>
          </p:cNvSpPr>
          <p:nvPr>
            <p:ph sz="quarter" idx="14"/>
          </p:nvPr>
        </p:nvSpPr>
        <p:spPr>
          <a:xfrm>
            <a:off x="508794" y="1623483"/>
            <a:ext cx="11174412" cy="2659759"/>
          </a:xfrm>
        </p:spPr>
        <p:txBody>
          <a:bodyPr/>
          <a:lstStyle/>
          <a:p>
            <a:pPr algn="just">
              <a:spcBef>
                <a:spcPts val="600"/>
              </a:spcBef>
              <a:spcAft>
                <a:spcPts val="0"/>
              </a:spcAft>
            </a:pPr>
            <a:r>
              <a:rPr sz="2000" dirty="0"/>
              <a:t>Quando as pessoas </a:t>
            </a:r>
            <a:r>
              <a:rPr sz="2000" dirty="0" err="1"/>
              <a:t>podem</a:t>
            </a:r>
            <a:r>
              <a:rPr sz="2000" dirty="0"/>
              <a:t> </a:t>
            </a:r>
            <a:r>
              <a:rPr sz="2000" dirty="0" err="1"/>
              <a:t>comunicar</a:t>
            </a:r>
            <a:r>
              <a:rPr sz="2000" dirty="0"/>
              <a:t> sua </a:t>
            </a:r>
            <a:r>
              <a:rPr sz="2000" dirty="0" err="1"/>
              <a:t>vontade</a:t>
            </a:r>
            <a:r>
              <a:rPr sz="2000" dirty="0"/>
              <a:t> e </a:t>
            </a:r>
            <a:r>
              <a:rPr sz="2000" dirty="0" err="1"/>
              <a:t>preferências</a:t>
            </a:r>
            <a:r>
              <a:rPr sz="2000" dirty="0"/>
              <a:t> </a:t>
            </a:r>
            <a:r>
              <a:rPr sz="2000" dirty="0" err="1"/>
              <a:t>diretamente</a:t>
            </a:r>
            <a:r>
              <a:rPr sz="2000" dirty="0"/>
              <a:t>, </a:t>
            </a:r>
            <a:r>
              <a:rPr sz="2000" dirty="0" err="1"/>
              <a:t>os</a:t>
            </a:r>
            <a:r>
              <a:rPr sz="2000" dirty="0"/>
              <a:t> </a:t>
            </a:r>
            <a:r>
              <a:rPr lang="pt-BR" sz="2000" dirty="0"/>
              <a:t>planejamentos antecipados</a:t>
            </a:r>
            <a:r>
              <a:rPr sz="2000" dirty="0"/>
              <a:t> </a:t>
            </a:r>
            <a:r>
              <a:rPr sz="2000" dirty="0" err="1"/>
              <a:t>podem</a:t>
            </a:r>
            <a:r>
              <a:rPr sz="2000" dirty="0"/>
              <a:t> ser </a:t>
            </a:r>
            <a:r>
              <a:rPr sz="2000" b="1" u="sng" dirty="0"/>
              <a:t>ferramentas de </a:t>
            </a:r>
            <a:r>
              <a:rPr sz="2000" b="1" u="sng" dirty="0" err="1"/>
              <a:t>comunicação</a:t>
            </a:r>
            <a:r>
              <a:rPr sz="2000" b="1" u="sng" dirty="0"/>
              <a:t> </a:t>
            </a:r>
            <a:r>
              <a:rPr sz="2000" dirty="0" err="1"/>
              <a:t>úteis</a:t>
            </a:r>
            <a:r>
              <a:rPr sz="2000" dirty="0"/>
              <a:t> para </a:t>
            </a:r>
            <a:r>
              <a:rPr sz="2000" dirty="0" err="1"/>
              <a:t>estruturar</a:t>
            </a:r>
            <a:r>
              <a:rPr sz="2000" dirty="0"/>
              <a:t> as </a:t>
            </a:r>
            <a:r>
              <a:rPr sz="2000" dirty="0" err="1"/>
              <a:t>discussões</a:t>
            </a:r>
            <a:r>
              <a:rPr sz="2000" dirty="0"/>
              <a:t>: </a:t>
            </a:r>
          </a:p>
          <a:p>
            <a:pPr marL="977900" algn="just">
              <a:spcBef>
                <a:spcPts val="600"/>
              </a:spcBef>
              <a:spcAft>
                <a:spcPts val="0"/>
              </a:spcAft>
            </a:pPr>
            <a:r>
              <a:rPr sz="2000" dirty="0" err="1"/>
              <a:t>Útil</a:t>
            </a:r>
            <a:r>
              <a:rPr sz="2000" dirty="0"/>
              <a:t> para </a:t>
            </a:r>
            <a:r>
              <a:rPr sz="2000" dirty="0" err="1"/>
              <a:t>explorar</a:t>
            </a:r>
            <a:r>
              <a:rPr sz="2000" dirty="0"/>
              <a:t> e </a:t>
            </a:r>
            <a:r>
              <a:rPr sz="2000" dirty="0" err="1"/>
              <a:t>discutir</a:t>
            </a:r>
            <a:r>
              <a:rPr sz="2000" dirty="0"/>
              <a:t> </a:t>
            </a:r>
            <a:r>
              <a:rPr sz="2000" dirty="0" err="1"/>
              <a:t>os</a:t>
            </a:r>
            <a:r>
              <a:rPr sz="2000" dirty="0"/>
              <a:t> </a:t>
            </a:r>
            <a:r>
              <a:rPr sz="2000" dirty="0" err="1"/>
              <a:t>possíveis</a:t>
            </a:r>
            <a:r>
              <a:rPr sz="2000" dirty="0"/>
              <a:t> </a:t>
            </a:r>
            <a:r>
              <a:rPr sz="2000" dirty="0" err="1"/>
              <a:t>cenários</a:t>
            </a:r>
            <a:r>
              <a:rPr sz="2000" dirty="0"/>
              <a:t> que </a:t>
            </a:r>
            <a:r>
              <a:rPr sz="2000" dirty="0" err="1"/>
              <a:t>exigem</a:t>
            </a:r>
            <a:r>
              <a:rPr sz="2000" dirty="0"/>
              <a:t> </a:t>
            </a:r>
            <a:r>
              <a:rPr sz="2000" dirty="0" err="1"/>
              <a:t>tomada</a:t>
            </a:r>
            <a:r>
              <a:rPr sz="2000" dirty="0"/>
              <a:t> de </a:t>
            </a:r>
            <a:r>
              <a:rPr sz="2000" dirty="0" err="1"/>
              <a:t>decisão</a:t>
            </a:r>
            <a:r>
              <a:rPr sz="2000" dirty="0"/>
              <a:t>, </a:t>
            </a:r>
            <a:r>
              <a:rPr sz="2000" dirty="0" err="1"/>
              <a:t>os</a:t>
            </a:r>
            <a:r>
              <a:rPr sz="2000" dirty="0"/>
              <a:t> </a:t>
            </a:r>
            <a:r>
              <a:rPr sz="2000" dirty="0" err="1"/>
              <a:t>prós</a:t>
            </a:r>
            <a:r>
              <a:rPr sz="2000" dirty="0"/>
              <a:t> e contras das </a:t>
            </a:r>
            <a:r>
              <a:rPr sz="2000" dirty="0" err="1"/>
              <a:t>decisões</a:t>
            </a:r>
            <a:r>
              <a:rPr sz="2000" dirty="0"/>
              <a:t>, etc. </a:t>
            </a:r>
          </a:p>
          <a:p>
            <a:pPr marL="977900" algn="just">
              <a:spcBef>
                <a:spcPts val="600"/>
              </a:spcBef>
              <a:spcAft>
                <a:spcPts val="0"/>
              </a:spcAft>
            </a:pPr>
            <a:r>
              <a:rPr sz="2000" dirty="0" err="1"/>
              <a:t>Ajude</a:t>
            </a:r>
            <a:r>
              <a:rPr sz="2000" dirty="0"/>
              <a:t> </a:t>
            </a:r>
            <a:r>
              <a:rPr sz="2000" dirty="0" err="1"/>
              <a:t>os</a:t>
            </a:r>
            <a:r>
              <a:rPr sz="2000" dirty="0"/>
              <a:t> </a:t>
            </a:r>
            <a:r>
              <a:rPr sz="2000" dirty="0" err="1"/>
              <a:t>apoiadores</a:t>
            </a:r>
            <a:r>
              <a:rPr sz="2000" dirty="0"/>
              <a:t> a se </a:t>
            </a:r>
            <a:r>
              <a:rPr sz="2000" dirty="0" err="1"/>
              <a:t>sentirem</a:t>
            </a:r>
            <a:r>
              <a:rPr sz="2000" dirty="0"/>
              <a:t> à </a:t>
            </a:r>
            <a:r>
              <a:rPr sz="2000" dirty="0" err="1"/>
              <a:t>vontade</a:t>
            </a:r>
            <a:r>
              <a:rPr sz="2000" dirty="0"/>
              <a:t> com </a:t>
            </a:r>
            <a:r>
              <a:rPr sz="2000" dirty="0" err="1"/>
              <a:t>os</a:t>
            </a:r>
            <a:r>
              <a:rPr sz="2000" dirty="0"/>
              <a:t> </a:t>
            </a:r>
            <a:r>
              <a:rPr sz="2000" dirty="0" err="1"/>
              <a:t>planos</a:t>
            </a:r>
            <a:r>
              <a:rPr sz="2000" dirty="0"/>
              <a:t> e a se </a:t>
            </a:r>
            <a:r>
              <a:rPr sz="2000" dirty="0" err="1"/>
              <a:t>sentirem</a:t>
            </a:r>
            <a:r>
              <a:rPr sz="2000" dirty="0"/>
              <a:t> </a:t>
            </a:r>
            <a:r>
              <a:rPr sz="2000" dirty="0" err="1"/>
              <a:t>confiantes</a:t>
            </a:r>
            <a:r>
              <a:rPr sz="2000" dirty="0"/>
              <a:t> em </a:t>
            </a:r>
            <a:r>
              <a:rPr sz="2000" dirty="0" err="1"/>
              <a:t>colocá-los</a:t>
            </a:r>
            <a:r>
              <a:rPr sz="2000" dirty="0"/>
              <a:t> em </a:t>
            </a:r>
            <a:r>
              <a:rPr sz="2000" dirty="0" err="1"/>
              <a:t>prática</a:t>
            </a:r>
            <a:r>
              <a:rPr sz="2000" dirty="0"/>
              <a:t>. </a:t>
            </a:r>
          </a:p>
          <a:p>
            <a:pPr marL="977900" algn="just">
              <a:spcBef>
                <a:spcPts val="600"/>
              </a:spcBef>
              <a:spcAft>
                <a:spcPts val="0"/>
              </a:spcAft>
            </a:pPr>
            <a:r>
              <a:rPr sz="2000" dirty="0" err="1"/>
              <a:t>Útil</a:t>
            </a:r>
            <a:r>
              <a:rPr sz="2000" dirty="0"/>
              <a:t> como um </a:t>
            </a:r>
            <a:r>
              <a:rPr sz="2000" dirty="0" err="1"/>
              <a:t>ponto</a:t>
            </a:r>
            <a:r>
              <a:rPr sz="2000" dirty="0"/>
              <a:t> de </a:t>
            </a:r>
            <a:r>
              <a:rPr sz="2000" dirty="0" err="1"/>
              <a:t>referência</a:t>
            </a:r>
            <a:r>
              <a:rPr sz="2000" dirty="0"/>
              <a:t> para a </a:t>
            </a:r>
            <a:r>
              <a:rPr sz="2000" dirty="0" err="1"/>
              <a:t>vontade</a:t>
            </a:r>
            <a:r>
              <a:rPr sz="2000" dirty="0"/>
              <a:t> e </a:t>
            </a:r>
            <a:r>
              <a:rPr sz="2000" dirty="0" err="1"/>
              <a:t>preferências</a:t>
            </a:r>
            <a:r>
              <a:rPr sz="2000" dirty="0"/>
              <a:t> da pessoa. </a:t>
            </a:r>
          </a:p>
        </p:txBody>
      </p:sp>
      <p:sp>
        <p:nvSpPr>
          <p:cNvPr id="2" name="Title 1">
            <a:extLst>
              <a:ext uri="{FF2B5EF4-FFF2-40B4-BE49-F238E27FC236}">
                <a16:creationId xmlns:a16="http://schemas.microsoft.com/office/drawing/2014/main" id="{3A2F3924-108F-4BB7-BFD5-3C433AA4F24C}"/>
              </a:ext>
            </a:extLst>
          </p:cNvPr>
          <p:cNvSpPr>
            <a:spLocks noGrp="1"/>
          </p:cNvSpPr>
          <p:nvPr>
            <p:ph type="title"/>
          </p:nvPr>
        </p:nvSpPr>
        <p:spPr>
          <a:xfrm>
            <a:off x="422141" y="506412"/>
            <a:ext cx="11259466"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18</a:t>
            </a:r>
            <a:endParaRPr lang="en-CH" dirty="0"/>
          </a:p>
        </p:txBody>
      </p:sp>
    </p:spTree>
    <p:extLst>
      <p:ext uri="{BB962C8B-B14F-4D97-AF65-F5344CB8AC3E}">
        <p14:creationId xmlns:p14="http://schemas.microsoft.com/office/powerpoint/2010/main" val="15641430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E5F59B-D8FB-8940-A011-78031B45DFCD}"/>
              </a:ext>
            </a:extLst>
          </p:cNvPr>
          <p:cNvSpPr>
            <a:spLocks noGrp="1"/>
          </p:cNvSpPr>
          <p:nvPr>
            <p:ph type="body" sz="quarter" idx="13"/>
          </p:nvPr>
        </p:nvSpPr>
        <p:spPr>
          <a:xfrm>
            <a:off x="507206" y="1275856"/>
            <a:ext cx="11174400" cy="360000"/>
          </a:xfrm>
        </p:spPr>
        <p:txBody>
          <a:bodyPr/>
          <a:lstStyle/>
          <a:p>
            <a:r>
              <a:rPr dirty="0" err="1"/>
              <a:t>Planejamento</a:t>
            </a:r>
            <a:r>
              <a:rPr dirty="0"/>
              <a:t> antecipado </a:t>
            </a:r>
            <a:r>
              <a:rPr dirty="0" err="1"/>
              <a:t>nos</a:t>
            </a:r>
            <a:r>
              <a:rPr dirty="0"/>
              <a:t> </a:t>
            </a:r>
            <a:r>
              <a:rPr dirty="0" err="1"/>
              <a:t>países</a:t>
            </a:r>
            <a:endParaRPr lang="en-CH" dirty="0"/>
          </a:p>
        </p:txBody>
      </p:sp>
      <p:sp>
        <p:nvSpPr>
          <p:cNvPr id="2" name="Title 1">
            <a:extLst>
              <a:ext uri="{FF2B5EF4-FFF2-40B4-BE49-F238E27FC236}">
                <a16:creationId xmlns:a16="http://schemas.microsoft.com/office/drawing/2014/main" id="{8163FAE0-B1D2-4544-BB61-C0E83DCFB68F}"/>
              </a:ext>
            </a:extLst>
          </p:cNvPr>
          <p:cNvSpPr>
            <a:spLocks noGrp="1"/>
          </p:cNvSpPr>
          <p:nvPr>
            <p:ph type="title"/>
          </p:nvPr>
        </p:nvSpPr>
        <p:spPr>
          <a:xfrm>
            <a:off x="422142" y="506412"/>
            <a:ext cx="10642098"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t>
            </a:r>
            <a:r>
              <a:rPr dirty="0" err="1"/>
              <a:t>antecipado</a:t>
            </a:r>
            <a:r>
              <a:rPr dirty="0"/>
              <a:t>? – 19</a:t>
            </a:r>
            <a:endParaRPr lang="en-CH" dirty="0"/>
          </a:p>
        </p:txBody>
      </p:sp>
      <p:sp>
        <p:nvSpPr>
          <p:cNvPr id="4" name="Text Box 80">
            <a:extLst>
              <a:ext uri="{FF2B5EF4-FFF2-40B4-BE49-F238E27FC236}">
                <a16:creationId xmlns:a16="http://schemas.microsoft.com/office/drawing/2014/main" id="{92C1162F-7F08-45CF-8C29-7D1B913744A0}"/>
              </a:ext>
            </a:extLst>
          </p:cNvPr>
          <p:cNvSpPr txBox="1"/>
          <p:nvPr/>
        </p:nvSpPr>
        <p:spPr>
          <a:xfrm>
            <a:off x="1126167" y="1973300"/>
            <a:ext cx="9936479" cy="3833942"/>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just" defTabSz="914400" eaLnBrk="1" fontAlgn="auto" latinLnBrk="0" hangingPunct="1">
              <a:spcBef>
                <a:spcPts val="600"/>
              </a:spcBef>
              <a:buClrTx/>
              <a:buSzTx/>
              <a:buFontTx/>
              <a:buNone/>
              <a:tabLst/>
              <a:defRPr sz="2200">
                <a:ln>
                  <a:noFill/>
                </a:ln>
                <a:effectLst/>
                <a:uLnTx/>
                <a:uFillTx/>
                <a:ea typeface="SimSun" panose="02010600030101010101" pitchFamily="2" charset="-122"/>
                <a:cs typeface="Calibri" panose="020F0502020204030204" pitchFamily="34" charset="0"/>
              </a:defRPr>
            </a:pPr>
            <a:r>
              <a:rPr sz="2000" b="1" dirty="0" err="1">
                <a:solidFill>
                  <a:sysClr val="windowText" lastClr="000000"/>
                </a:solidFill>
              </a:rPr>
              <a:t>Exemplo</a:t>
            </a:r>
            <a:r>
              <a:rPr sz="2000" b="1" dirty="0">
                <a:solidFill>
                  <a:sysClr val="windowText" lastClr="000000"/>
                </a:solidFill>
              </a:rPr>
              <a:t>: </a:t>
            </a:r>
            <a:r>
              <a:rPr lang="pt-BR" sz="2000" b="1" dirty="0">
                <a:solidFill>
                  <a:sysClr val="windowText" lastClr="000000"/>
                </a:solidFill>
              </a:rPr>
              <a:t>Lei Alemã </a:t>
            </a:r>
            <a:r>
              <a:rPr sz="2000" b="1" dirty="0">
                <a:solidFill>
                  <a:sysClr val="windowText" lastClr="000000"/>
                </a:solidFill>
              </a:rPr>
              <a:t>(2009) </a:t>
            </a:r>
            <a:r>
              <a:rPr sz="2000" dirty="0">
                <a:solidFill>
                  <a:sysClr val="windowText" lastClr="000000"/>
                </a:solidFill>
              </a:rPr>
              <a:t>(</a:t>
            </a:r>
            <a:r>
              <a:rPr sz="2000" dirty="0">
                <a:solidFill>
                  <a:srgbClr val="0000FF"/>
                </a:solidFill>
                <a:hlinkClick r:id="rId3" tooltip="Wiesing U, 2010 #480"/>
              </a:rPr>
              <a:t>26</a:t>
            </a:r>
            <a:r>
              <a:rPr sz="2000" dirty="0">
                <a:solidFill>
                  <a:sysClr val="windowText" lastClr="000000"/>
                </a:solidFill>
              </a:rPr>
              <a:t>)</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342900" marR="0" lvl="0" indent="-342900" algn="just" defTabSz="914400" eaLnBrk="1" fontAlgn="auto" latinLnBrk="0" hangingPunct="1">
              <a:spcBef>
                <a:spcPts val="600"/>
              </a:spcBef>
              <a:buClrTx/>
              <a:buSzTx/>
              <a:buFont typeface="Arial" panose="020B0604020202020204" pitchFamily="34" charset="0"/>
              <a:buChar char="•"/>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a:t>A </a:t>
            </a:r>
            <a:r>
              <a:rPr sz="2000" dirty="0" err="1"/>
              <a:t>Alemanha</a:t>
            </a:r>
            <a:r>
              <a:rPr sz="2000" dirty="0"/>
              <a:t> tem uma lei que </a:t>
            </a:r>
            <a:r>
              <a:rPr sz="2000" dirty="0" err="1"/>
              <a:t>torna</a:t>
            </a:r>
            <a:r>
              <a:rPr sz="2000" dirty="0"/>
              <a:t> as </a:t>
            </a:r>
            <a:r>
              <a:rPr sz="2000" dirty="0" err="1"/>
              <a:t>diretivas</a:t>
            </a:r>
            <a:r>
              <a:rPr sz="2000" dirty="0"/>
              <a:t> </a:t>
            </a:r>
            <a:r>
              <a:rPr sz="2000" dirty="0" err="1"/>
              <a:t>antecipadas</a:t>
            </a:r>
            <a:r>
              <a:rPr sz="2000" dirty="0"/>
              <a:t> </a:t>
            </a:r>
            <a:r>
              <a:rPr sz="2000" dirty="0" err="1"/>
              <a:t>vinculativas</a:t>
            </a:r>
            <a:r>
              <a:rPr sz="2000" dirty="0"/>
              <a:t>, inclusive no </a:t>
            </a:r>
            <a:r>
              <a:rPr sz="2000" dirty="0" err="1"/>
              <a:t>contexto</a:t>
            </a:r>
            <a:r>
              <a:rPr sz="2000" dirty="0"/>
              <a:t> dos </a:t>
            </a:r>
            <a:r>
              <a:rPr sz="2000" dirty="0" err="1"/>
              <a:t>cuidados</a:t>
            </a:r>
            <a:r>
              <a:rPr sz="2000" dirty="0"/>
              <a:t> de saúde mental. </a:t>
            </a:r>
          </a:p>
          <a:p>
            <a:pPr marL="342900" marR="0" lvl="0" indent="-342900" algn="just" defTabSz="914400" eaLnBrk="1" fontAlgn="auto" latinLnBrk="0" hangingPunct="1">
              <a:spcBef>
                <a:spcPts val="600"/>
              </a:spcBef>
              <a:buClrTx/>
              <a:buSzTx/>
              <a:buFont typeface="Arial" panose="020B0604020202020204" pitchFamily="34" charset="0"/>
              <a:buChar char="•"/>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a:t>Em suas </a:t>
            </a:r>
            <a:r>
              <a:rPr sz="2000" dirty="0" err="1"/>
              <a:t>diretrizes</a:t>
            </a:r>
            <a:r>
              <a:rPr sz="2000" dirty="0"/>
              <a:t> </a:t>
            </a:r>
            <a:r>
              <a:rPr sz="2000" dirty="0" err="1"/>
              <a:t>antecipadas</a:t>
            </a:r>
            <a:r>
              <a:rPr sz="2000" dirty="0"/>
              <a:t>, as pessoas </a:t>
            </a:r>
            <a:r>
              <a:rPr sz="2000" dirty="0" err="1"/>
              <a:t>podem</a:t>
            </a:r>
            <a:r>
              <a:rPr sz="2000" dirty="0"/>
              <a:t> </a:t>
            </a:r>
            <a:r>
              <a:rPr sz="2000" dirty="0" err="1"/>
              <a:t>nomear</a:t>
            </a:r>
            <a:r>
              <a:rPr sz="2000" dirty="0"/>
              <a:t> um </a:t>
            </a:r>
            <a:r>
              <a:rPr sz="2000" dirty="0" err="1"/>
              <a:t>apoiador</a:t>
            </a:r>
            <a:r>
              <a:rPr sz="2000" dirty="0"/>
              <a:t> </a:t>
            </a:r>
            <a:r>
              <a:rPr sz="2000" dirty="0" err="1"/>
              <a:t>cujo</a:t>
            </a:r>
            <a:r>
              <a:rPr sz="2000" dirty="0"/>
              <a:t> </a:t>
            </a:r>
            <a:r>
              <a:rPr sz="2000" dirty="0" err="1"/>
              <a:t>papel</a:t>
            </a:r>
            <a:r>
              <a:rPr sz="2000" dirty="0"/>
              <a:t> é </a:t>
            </a:r>
            <a:r>
              <a:rPr sz="2000" dirty="0" err="1"/>
              <a:t>afirmar</a:t>
            </a:r>
            <a:r>
              <a:rPr sz="2000" dirty="0"/>
              <a:t> a </a:t>
            </a:r>
            <a:r>
              <a:rPr sz="2000" dirty="0" err="1"/>
              <a:t>vontade</a:t>
            </a:r>
            <a:r>
              <a:rPr sz="2000" dirty="0"/>
              <a:t> da pessoa em </a:t>
            </a:r>
            <a:r>
              <a:rPr sz="2000" dirty="0" err="1"/>
              <a:t>relação</a:t>
            </a:r>
            <a:r>
              <a:rPr sz="2000" dirty="0"/>
              <a:t> ao </a:t>
            </a:r>
            <a:r>
              <a:rPr sz="2000" dirty="0" err="1"/>
              <a:t>praticante</a:t>
            </a:r>
            <a:r>
              <a:rPr sz="2000" dirty="0"/>
              <a:t>.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342900" marR="0" lvl="0" indent="-342900" algn="just" defTabSz="914400" eaLnBrk="1" fontAlgn="auto" latinLnBrk="0" hangingPunct="1">
              <a:spcBef>
                <a:spcPts val="600"/>
              </a:spcBef>
              <a:buClrTx/>
              <a:buSzTx/>
              <a:buFont typeface="Arial" panose="020B0604020202020204" pitchFamily="34" charset="0"/>
              <a:buChar char="•"/>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a:t>Se a pessoa </a:t>
            </a:r>
            <a:r>
              <a:rPr sz="2000" dirty="0" err="1"/>
              <a:t>não</a:t>
            </a:r>
            <a:r>
              <a:rPr sz="2000" dirty="0"/>
              <a:t> </a:t>
            </a:r>
            <a:r>
              <a:rPr sz="2000" dirty="0" err="1"/>
              <a:t>tiver</a:t>
            </a:r>
            <a:r>
              <a:rPr sz="2000" dirty="0"/>
              <a:t> uma </a:t>
            </a:r>
            <a:r>
              <a:rPr sz="2000" dirty="0" err="1"/>
              <a:t>diretiva</a:t>
            </a:r>
            <a:r>
              <a:rPr sz="2000" dirty="0"/>
              <a:t> </a:t>
            </a:r>
            <a:r>
              <a:rPr sz="2000" dirty="0" err="1"/>
              <a:t>antecipada</a:t>
            </a:r>
            <a:r>
              <a:rPr sz="2000" dirty="0"/>
              <a:t>, a </a:t>
            </a:r>
            <a:r>
              <a:rPr sz="2000" dirty="0" err="1"/>
              <a:t>vontade</a:t>
            </a:r>
            <a:r>
              <a:rPr sz="2000" dirty="0"/>
              <a:t> </a:t>
            </a:r>
            <a:r>
              <a:rPr sz="2000" dirty="0" err="1"/>
              <a:t>presumida</a:t>
            </a:r>
            <a:r>
              <a:rPr sz="2000" dirty="0"/>
              <a:t> e a </a:t>
            </a:r>
            <a:r>
              <a:rPr sz="2000" dirty="0" err="1"/>
              <a:t>preferência</a:t>
            </a:r>
            <a:r>
              <a:rPr sz="2000" dirty="0"/>
              <a:t> da pessoa em </a:t>
            </a:r>
            <a:r>
              <a:rPr sz="2000" dirty="0" err="1"/>
              <a:t>relação</a:t>
            </a:r>
            <a:r>
              <a:rPr sz="2000" dirty="0"/>
              <a:t> ao </a:t>
            </a:r>
            <a:r>
              <a:rPr sz="2000" dirty="0" err="1"/>
              <a:t>tratamento</a:t>
            </a:r>
            <a:r>
              <a:rPr sz="2000" dirty="0"/>
              <a:t> </a:t>
            </a:r>
            <a:r>
              <a:rPr sz="2000" dirty="0" err="1"/>
              <a:t>devem</a:t>
            </a:r>
            <a:r>
              <a:rPr sz="2000" dirty="0"/>
              <a:t> ser determinadas com base em </a:t>
            </a:r>
            <a:r>
              <a:rPr sz="2000" dirty="0" err="1"/>
              <a:t>evidências</a:t>
            </a:r>
            <a:r>
              <a:rPr sz="2000" dirty="0"/>
              <a:t> </a:t>
            </a:r>
            <a:r>
              <a:rPr sz="2000" dirty="0" err="1"/>
              <a:t>concretas</a:t>
            </a:r>
            <a:r>
              <a:rPr sz="2000" dirty="0"/>
              <a:t>, como </a:t>
            </a:r>
            <a:r>
              <a:rPr sz="2000" dirty="0" err="1"/>
              <a:t>declarações</a:t>
            </a:r>
            <a:r>
              <a:rPr sz="2000" dirty="0"/>
              <a:t> </a:t>
            </a:r>
            <a:r>
              <a:rPr sz="2000" dirty="0" err="1"/>
              <a:t>orais</a:t>
            </a:r>
            <a:r>
              <a:rPr sz="2000" dirty="0"/>
              <a:t> </a:t>
            </a:r>
            <a:r>
              <a:rPr sz="2000" dirty="0" err="1"/>
              <a:t>anteriores</a:t>
            </a:r>
            <a:r>
              <a:rPr sz="2000" dirty="0"/>
              <a:t>.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342900" lvl="0" indent="-342900" algn="just">
              <a:spcBef>
                <a:spcPts val="600"/>
              </a:spcBef>
              <a:buFont typeface="Arial" panose="020B0604020202020204" pitchFamily="34" charset="0"/>
              <a:buChar char="•"/>
              <a:defRPr sz="2200">
                <a:solidFill>
                  <a:sysClr val="windowText" lastClr="000000"/>
                </a:solidFill>
                <a:ea typeface="SimSun" panose="02010600030101010101" pitchFamily="2" charset="-122"/>
                <a:cs typeface="Calibri" panose="020F0502020204030204" pitchFamily="34" charset="0"/>
              </a:defRPr>
            </a:pPr>
            <a:r>
              <a:rPr sz="2000" dirty="0" err="1">
                <a:ln>
                  <a:noFill/>
                </a:ln>
                <a:effectLst/>
                <a:uLnTx/>
                <a:uFillTx/>
              </a:rPr>
              <a:t>Após</a:t>
            </a:r>
            <a:r>
              <a:rPr sz="2000" dirty="0">
                <a:ln>
                  <a:noFill/>
                </a:ln>
                <a:effectLst/>
                <a:uLnTx/>
                <a:uFillTx/>
              </a:rPr>
              <a:t> a entrada em vigor da lei, </a:t>
            </a:r>
            <a:r>
              <a:rPr sz="2000" dirty="0" err="1">
                <a:ln>
                  <a:noFill/>
                </a:ln>
                <a:effectLst/>
                <a:uLnTx/>
                <a:uFillTx/>
              </a:rPr>
              <a:t>os</a:t>
            </a:r>
            <a:r>
              <a:rPr sz="2000" dirty="0">
                <a:ln>
                  <a:noFill/>
                </a:ln>
                <a:effectLst/>
                <a:uLnTx/>
                <a:uFillTx/>
              </a:rPr>
              <a:t> </a:t>
            </a:r>
            <a:r>
              <a:rPr sz="2000" dirty="0" err="1">
                <a:ln>
                  <a:noFill/>
                </a:ln>
                <a:effectLst/>
                <a:uLnTx/>
                <a:uFillTx/>
              </a:rPr>
              <a:t>usuários</a:t>
            </a:r>
            <a:r>
              <a:rPr sz="2000" dirty="0">
                <a:ln>
                  <a:noFill/>
                </a:ln>
                <a:effectLst/>
                <a:uLnTx/>
                <a:uFillTx/>
              </a:rPr>
              <a:t> de </a:t>
            </a:r>
            <a:r>
              <a:rPr sz="2000" dirty="0" err="1">
                <a:ln>
                  <a:noFill/>
                </a:ln>
                <a:effectLst/>
                <a:uLnTx/>
                <a:uFillTx/>
              </a:rPr>
              <a:t>serviços</a:t>
            </a:r>
            <a:r>
              <a:rPr sz="2000" dirty="0">
                <a:ln>
                  <a:noFill/>
                </a:ln>
                <a:effectLst/>
                <a:uLnTx/>
                <a:uFillTx/>
              </a:rPr>
              <a:t> de saúde mental </a:t>
            </a:r>
            <a:r>
              <a:rPr sz="2000" dirty="0" err="1">
                <a:ln>
                  <a:noFill/>
                </a:ln>
                <a:effectLst/>
                <a:uLnTx/>
                <a:uFillTx/>
              </a:rPr>
              <a:t>desenvolveram</a:t>
            </a:r>
            <a:r>
              <a:rPr sz="2000" dirty="0">
                <a:ln>
                  <a:noFill/>
                </a:ln>
                <a:effectLst/>
                <a:uLnTx/>
                <a:uFillTx/>
              </a:rPr>
              <a:t> um </a:t>
            </a:r>
            <a:r>
              <a:rPr sz="2000" dirty="0" err="1">
                <a:ln>
                  <a:noFill/>
                </a:ln>
                <a:effectLst/>
                <a:uLnTx/>
                <a:uFillTx/>
              </a:rPr>
              <a:t>modelo</a:t>
            </a:r>
            <a:r>
              <a:rPr sz="2000" dirty="0">
                <a:ln>
                  <a:noFill/>
                </a:ln>
                <a:effectLst/>
                <a:uLnTx/>
                <a:uFillTx/>
              </a:rPr>
              <a:t> de </a:t>
            </a:r>
            <a:r>
              <a:rPr sz="2000" dirty="0" err="1">
                <a:ln>
                  <a:noFill/>
                </a:ln>
                <a:effectLst/>
                <a:uLnTx/>
                <a:uFillTx/>
              </a:rPr>
              <a:t>diretiva</a:t>
            </a:r>
            <a:r>
              <a:rPr sz="2000" dirty="0">
                <a:ln>
                  <a:noFill/>
                </a:ln>
                <a:effectLst/>
                <a:uLnTx/>
                <a:uFillTx/>
              </a:rPr>
              <a:t> </a:t>
            </a:r>
            <a:r>
              <a:rPr sz="2000" dirty="0" err="1">
                <a:ln>
                  <a:noFill/>
                </a:ln>
                <a:effectLst/>
                <a:uLnTx/>
                <a:uFillTx/>
              </a:rPr>
              <a:t>antecipada</a:t>
            </a:r>
            <a:r>
              <a:rPr sz="2000" dirty="0">
                <a:ln>
                  <a:noFill/>
                </a:ln>
                <a:effectLst/>
                <a:uLnTx/>
                <a:uFillTx/>
              </a:rPr>
              <a:t> </a:t>
            </a:r>
            <a:r>
              <a:rPr sz="2000" dirty="0"/>
              <a:t>(</a:t>
            </a:r>
            <a:r>
              <a:rPr sz="2000" dirty="0" err="1"/>
              <a:t>chamado</a:t>
            </a:r>
            <a:r>
              <a:rPr sz="2000" dirty="0"/>
              <a:t> </a:t>
            </a:r>
            <a:r>
              <a:rPr sz="2000" i="1" dirty="0" err="1"/>
              <a:t>PatVerfü</a:t>
            </a:r>
            <a:r>
              <a:rPr sz="2000" dirty="0"/>
              <a:t>) contra </a:t>
            </a:r>
            <a:r>
              <a:rPr sz="2000" dirty="0" err="1">
                <a:ln>
                  <a:noFill/>
                </a:ln>
                <a:effectLst/>
                <a:uLnTx/>
                <a:uFillTx/>
              </a:rPr>
              <a:t>qualquer</a:t>
            </a:r>
            <a:r>
              <a:rPr sz="2000" dirty="0">
                <a:ln>
                  <a:noFill/>
                </a:ln>
                <a:effectLst/>
                <a:uLnTx/>
                <a:uFillTx/>
              </a:rPr>
              <a:t> forma de </a:t>
            </a:r>
            <a:r>
              <a:rPr sz="2000" dirty="0" err="1">
                <a:ln>
                  <a:noFill/>
                </a:ln>
                <a:effectLst/>
                <a:uLnTx/>
                <a:uFillTx/>
              </a:rPr>
              <a:t>coerção</a:t>
            </a:r>
            <a:r>
              <a:rPr sz="2000" dirty="0">
                <a:ln>
                  <a:noFill/>
                </a:ln>
                <a:effectLst/>
                <a:uLnTx/>
                <a:uFillTx/>
              </a:rPr>
              <a:t> na </a:t>
            </a:r>
            <a:r>
              <a:rPr sz="2000" dirty="0" err="1">
                <a:ln>
                  <a:noFill/>
                </a:ln>
                <a:effectLst/>
                <a:uLnTx/>
                <a:uFillTx/>
              </a:rPr>
              <a:t>psiquiatria</a:t>
            </a:r>
            <a:r>
              <a:rPr sz="2000" dirty="0">
                <a:ln>
                  <a:noFill/>
                </a:ln>
                <a:effectLst/>
                <a:uLnTx/>
                <a:uFillTx/>
              </a:rPr>
              <a:t>.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0342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58CF1F-20B9-D04E-B4D5-E8832A617503}"/>
              </a:ext>
            </a:extLst>
          </p:cNvPr>
          <p:cNvSpPr>
            <a:spLocks noGrp="1"/>
          </p:cNvSpPr>
          <p:nvPr>
            <p:ph type="body" sz="quarter" idx="13"/>
          </p:nvPr>
        </p:nvSpPr>
        <p:spPr>
          <a:xfrm>
            <a:off x="507207" y="1156595"/>
            <a:ext cx="11174400" cy="360000"/>
          </a:xfrm>
        </p:spPr>
        <p:txBody>
          <a:bodyPr/>
          <a:lstStyle/>
          <a:p>
            <a:r>
              <a:t>Testes Funcionais</a:t>
            </a:r>
            <a:endParaRPr lang="en-CH"/>
          </a:p>
        </p:txBody>
      </p:sp>
      <p:sp>
        <p:nvSpPr>
          <p:cNvPr id="3" name="Content Placeholder 2">
            <a:extLst>
              <a:ext uri="{FF2B5EF4-FFF2-40B4-BE49-F238E27FC236}">
                <a16:creationId xmlns:a16="http://schemas.microsoft.com/office/drawing/2014/main" id="{DD47CBDB-699E-4FBF-80C5-3591F6DA31F3}"/>
              </a:ext>
            </a:extLst>
          </p:cNvPr>
          <p:cNvSpPr>
            <a:spLocks noGrp="1"/>
          </p:cNvSpPr>
          <p:nvPr>
            <p:ph sz="quarter" idx="14"/>
          </p:nvPr>
        </p:nvSpPr>
        <p:spPr>
          <a:xfrm>
            <a:off x="988540" y="1662025"/>
            <a:ext cx="10299249" cy="4039380"/>
          </a:xfrm>
        </p:spPr>
        <p:txBody>
          <a:bodyPr>
            <a:noAutofit/>
          </a:bodyPr>
          <a:lstStyle/>
          <a:p>
            <a:pPr algn="just">
              <a:spcAft>
                <a:spcPts val="0"/>
              </a:spcAft>
            </a:pPr>
            <a:r>
              <a:rPr lang="pt-BR" sz="1700" dirty="0"/>
              <a:t> No campo da saúde mental, os testes funcionais de “capacidade mental” são frequentemente usados na tentativa de determinar se uma pessoa pode: </a:t>
            </a:r>
          </a:p>
          <a:p>
            <a:pPr lvl="2" algn="just">
              <a:spcAft>
                <a:spcPts val="0"/>
              </a:spcAft>
            </a:pPr>
            <a:r>
              <a:rPr lang="pt-BR" sz="1700" dirty="0"/>
              <a:t>entender informações sobre uma decisão; </a:t>
            </a:r>
          </a:p>
          <a:p>
            <a:pPr lvl="2" algn="just">
              <a:spcAft>
                <a:spcPts val="0"/>
              </a:spcAft>
            </a:pPr>
            <a:r>
              <a:rPr lang="pt-BR" sz="1700" dirty="0"/>
              <a:t>entender as possíveis consequências da decisão; </a:t>
            </a:r>
          </a:p>
          <a:p>
            <a:pPr lvl="2" algn="just">
              <a:spcAft>
                <a:spcPts val="0"/>
              </a:spcAft>
            </a:pPr>
            <a:r>
              <a:rPr lang="pt-BR" sz="1700" dirty="0"/>
              <a:t>comunicar a decisão.  </a:t>
            </a:r>
          </a:p>
          <a:p>
            <a:pPr algn="just">
              <a:spcAft>
                <a:spcPts val="0"/>
              </a:spcAft>
            </a:pPr>
            <a:endParaRPr lang="pt-BR" sz="1700" dirty="0"/>
          </a:p>
          <a:p>
            <a:pPr algn="just">
              <a:spcAft>
                <a:spcPts val="0"/>
              </a:spcAft>
            </a:pPr>
            <a:r>
              <a:rPr lang="pt-BR" sz="1700" dirty="0"/>
              <a:t>Os “testes funcionais” ou “testes de capacidade” são geralmente realizados por profissionais de saúde ou avaliadores de capacidade. </a:t>
            </a:r>
          </a:p>
          <a:p>
            <a:pPr algn="just">
              <a:spcAft>
                <a:spcPts val="0"/>
              </a:spcAft>
            </a:pPr>
            <a:r>
              <a:rPr lang="pt-BR" sz="1700" dirty="0"/>
              <a:t>No entanto, os conceitos de “capacidade mental” e “testes de capacidade funcional” são falhos, porque a maneira como tomamos decisões não pode ser medida cientificamente. </a:t>
            </a:r>
          </a:p>
          <a:p>
            <a:pPr algn="just">
              <a:spcAft>
                <a:spcPts val="0"/>
              </a:spcAft>
            </a:pPr>
            <a:r>
              <a:rPr lang="pt-BR" sz="1700" dirty="0"/>
              <a:t>Às vezes, tomamos decisões com base em razões muito racionais, e às vezes elas são baseadas em nossas emoções e sentimentos. </a:t>
            </a:r>
          </a:p>
          <a:p>
            <a:pPr algn="just">
              <a:spcAft>
                <a:spcPts val="0"/>
              </a:spcAft>
            </a:pPr>
            <a:r>
              <a:rPr lang="pt-BR" sz="1700" dirty="0"/>
              <a:t>Não existe um processo universal de tomada de decisão ou maneira certa ou errada de tomar decisões. </a:t>
            </a:r>
          </a:p>
          <a:p>
            <a:pPr algn="just">
              <a:spcAft>
                <a:spcPts val="0"/>
              </a:spcAft>
            </a:pPr>
            <a:r>
              <a:rPr lang="pt-BR" sz="1700" dirty="0"/>
              <a:t>Todas as pessoas têm seu próprio processo de pensamento e não é possível saber, entender ou avaliar completamente o que está acontecendo na mente de outra pessoa.</a:t>
            </a:r>
          </a:p>
          <a:p>
            <a:pPr algn="just">
              <a:spcAft>
                <a:spcPts val="0"/>
              </a:spcAft>
            </a:pPr>
            <a:r>
              <a:rPr lang="pt-BR" sz="1700" dirty="0"/>
              <a:t>Em qualquer caso, todos têm o direito de tomar decisões em todos os momentos, inclusive em situações de crise ou estados extremos, independentemente de sua capacidade de tomar ou comunicar decisões. </a:t>
            </a:r>
          </a:p>
        </p:txBody>
      </p:sp>
      <p:sp>
        <p:nvSpPr>
          <p:cNvPr id="2" name="Title 1">
            <a:extLst>
              <a:ext uri="{FF2B5EF4-FFF2-40B4-BE49-F238E27FC236}">
                <a16:creationId xmlns:a16="http://schemas.microsoft.com/office/drawing/2014/main" id="{09B2DDC6-BF80-4CE8-8B05-A2B554D1042F}"/>
              </a:ext>
            </a:extLst>
          </p:cNvPr>
          <p:cNvSpPr>
            <a:spLocks noGrp="1"/>
          </p:cNvSpPr>
          <p:nvPr>
            <p:ph type="title"/>
          </p:nvPr>
        </p:nvSpPr>
        <p:spPr>
          <a:xfrm>
            <a:off x="507195" y="406610"/>
            <a:ext cx="11642858" cy="440202"/>
          </a:xfrm>
        </p:spPr>
        <p:txBody>
          <a:bodyPr/>
          <a:lstStyle/>
          <a:p>
            <a:pPr algn="ctr"/>
            <a:r>
              <a:rPr dirty="0" err="1"/>
              <a:t>Apresentação</a:t>
            </a:r>
            <a:r>
              <a:rPr dirty="0"/>
              <a:t>: </a:t>
            </a:r>
            <a:r>
              <a:rPr dirty="0" err="1"/>
              <a:t>Entendendo</a:t>
            </a:r>
            <a:r>
              <a:rPr dirty="0"/>
              <a:t> o </a:t>
            </a:r>
            <a:r>
              <a:rPr dirty="0" err="1"/>
              <a:t>direito</a:t>
            </a:r>
            <a:r>
              <a:rPr dirty="0"/>
              <a:t> à </a:t>
            </a:r>
            <a:r>
              <a:rPr lang="pt-BR" dirty="0"/>
              <a:t>capacidade legal</a:t>
            </a:r>
            <a:r>
              <a:rPr dirty="0"/>
              <a:t> – </a:t>
            </a:r>
            <a:r>
              <a:rPr lang="pt-BR" dirty="0"/>
              <a:t>5	</a:t>
            </a:r>
            <a:endParaRPr lang="en-CH" dirty="0"/>
          </a:p>
        </p:txBody>
      </p:sp>
    </p:spTree>
    <p:extLst>
      <p:ext uri="{BB962C8B-B14F-4D97-AF65-F5344CB8AC3E}">
        <p14:creationId xmlns:p14="http://schemas.microsoft.com/office/powerpoint/2010/main" val="2875895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0C7A8-AB69-42CE-AFD0-526738165B86}"/>
              </a:ext>
            </a:extLst>
          </p:cNvPr>
          <p:cNvSpPr>
            <a:spLocks noGrp="1"/>
          </p:cNvSpPr>
          <p:nvPr>
            <p:ph sz="quarter" idx="14"/>
          </p:nvPr>
        </p:nvSpPr>
        <p:spPr>
          <a:xfrm>
            <a:off x="507195" y="1511188"/>
            <a:ext cx="11174412" cy="3317486"/>
          </a:xfrm>
        </p:spPr>
        <p:txBody>
          <a:bodyPr/>
          <a:lstStyle/>
          <a:p>
            <a:pPr algn="just">
              <a:spcBef>
                <a:spcPts val="600"/>
              </a:spcBef>
              <a:spcAft>
                <a:spcPts val="0"/>
              </a:spcAft>
            </a:pPr>
            <a:r>
              <a:rPr lang="pt-BR" sz="2000" dirty="0"/>
              <a:t>Mesmo quando os países não reconhecem legalmente os planejamentos antecipados, isso não impede os apoiadores, bem como os profissionais de saúde mental e outros profissionais, de desenvolvê-los e implementá-los. </a:t>
            </a:r>
          </a:p>
          <a:p>
            <a:pPr algn="just">
              <a:spcBef>
                <a:spcPts val="600"/>
              </a:spcBef>
              <a:spcAft>
                <a:spcPts val="0"/>
              </a:spcAft>
            </a:pPr>
            <a:r>
              <a:rPr lang="pt-BR" sz="2000" dirty="0"/>
              <a:t>Os serviços de saúde mental e serviços sociais podem:</a:t>
            </a:r>
            <a:r>
              <a:rPr sz="2000" dirty="0"/>
              <a:t> </a:t>
            </a:r>
          </a:p>
          <a:p>
            <a:pPr marL="977900" algn="just">
              <a:spcBef>
                <a:spcPts val="600"/>
              </a:spcBef>
              <a:spcAft>
                <a:spcPts val="0"/>
              </a:spcAft>
            </a:pPr>
            <a:r>
              <a:rPr lang="pt-BR" sz="2000" dirty="0"/>
              <a:t>Colocar em prática uma política para respeitar a tomada de decisão dos indivíduos em todos os momentos. </a:t>
            </a:r>
          </a:p>
          <a:p>
            <a:pPr marL="977900" algn="just">
              <a:spcBef>
                <a:spcPts val="600"/>
              </a:spcBef>
              <a:spcAft>
                <a:spcPts val="0"/>
              </a:spcAft>
            </a:pPr>
            <a:r>
              <a:rPr lang="pt-BR" sz="2000" dirty="0"/>
              <a:t>Informar as pessoas que usam os serviços sobre a oportunidade de criar planejamentos antecipados e disponibilizar os recursos necessários para apoiá-las no desenvolvimento de seus planejamentos. </a:t>
            </a:r>
          </a:p>
          <a:p>
            <a:pPr marL="977900" algn="just">
              <a:spcBef>
                <a:spcPts val="600"/>
              </a:spcBef>
              <a:spcAft>
                <a:spcPts val="0"/>
              </a:spcAft>
            </a:pPr>
            <a:r>
              <a:rPr lang="pt-BR" sz="2000" dirty="0"/>
              <a:t>Incentivar as pessoas a fazer planejamentos antecipados para antecipar necessidades e cenários futuros e nomear apoiadores. </a:t>
            </a:r>
          </a:p>
          <a:p>
            <a:pPr marL="977900" algn="just">
              <a:spcBef>
                <a:spcPts val="600"/>
              </a:spcBef>
              <a:spcAft>
                <a:spcPts val="0"/>
              </a:spcAft>
            </a:pPr>
            <a:r>
              <a:rPr lang="pt-BR" sz="2000" dirty="0"/>
              <a:t>Quando a situação exigir o seu uso, respeitar as diretivas indicadas no planejamento de uma pessoa. </a:t>
            </a:r>
          </a:p>
        </p:txBody>
      </p:sp>
      <p:sp>
        <p:nvSpPr>
          <p:cNvPr id="2" name="Title 1">
            <a:extLst>
              <a:ext uri="{FF2B5EF4-FFF2-40B4-BE49-F238E27FC236}">
                <a16:creationId xmlns:a16="http://schemas.microsoft.com/office/drawing/2014/main" id="{5A62D91F-CCBE-40B0-962B-C847A8C5504D}"/>
              </a:ext>
            </a:extLst>
          </p:cNvPr>
          <p:cNvSpPr>
            <a:spLocks noGrp="1"/>
          </p:cNvSpPr>
          <p:nvPr>
            <p:ph type="title"/>
          </p:nvPr>
        </p:nvSpPr>
        <p:spPr>
          <a:xfrm>
            <a:off x="422141" y="506412"/>
            <a:ext cx="11174411"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20</a:t>
            </a:r>
            <a:endParaRPr lang="en-CH" dirty="0"/>
          </a:p>
        </p:txBody>
      </p:sp>
    </p:spTree>
    <p:extLst>
      <p:ext uri="{BB962C8B-B14F-4D97-AF65-F5344CB8AC3E}">
        <p14:creationId xmlns:p14="http://schemas.microsoft.com/office/powerpoint/2010/main" val="22827883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39381-82E8-4F25-B6E4-800A8A6C7BE2}"/>
              </a:ext>
            </a:extLst>
          </p:cNvPr>
          <p:cNvSpPr>
            <a:spLocks noGrp="1"/>
          </p:cNvSpPr>
          <p:nvPr>
            <p:ph sz="quarter" idx="14"/>
          </p:nvPr>
        </p:nvSpPr>
        <p:spPr>
          <a:xfrm>
            <a:off x="507195" y="1511188"/>
            <a:ext cx="11174412" cy="2210580"/>
          </a:xfrm>
        </p:spPr>
        <p:txBody>
          <a:bodyPr/>
          <a:lstStyle/>
          <a:p>
            <a:pPr>
              <a:spcBef>
                <a:spcPts val="600"/>
              </a:spcBef>
              <a:spcAft>
                <a:spcPts val="0"/>
              </a:spcAft>
            </a:pPr>
            <a:endParaRPr lang="en-GB" sz="2000" dirty="0"/>
          </a:p>
          <a:p>
            <a:pPr algn="just">
              <a:spcBef>
                <a:spcPts val="600"/>
              </a:spcBef>
              <a:spcAft>
                <a:spcPts val="0"/>
              </a:spcAft>
            </a:pPr>
            <a:r>
              <a:rPr sz="2000" dirty="0" err="1"/>
              <a:t>Os</a:t>
            </a:r>
            <a:r>
              <a:rPr sz="2000" dirty="0"/>
              <a:t> </a:t>
            </a:r>
            <a:r>
              <a:rPr lang="pt-BR" sz="2000" dirty="0"/>
              <a:t>planejamentos antecipados</a:t>
            </a:r>
            <a:r>
              <a:rPr sz="2000" dirty="0"/>
              <a:t> </a:t>
            </a:r>
            <a:r>
              <a:rPr sz="2000" dirty="0" err="1"/>
              <a:t>não</a:t>
            </a:r>
            <a:r>
              <a:rPr sz="2000" dirty="0"/>
              <a:t> </a:t>
            </a:r>
            <a:r>
              <a:rPr sz="2000" dirty="0" err="1"/>
              <a:t>substituem</a:t>
            </a:r>
            <a:r>
              <a:rPr sz="2000" dirty="0"/>
              <a:t> a </a:t>
            </a:r>
            <a:r>
              <a:rPr sz="2000" dirty="0" err="1"/>
              <a:t>necessidade</a:t>
            </a:r>
            <a:r>
              <a:rPr sz="2000" dirty="0"/>
              <a:t> e o </a:t>
            </a:r>
            <a:r>
              <a:rPr sz="2000" dirty="0" err="1"/>
              <a:t>dever</a:t>
            </a:r>
            <a:r>
              <a:rPr sz="2000" dirty="0"/>
              <a:t> de </a:t>
            </a:r>
            <a:r>
              <a:rPr sz="2000" dirty="0" err="1"/>
              <a:t>respeitar</a:t>
            </a:r>
            <a:r>
              <a:rPr sz="2000" dirty="0"/>
              <a:t> a </a:t>
            </a:r>
            <a:r>
              <a:rPr sz="2000" dirty="0" err="1"/>
              <a:t>autonomia</a:t>
            </a:r>
            <a:r>
              <a:rPr sz="2000" dirty="0"/>
              <a:t> de uma pessoa e o </a:t>
            </a:r>
            <a:r>
              <a:rPr sz="2000" dirty="0" err="1"/>
              <a:t>direito</a:t>
            </a:r>
            <a:r>
              <a:rPr sz="2000" dirty="0"/>
              <a:t> à </a:t>
            </a:r>
            <a:r>
              <a:rPr lang="pt-BR" sz="2000" dirty="0"/>
              <a:t>capacidade legal</a:t>
            </a:r>
            <a:r>
              <a:rPr sz="2000" dirty="0"/>
              <a:t> em </a:t>
            </a:r>
            <a:r>
              <a:rPr sz="2000" dirty="0" err="1"/>
              <a:t>todos</a:t>
            </a:r>
            <a:r>
              <a:rPr sz="2000" dirty="0"/>
              <a:t> </a:t>
            </a:r>
            <a:r>
              <a:rPr sz="2000" dirty="0" err="1"/>
              <a:t>os</a:t>
            </a:r>
            <a:r>
              <a:rPr sz="2000" dirty="0"/>
              <a:t> </a:t>
            </a:r>
            <a:r>
              <a:rPr sz="2000" dirty="0" err="1"/>
              <a:t>momentos</a:t>
            </a:r>
            <a:r>
              <a:rPr sz="2000" dirty="0"/>
              <a:t>. </a:t>
            </a:r>
          </a:p>
          <a:p>
            <a:pPr>
              <a:spcBef>
                <a:spcPts val="600"/>
              </a:spcBef>
              <a:spcAft>
                <a:spcPts val="0"/>
              </a:spcAft>
            </a:pPr>
            <a:r>
              <a:rPr lang="pt-BR" sz="2000" dirty="0"/>
              <a:t>Envolvem respeitar as escolhas de apoio, cuidado e tratamento das pessoas, inclusive em situações de crise. </a:t>
            </a:r>
          </a:p>
        </p:txBody>
      </p:sp>
      <p:sp>
        <p:nvSpPr>
          <p:cNvPr id="2" name="Title 1">
            <a:extLst>
              <a:ext uri="{FF2B5EF4-FFF2-40B4-BE49-F238E27FC236}">
                <a16:creationId xmlns:a16="http://schemas.microsoft.com/office/drawing/2014/main" id="{CD8C3C7C-AAE2-4309-B14B-36149E17FC4D}"/>
              </a:ext>
            </a:extLst>
          </p:cNvPr>
          <p:cNvSpPr>
            <a:spLocks noGrp="1"/>
          </p:cNvSpPr>
          <p:nvPr>
            <p:ph type="title"/>
          </p:nvPr>
        </p:nvSpPr>
        <p:spPr>
          <a:xfrm>
            <a:off x="422141" y="506412"/>
            <a:ext cx="11259466"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21</a:t>
            </a:r>
            <a:endParaRPr lang="en-CH" dirty="0"/>
          </a:p>
        </p:txBody>
      </p:sp>
    </p:spTree>
    <p:extLst>
      <p:ext uri="{BB962C8B-B14F-4D97-AF65-F5344CB8AC3E}">
        <p14:creationId xmlns:p14="http://schemas.microsoft.com/office/powerpoint/2010/main" val="30981462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3CD399-539B-DA47-8C10-4D6112E4016E}"/>
              </a:ext>
            </a:extLst>
          </p:cNvPr>
          <p:cNvSpPr>
            <a:spLocks noGrp="1"/>
          </p:cNvSpPr>
          <p:nvPr>
            <p:ph type="body" sz="quarter" idx="13"/>
          </p:nvPr>
        </p:nvSpPr>
        <p:spPr>
          <a:xfrm>
            <a:off x="508806" y="1499374"/>
            <a:ext cx="11174400" cy="360000"/>
          </a:xfrm>
        </p:spPr>
        <p:txBody>
          <a:bodyPr/>
          <a:lstStyle/>
          <a:p>
            <a:r>
              <a:t>Os benefícios do planejamento antecipado para os prestadores de serviços</a:t>
            </a:r>
            <a:endParaRPr lang="en-CH"/>
          </a:p>
        </p:txBody>
      </p:sp>
      <p:sp>
        <p:nvSpPr>
          <p:cNvPr id="3" name="Content Placeholder 2">
            <a:extLst>
              <a:ext uri="{FF2B5EF4-FFF2-40B4-BE49-F238E27FC236}">
                <a16:creationId xmlns:a16="http://schemas.microsoft.com/office/drawing/2014/main" id="{C198086A-255F-4264-8AC8-09E809823FF9}"/>
              </a:ext>
            </a:extLst>
          </p:cNvPr>
          <p:cNvSpPr>
            <a:spLocks noGrp="1"/>
          </p:cNvSpPr>
          <p:nvPr>
            <p:ph sz="quarter" idx="14"/>
          </p:nvPr>
        </p:nvSpPr>
        <p:spPr>
          <a:xfrm>
            <a:off x="508794" y="2420337"/>
            <a:ext cx="11174412" cy="2538298"/>
          </a:xfrm>
        </p:spPr>
        <p:txBody>
          <a:bodyPr/>
          <a:lstStyle/>
          <a:p>
            <a:pPr algn="just">
              <a:spcBef>
                <a:spcPts val="600"/>
              </a:spcBef>
              <a:spcAft>
                <a:spcPts val="0"/>
              </a:spcAft>
            </a:pPr>
            <a:r>
              <a:rPr sz="2000" dirty="0"/>
              <a:t>O </a:t>
            </a:r>
            <a:r>
              <a:rPr sz="2000" dirty="0" err="1"/>
              <a:t>planejamento</a:t>
            </a:r>
            <a:r>
              <a:rPr sz="2000" dirty="0"/>
              <a:t> antecipado </a:t>
            </a:r>
            <a:r>
              <a:rPr sz="2000" dirty="0" err="1"/>
              <a:t>pode</a:t>
            </a:r>
            <a:r>
              <a:rPr sz="2000" dirty="0"/>
              <a:t> </a:t>
            </a:r>
            <a:r>
              <a:rPr sz="2000" dirty="0" err="1"/>
              <a:t>ajudar</a:t>
            </a:r>
            <a:r>
              <a:rPr sz="2000" dirty="0"/>
              <a:t> </a:t>
            </a:r>
            <a:r>
              <a:rPr sz="2000" dirty="0" err="1"/>
              <a:t>os</a:t>
            </a:r>
            <a:r>
              <a:rPr sz="2000" dirty="0"/>
              <a:t> </a:t>
            </a:r>
            <a:r>
              <a:rPr sz="2000" dirty="0" err="1"/>
              <a:t>prestadores</a:t>
            </a:r>
            <a:r>
              <a:rPr sz="2000" dirty="0"/>
              <a:t> de </a:t>
            </a:r>
            <a:r>
              <a:rPr sz="2000" dirty="0" err="1"/>
              <a:t>serviços</a:t>
            </a:r>
            <a:r>
              <a:rPr sz="2000" dirty="0"/>
              <a:t> em sua </a:t>
            </a:r>
            <a:r>
              <a:rPr sz="2000" dirty="0" err="1"/>
              <a:t>prática</a:t>
            </a:r>
            <a:r>
              <a:rPr sz="2000" dirty="0"/>
              <a:t>. </a:t>
            </a:r>
          </a:p>
          <a:p>
            <a:pPr algn="just">
              <a:spcBef>
                <a:spcPts val="600"/>
              </a:spcBef>
              <a:spcAft>
                <a:spcPts val="0"/>
              </a:spcAft>
            </a:pPr>
            <a:r>
              <a:rPr sz="2000" dirty="0"/>
              <a:t>Os </a:t>
            </a:r>
            <a:r>
              <a:rPr sz="2000" dirty="0" err="1"/>
              <a:t>profissionais</a:t>
            </a:r>
            <a:r>
              <a:rPr sz="2000" dirty="0"/>
              <a:t> </a:t>
            </a:r>
            <a:r>
              <a:rPr sz="2000" dirty="0" err="1"/>
              <a:t>geralmente</a:t>
            </a:r>
            <a:r>
              <a:rPr sz="2000" dirty="0"/>
              <a:t> se </a:t>
            </a:r>
            <a:r>
              <a:rPr sz="2000" dirty="0" err="1"/>
              <a:t>preocupam</a:t>
            </a:r>
            <a:r>
              <a:rPr sz="2000" dirty="0"/>
              <a:t> com o </a:t>
            </a:r>
            <a:r>
              <a:rPr sz="2000" dirty="0" err="1"/>
              <a:t>fato</a:t>
            </a:r>
            <a:r>
              <a:rPr sz="2000" dirty="0"/>
              <a:t> de que, se as pessoas </a:t>
            </a:r>
            <a:r>
              <a:rPr sz="2000" dirty="0" err="1"/>
              <a:t>recusarem</a:t>
            </a:r>
            <a:r>
              <a:rPr sz="2000" dirty="0"/>
              <a:t> </a:t>
            </a:r>
            <a:r>
              <a:rPr sz="2000" dirty="0" err="1"/>
              <a:t>cuidados</a:t>
            </a:r>
            <a:r>
              <a:rPr sz="2000" dirty="0"/>
              <a:t> ou </a:t>
            </a:r>
            <a:r>
              <a:rPr sz="2000" dirty="0" err="1"/>
              <a:t>apoio</a:t>
            </a:r>
            <a:r>
              <a:rPr sz="2000" dirty="0"/>
              <a:t> e </a:t>
            </a:r>
            <a:r>
              <a:rPr sz="2000" dirty="0" err="1"/>
              <a:t>não</a:t>
            </a:r>
            <a:r>
              <a:rPr sz="2000" dirty="0"/>
              <a:t> </a:t>
            </a:r>
            <a:r>
              <a:rPr sz="2000" dirty="0" err="1"/>
              <a:t>usarem</a:t>
            </a:r>
            <a:r>
              <a:rPr sz="2000" dirty="0"/>
              <a:t> </a:t>
            </a:r>
            <a:r>
              <a:rPr sz="2000" dirty="0" err="1"/>
              <a:t>medidas</a:t>
            </a:r>
            <a:r>
              <a:rPr sz="2000" dirty="0"/>
              <a:t> </a:t>
            </a:r>
            <a:r>
              <a:rPr sz="2000" dirty="0" err="1"/>
              <a:t>coercitivas</a:t>
            </a:r>
            <a:r>
              <a:rPr sz="2000" dirty="0"/>
              <a:t>, </a:t>
            </a:r>
            <a:r>
              <a:rPr sz="2000" dirty="0" err="1"/>
              <a:t>serão</a:t>
            </a:r>
            <a:r>
              <a:rPr sz="2000" dirty="0"/>
              <a:t> </a:t>
            </a:r>
            <a:r>
              <a:rPr sz="2000" dirty="0" err="1"/>
              <a:t>responsabilizadas</a:t>
            </a:r>
            <a:r>
              <a:rPr sz="2000" dirty="0"/>
              <a:t> por resultados ruins. </a:t>
            </a:r>
            <a:endParaRPr lang="en-CH" sz="2000" dirty="0"/>
          </a:p>
          <a:p>
            <a:pPr algn="just">
              <a:spcBef>
                <a:spcPts val="600"/>
              </a:spcBef>
              <a:spcAft>
                <a:spcPts val="0"/>
              </a:spcAft>
            </a:pPr>
            <a:r>
              <a:rPr sz="2000" dirty="0"/>
              <a:t>A lei </a:t>
            </a:r>
            <a:r>
              <a:rPr sz="2000" dirty="0" err="1"/>
              <a:t>deve</a:t>
            </a:r>
            <a:r>
              <a:rPr sz="2000" dirty="0"/>
              <a:t> </a:t>
            </a:r>
            <a:r>
              <a:rPr sz="2000" dirty="0" err="1"/>
              <a:t>garantir</a:t>
            </a:r>
            <a:r>
              <a:rPr sz="2000" dirty="0"/>
              <a:t> que </a:t>
            </a:r>
            <a:r>
              <a:rPr sz="2000" dirty="0" err="1"/>
              <a:t>os</a:t>
            </a:r>
            <a:r>
              <a:rPr sz="2000" dirty="0"/>
              <a:t> </a:t>
            </a:r>
            <a:r>
              <a:rPr sz="2000" dirty="0" err="1"/>
              <a:t>profissionais</a:t>
            </a:r>
            <a:r>
              <a:rPr sz="2000" dirty="0"/>
              <a:t> </a:t>
            </a:r>
            <a:r>
              <a:rPr sz="2000" dirty="0" err="1"/>
              <a:t>não</a:t>
            </a:r>
            <a:r>
              <a:rPr sz="2000" dirty="0"/>
              <a:t> </a:t>
            </a:r>
            <a:r>
              <a:rPr sz="2000" dirty="0" err="1"/>
              <a:t>sejam</a:t>
            </a:r>
            <a:r>
              <a:rPr sz="2000" dirty="0"/>
              <a:t> </a:t>
            </a:r>
            <a:r>
              <a:rPr sz="2000" dirty="0" err="1"/>
              <a:t>responsabilizados</a:t>
            </a:r>
            <a:r>
              <a:rPr sz="2000" dirty="0"/>
              <a:t> se </a:t>
            </a:r>
            <a:r>
              <a:rPr sz="2000" dirty="0" err="1"/>
              <a:t>seguirem</a:t>
            </a:r>
            <a:r>
              <a:rPr sz="2000" dirty="0"/>
              <a:t> o </a:t>
            </a:r>
            <a:r>
              <a:rPr lang="pt-BR" sz="2000" dirty="0"/>
              <a:t>planejamento antecipado</a:t>
            </a:r>
            <a:r>
              <a:rPr sz="2000" dirty="0"/>
              <a:t> de uma pessoa. </a:t>
            </a:r>
            <a:endParaRPr lang="en-CH" sz="2000" dirty="0"/>
          </a:p>
          <a:p>
            <a:endParaRPr lang="en-CH" dirty="0"/>
          </a:p>
        </p:txBody>
      </p:sp>
      <p:sp>
        <p:nvSpPr>
          <p:cNvPr id="2" name="Title 1">
            <a:extLst>
              <a:ext uri="{FF2B5EF4-FFF2-40B4-BE49-F238E27FC236}">
                <a16:creationId xmlns:a16="http://schemas.microsoft.com/office/drawing/2014/main" id="{ED149D14-CB65-405D-866F-713E5606463D}"/>
              </a:ext>
            </a:extLst>
          </p:cNvPr>
          <p:cNvSpPr>
            <a:spLocks noGrp="1"/>
          </p:cNvSpPr>
          <p:nvPr>
            <p:ph type="title"/>
          </p:nvPr>
        </p:nvSpPr>
        <p:spPr>
          <a:xfrm>
            <a:off x="422141" y="506412"/>
            <a:ext cx="11261065"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t>
            </a:r>
            <a:r>
              <a:rPr dirty="0" err="1"/>
              <a:t>antecipado</a:t>
            </a:r>
            <a:r>
              <a:rPr dirty="0"/>
              <a:t>? – 22</a:t>
            </a:r>
            <a:endParaRPr lang="en-CH" dirty="0"/>
          </a:p>
        </p:txBody>
      </p:sp>
    </p:spTree>
    <p:extLst>
      <p:ext uri="{BB962C8B-B14F-4D97-AF65-F5344CB8AC3E}">
        <p14:creationId xmlns:p14="http://schemas.microsoft.com/office/powerpoint/2010/main" val="40903002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B48F36-5836-3042-98A4-5D3EB9769974}"/>
              </a:ext>
            </a:extLst>
          </p:cNvPr>
          <p:cNvSpPr>
            <a:spLocks noGrp="1"/>
          </p:cNvSpPr>
          <p:nvPr>
            <p:ph type="body" sz="quarter" idx="13"/>
          </p:nvPr>
        </p:nvSpPr>
        <p:spPr>
          <a:xfrm>
            <a:off x="508800" y="1330363"/>
            <a:ext cx="11174400" cy="360000"/>
          </a:xfrm>
        </p:spPr>
        <p:txBody>
          <a:bodyPr/>
          <a:lstStyle/>
          <a:p>
            <a:r>
              <a:rPr dirty="0" err="1"/>
              <a:t>Exemplos</a:t>
            </a:r>
            <a:r>
              <a:rPr dirty="0"/>
              <a:t> de </a:t>
            </a:r>
            <a:r>
              <a:rPr dirty="0" err="1"/>
              <a:t>modelos</a:t>
            </a:r>
            <a:r>
              <a:rPr dirty="0"/>
              <a:t> de </a:t>
            </a:r>
            <a:r>
              <a:rPr lang="pt-BR" dirty="0"/>
              <a:t>planejamento antecipado</a:t>
            </a:r>
            <a:r>
              <a:rPr dirty="0"/>
              <a:t>:</a:t>
            </a:r>
          </a:p>
        </p:txBody>
      </p:sp>
      <p:sp>
        <p:nvSpPr>
          <p:cNvPr id="2" name="Title 1">
            <a:extLst>
              <a:ext uri="{FF2B5EF4-FFF2-40B4-BE49-F238E27FC236}">
                <a16:creationId xmlns:a16="http://schemas.microsoft.com/office/drawing/2014/main" id="{E514C12D-8978-4601-8083-4021ADCB79B3}"/>
              </a:ext>
            </a:extLst>
          </p:cNvPr>
          <p:cNvSpPr>
            <a:spLocks noGrp="1"/>
          </p:cNvSpPr>
          <p:nvPr>
            <p:ph type="title"/>
          </p:nvPr>
        </p:nvSpPr>
        <p:spPr>
          <a:xfrm>
            <a:off x="422142" y="506412"/>
            <a:ext cx="11261058"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t>
            </a:r>
            <a:r>
              <a:rPr dirty="0" err="1"/>
              <a:t>antecipado</a:t>
            </a:r>
            <a:r>
              <a:rPr dirty="0"/>
              <a:t>? – 23</a:t>
            </a:r>
            <a:endParaRPr lang="en-CH" dirty="0"/>
          </a:p>
        </p:txBody>
      </p:sp>
      <p:sp>
        <p:nvSpPr>
          <p:cNvPr id="7" name="Text Box 81">
            <a:extLst>
              <a:ext uri="{FF2B5EF4-FFF2-40B4-BE49-F238E27FC236}">
                <a16:creationId xmlns:a16="http://schemas.microsoft.com/office/drawing/2014/main" id="{E51F1E47-9F15-4F59-8CD2-ECC7AE5F0781}"/>
              </a:ext>
            </a:extLst>
          </p:cNvPr>
          <p:cNvSpPr txBox="1"/>
          <p:nvPr/>
        </p:nvSpPr>
        <p:spPr>
          <a:xfrm>
            <a:off x="1522074" y="2082314"/>
            <a:ext cx="8630194" cy="3612633"/>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ctr" defTabSz="914400" eaLnBrk="1" fontAlgn="auto" latinLnBrk="0" hangingPunct="1">
              <a:spcBef>
                <a:spcPts val="600"/>
              </a:spcBef>
              <a:buClrTx/>
              <a:buSzTx/>
              <a:buFontTx/>
              <a:buNone/>
              <a:tabLst/>
              <a:defRPr sz="2200" b="1">
                <a:solidFill>
                  <a:sysClr val="windowText" lastClr="000000"/>
                </a:solidFill>
                <a:ea typeface="SimSun" panose="02010600030101010101" pitchFamily="2" charset="-122"/>
                <a:cs typeface="Calibri" panose="020F0502020204030204" pitchFamily="34" charset="0"/>
              </a:defRPr>
            </a:pPr>
            <a:r>
              <a:rPr sz="2000" dirty="0" err="1"/>
              <a:t>Modelo</a:t>
            </a:r>
            <a:r>
              <a:rPr sz="2000" dirty="0"/>
              <a:t> </a:t>
            </a:r>
            <a:r>
              <a:rPr sz="2000" dirty="0">
                <a:ln>
                  <a:noFill/>
                </a:ln>
                <a:effectLst/>
                <a:uLnTx/>
                <a:uFillTx/>
              </a:rPr>
              <a:t>de </a:t>
            </a:r>
            <a:r>
              <a:rPr sz="2000" dirty="0" err="1">
                <a:ln>
                  <a:noFill/>
                </a:ln>
                <a:effectLst/>
                <a:uLnTx/>
                <a:uFillTx/>
              </a:rPr>
              <a:t>exemplo</a:t>
            </a:r>
            <a:r>
              <a:rPr sz="2000" dirty="0">
                <a:ln>
                  <a:noFill/>
                </a:ln>
                <a:effectLst/>
                <a:uLnTx/>
                <a:uFillTx/>
              </a:rPr>
              <a:t> </a:t>
            </a:r>
            <a:r>
              <a:rPr sz="2000" dirty="0"/>
              <a:t>DE PLA</a:t>
            </a:r>
            <a:r>
              <a:rPr lang="pt-BR" sz="2000" dirty="0"/>
              <a:t>NEJAMENTO </a:t>
            </a:r>
            <a:r>
              <a:rPr sz="2000" dirty="0">
                <a:ln>
                  <a:noFill/>
                </a:ln>
                <a:effectLst/>
                <a:uLnTx/>
                <a:uFillTx/>
              </a:rPr>
              <a:t>ANTECIPADO</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600"/>
              </a:spcBef>
              <a:buClrTx/>
              <a:buSzTx/>
              <a:buFontTx/>
              <a:buNone/>
              <a:tabLst/>
              <a:defRPr sz="22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a:t>O que é importante para </a:t>
            </a:r>
            <a:r>
              <a:rPr sz="2000" dirty="0" err="1"/>
              <a:t>mim</a:t>
            </a:r>
            <a:r>
              <a:rPr sz="2000" dirty="0"/>
              <a:t> na </a:t>
            </a:r>
            <a:r>
              <a:rPr sz="2000" dirty="0" err="1"/>
              <a:t>minha</a:t>
            </a:r>
            <a:r>
              <a:rPr sz="2000" dirty="0"/>
              <a:t> vida  </a:t>
            </a:r>
            <a:r>
              <a:rPr sz="2000" dirty="0" err="1"/>
              <a:t>minha</a:t>
            </a:r>
            <a:r>
              <a:rPr sz="2000" dirty="0"/>
              <a:t> </a:t>
            </a:r>
            <a:r>
              <a:rPr sz="2000" dirty="0" err="1"/>
              <a:t>vontade</a:t>
            </a:r>
            <a:r>
              <a:rPr sz="2000" dirty="0"/>
              <a:t> e </a:t>
            </a:r>
            <a:r>
              <a:rPr sz="2000" dirty="0" err="1"/>
              <a:t>preferências</a:t>
            </a:r>
            <a:r>
              <a:rPr sz="2000" dirty="0"/>
              <a:t>:</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342900" marR="0" lvl="0" indent="-342900" algn="just" defTabSz="914400" eaLnBrk="1" fontAlgn="auto" latinLnBrk="0" hangingPunct="1">
              <a:spcBef>
                <a:spcPts val="600"/>
              </a:spcBef>
              <a:buClr>
                <a:srgbClr val="000000"/>
              </a:buClr>
              <a:buSzTx/>
              <a:buFont typeface="Arial" panose="020B0604020202020204" pitchFamily="34" charset="0"/>
              <a:buChar char="•"/>
              <a:tabLst/>
              <a:defRPr sz="2200">
                <a:ln>
                  <a:noFill/>
                </a:ln>
                <a:solidFill>
                  <a:srgbClr val="000000"/>
                </a:solidFill>
                <a:effectLst/>
                <a:uLnTx/>
                <a:uFillTx/>
                <a:ea typeface="SimSun" panose="02010600030101010101" pitchFamily="2" charset="-122"/>
                <a:cs typeface="Arial" panose="020B0604020202020204" pitchFamily="34" charset="0"/>
              </a:defRPr>
            </a:pPr>
            <a:r>
              <a:rPr sz="2000" dirty="0"/>
              <a:t>Eu </a:t>
            </a:r>
            <a:r>
              <a:rPr sz="2000" dirty="0" err="1"/>
              <a:t>valorizo</a:t>
            </a:r>
            <a:r>
              <a:rPr sz="2000" dirty="0"/>
              <a:t> </a:t>
            </a:r>
            <a:r>
              <a:rPr sz="2000" dirty="0" err="1"/>
              <a:t>minha</a:t>
            </a:r>
            <a:r>
              <a:rPr sz="2000" dirty="0"/>
              <a:t> </a:t>
            </a:r>
            <a:r>
              <a:rPr sz="2000" dirty="0" err="1"/>
              <a:t>independência</a:t>
            </a:r>
            <a:r>
              <a:rPr sz="2000" dirty="0"/>
              <a:t> </a:t>
            </a:r>
            <a:r>
              <a:rPr sz="2000" dirty="0" err="1"/>
              <a:t>acima</a:t>
            </a:r>
            <a:r>
              <a:rPr sz="2000" dirty="0"/>
              <a:t> de </a:t>
            </a:r>
            <a:r>
              <a:rPr sz="2000" dirty="0" err="1"/>
              <a:t>tudo</a:t>
            </a:r>
            <a:r>
              <a:rPr sz="2000" dirty="0"/>
              <a:t>, e </a:t>
            </a:r>
            <a:r>
              <a:rPr sz="2000" dirty="0" err="1"/>
              <a:t>essa</a:t>
            </a:r>
            <a:r>
              <a:rPr sz="2000" dirty="0"/>
              <a:t> </a:t>
            </a:r>
            <a:r>
              <a:rPr sz="2000" dirty="0" err="1"/>
              <a:t>deve</a:t>
            </a:r>
            <a:r>
              <a:rPr sz="2000" dirty="0"/>
              <a:t> ser a principal </a:t>
            </a:r>
            <a:r>
              <a:rPr sz="2000" dirty="0" err="1"/>
              <a:t>consideração</a:t>
            </a:r>
            <a:r>
              <a:rPr sz="2000" dirty="0"/>
              <a:t> em </a:t>
            </a:r>
            <a:r>
              <a:rPr sz="2000" dirty="0" err="1"/>
              <a:t>todas</a:t>
            </a:r>
            <a:r>
              <a:rPr sz="2000" dirty="0"/>
              <a:t> as </a:t>
            </a:r>
            <a:r>
              <a:rPr sz="2000" dirty="0" err="1"/>
              <a:t>questões</a:t>
            </a:r>
            <a:r>
              <a:rPr sz="2000" dirty="0"/>
              <a:t> que me </a:t>
            </a:r>
            <a:r>
              <a:rPr sz="2000" dirty="0" err="1"/>
              <a:t>afetam</a:t>
            </a:r>
            <a:r>
              <a:rPr sz="2000" dirty="0"/>
              <a:t> e as </a:t>
            </a:r>
            <a:r>
              <a:rPr sz="2000" dirty="0" err="1"/>
              <a:t>decisões</a:t>
            </a:r>
            <a:r>
              <a:rPr sz="2000" dirty="0"/>
              <a:t> </a:t>
            </a:r>
            <a:r>
              <a:rPr sz="2000" dirty="0" err="1"/>
              <a:t>comunicadas</a:t>
            </a:r>
            <a:r>
              <a:rPr sz="2000" dirty="0"/>
              <a:t> para </a:t>
            </a:r>
            <a:r>
              <a:rPr sz="2000" dirty="0" err="1"/>
              <a:t>mim</a:t>
            </a:r>
            <a:r>
              <a:rPr sz="2000" dirty="0"/>
              <a:t>.</a:t>
            </a:r>
            <a:endParaRPr kumimoji="0" lang="en-CH" sz="2000" b="0" i="0" u="none" strike="noStrike" kern="0" cap="none" spc="0" normalizeH="0" baseline="0" noProof="0" dirty="0">
              <a:ln>
                <a:noFill/>
              </a:ln>
              <a:solidFill>
                <a:srgbClr val="000000"/>
              </a:solidFill>
              <a:effectLst/>
              <a:uLnTx/>
              <a:uFillTx/>
              <a:ea typeface="SimSun" panose="02010600030101010101" pitchFamily="2" charset="-122"/>
              <a:cs typeface="Arial" panose="020B0604020202020204" pitchFamily="34" charset="0"/>
            </a:endParaRPr>
          </a:p>
          <a:p>
            <a:pPr marL="342900" marR="0" lvl="0" indent="-342900" algn="just" defTabSz="914400" eaLnBrk="1" fontAlgn="auto" latinLnBrk="0" hangingPunct="1">
              <a:spcBef>
                <a:spcPts val="600"/>
              </a:spcBef>
              <a:buClr>
                <a:srgbClr val="000000"/>
              </a:buClr>
              <a:buSzTx/>
              <a:buFont typeface="Arial" panose="020B0604020202020204" pitchFamily="34" charset="0"/>
              <a:buChar char="•"/>
              <a:tabLst/>
              <a:defRPr sz="2200">
                <a:ln>
                  <a:noFill/>
                </a:ln>
                <a:solidFill>
                  <a:srgbClr val="000000"/>
                </a:solidFill>
                <a:effectLst/>
                <a:uLnTx/>
                <a:uFillTx/>
                <a:ea typeface="SimSun" panose="02010600030101010101" pitchFamily="2" charset="-122"/>
                <a:cs typeface="Arial" panose="020B0604020202020204" pitchFamily="34" charset="0"/>
              </a:defRPr>
            </a:pPr>
            <a:r>
              <a:rPr sz="2000" dirty="0"/>
              <a:t>Eu </a:t>
            </a:r>
            <a:r>
              <a:rPr sz="2000" dirty="0" err="1"/>
              <a:t>gostaria</a:t>
            </a:r>
            <a:r>
              <a:rPr sz="2000" dirty="0"/>
              <a:t> de </a:t>
            </a:r>
            <a:r>
              <a:rPr sz="2000" dirty="0" err="1"/>
              <a:t>receber</a:t>
            </a:r>
            <a:r>
              <a:rPr sz="2000" dirty="0"/>
              <a:t> meu </a:t>
            </a:r>
            <a:r>
              <a:rPr sz="2000" dirty="0" err="1"/>
              <a:t>apoio</a:t>
            </a:r>
            <a:r>
              <a:rPr sz="2000" dirty="0"/>
              <a:t> e </a:t>
            </a:r>
            <a:r>
              <a:rPr sz="2000" dirty="0" err="1"/>
              <a:t>cuidados</a:t>
            </a:r>
            <a:r>
              <a:rPr sz="2000" dirty="0"/>
              <a:t> </a:t>
            </a:r>
            <a:r>
              <a:rPr sz="2000" dirty="0" err="1"/>
              <a:t>habituais</a:t>
            </a:r>
            <a:r>
              <a:rPr sz="2000" dirty="0"/>
              <a:t> em casa, mas </a:t>
            </a:r>
            <a:r>
              <a:rPr sz="2000" dirty="0" err="1"/>
              <a:t>não</a:t>
            </a:r>
            <a:r>
              <a:rPr sz="2000" dirty="0"/>
              <a:t> no </a:t>
            </a:r>
            <a:r>
              <a:rPr sz="2000" dirty="0" err="1"/>
              <a:t>serviço</a:t>
            </a:r>
            <a:r>
              <a:rPr sz="2000" dirty="0"/>
              <a:t> de saúde mental.</a:t>
            </a:r>
            <a:endParaRPr kumimoji="0" lang="en-CH" sz="2000" b="0" i="0" u="none" strike="noStrike" kern="0" cap="none" spc="0" normalizeH="0" baseline="0" noProof="0" dirty="0">
              <a:ln>
                <a:noFill/>
              </a:ln>
              <a:solidFill>
                <a:srgbClr val="000000"/>
              </a:solidFill>
              <a:effectLst/>
              <a:uLnTx/>
              <a:uFillTx/>
              <a:ea typeface="SimSun" panose="02010600030101010101" pitchFamily="2" charset="-122"/>
              <a:cs typeface="Arial" panose="020B0604020202020204" pitchFamily="34" charset="0"/>
            </a:endParaRPr>
          </a:p>
          <a:p>
            <a:pPr marL="342900" marR="0" lvl="0" indent="-342900" algn="just" defTabSz="914400" eaLnBrk="1" fontAlgn="auto" latinLnBrk="0" hangingPunct="1">
              <a:spcBef>
                <a:spcPts val="600"/>
              </a:spcBef>
              <a:buClr>
                <a:srgbClr val="000000"/>
              </a:buClr>
              <a:buSzTx/>
              <a:buFont typeface="Arial" panose="020B0604020202020204" pitchFamily="34" charset="0"/>
              <a:buChar char="•"/>
              <a:tabLst/>
              <a:defRPr sz="2200">
                <a:ln>
                  <a:noFill/>
                </a:ln>
                <a:solidFill>
                  <a:srgbClr val="000000"/>
                </a:solidFill>
                <a:effectLst/>
                <a:uLnTx/>
                <a:uFillTx/>
                <a:ea typeface="SimSun" panose="02010600030101010101" pitchFamily="2" charset="-122"/>
                <a:cs typeface="Arial" panose="020B0604020202020204" pitchFamily="34" charset="0"/>
              </a:defRPr>
            </a:pPr>
            <a:r>
              <a:rPr sz="2000" dirty="0" err="1"/>
              <a:t>Estou</a:t>
            </a:r>
            <a:r>
              <a:rPr sz="2000" dirty="0"/>
              <a:t> </a:t>
            </a:r>
            <a:r>
              <a:rPr sz="2000" dirty="0" err="1"/>
              <a:t>feliz</a:t>
            </a:r>
            <a:r>
              <a:rPr sz="2000" dirty="0"/>
              <a:t> por </a:t>
            </a:r>
            <a:r>
              <a:rPr sz="2000" dirty="0" err="1"/>
              <a:t>minha</a:t>
            </a:r>
            <a:r>
              <a:rPr sz="2000" dirty="0"/>
              <a:t> </a:t>
            </a:r>
            <a:r>
              <a:rPr sz="2000" dirty="0" err="1"/>
              <a:t>mãe</a:t>
            </a:r>
            <a:r>
              <a:rPr sz="2000" dirty="0"/>
              <a:t> e </a:t>
            </a:r>
            <a:r>
              <a:rPr sz="2000" dirty="0" err="1"/>
              <a:t>melhor</a:t>
            </a:r>
            <a:r>
              <a:rPr sz="2000" dirty="0"/>
              <a:t> amigo se </a:t>
            </a:r>
            <a:r>
              <a:rPr sz="2000" dirty="0" err="1"/>
              <a:t>envolverem</a:t>
            </a:r>
            <a:r>
              <a:rPr sz="2000" dirty="0"/>
              <a:t> em me </a:t>
            </a:r>
            <a:r>
              <a:rPr sz="2000" dirty="0" err="1"/>
              <a:t>apoiar</a:t>
            </a:r>
            <a:r>
              <a:rPr sz="2000" dirty="0"/>
              <a:t>, mas </a:t>
            </a:r>
            <a:r>
              <a:rPr sz="2000" dirty="0" err="1"/>
              <a:t>não</a:t>
            </a:r>
            <a:r>
              <a:rPr sz="2000" dirty="0"/>
              <a:t> </a:t>
            </a:r>
            <a:r>
              <a:rPr sz="2000" dirty="0" err="1"/>
              <a:t>quero</a:t>
            </a:r>
            <a:r>
              <a:rPr sz="2000" dirty="0"/>
              <a:t> meu pai </a:t>
            </a:r>
            <a:r>
              <a:rPr sz="2000" dirty="0" err="1"/>
              <a:t>envolvido</a:t>
            </a:r>
            <a:r>
              <a:rPr sz="2000" dirty="0"/>
              <a:t>, pois </a:t>
            </a:r>
            <a:r>
              <a:rPr sz="2000" dirty="0" err="1"/>
              <a:t>não</a:t>
            </a:r>
            <a:r>
              <a:rPr sz="2000" dirty="0"/>
              <a:t> </a:t>
            </a:r>
            <a:r>
              <a:rPr sz="2000" dirty="0" err="1"/>
              <a:t>cresci</a:t>
            </a:r>
            <a:r>
              <a:rPr sz="2000" dirty="0"/>
              <a:t> com </a:t>
            </a:r>
            <a:r>
              <a:rPr sz="2000" dirty="0" err="1"/>
              <a:t>ele</a:t>
            </a:r>
            <a:r>
              <a:rPr sz="2000" dirty="0"/>
              <a:t> e </a:t>
            </a:r>
            <a:r>
              <a:rPr sz="2000" dirty="0" err="1"/>
              <a:t>ele</a:t>
            </a:r>
            <a:r>
              <a:rPr sz="2000" dirty="0"/>
              <a:t> </a:t>
            </a:r>
            <a:r>
              <a:rPr sz="2000" dirty="0" err="1"/>
              <a:t>não</a:t>
            </a:r>
            <a:r>
              <a:rPr sz="2000" dirty="0"/>
              <a:t> me </a:t>
            </a:r>
            <a:r>
              <a:rPr sz="2000" dirty="0" err="1"/>
              <a:t>conhece</a:t>
            </a:r>
            <a:r>
              <a:rPr sz="2000" dirty="0"/>
              <a:t> </a:t>
            </a:r>
            <a:r>
              <a:rPr sz="2000" dirty="0" err="1"/>
              <a:t>bem</a:t>
            </a:r>
            <a:r>
              <a:rPr sz="2000" dirty="0"/>
              <a:t> o </a:t>
            </a:r>
            <a:r>
              <a:rPr sz="2000" dirty="0" err="1"/>
              <a:t>suficiente</a:t>
            </a:r>
            <a:r>
              <a:rPr sz="2000" dirty="0"/>
              <a:t>.</a:t>
            </a:r>
            <a:endParaRPr kumimoji="0" lang="en-CH" sz="2000" b="0" i="0" u="none" strike="noStrike" kern="0" cap="none" spc="0" normalizeH="0" baseline="0" noProof="0" dirty="0">
              <a:ln>
                <a:noFill/>
              </a:ln>
              <a:solidFill>
                <a:srgbClr val="000000"/>
              </a:solidFill>
              <a:effectLst/>
              <a:uLnTx/>
              <a:uFillTx/>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7173838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FA2E-2530-4109-A8F7-5A836AF22BAC}"/>
              </a:ext>
            </a:extLst>
          </p:cNvPr>
          <p:cNvSpPr>
            <a:spLocks noGrp="1"/>
          </p:cNvSpPr>
          <p:nvPr>
            <p:ph type="title"/>
          </p:nvPr>
        </p:nvSpPr>
        <p:spPr>
          <a:xfrm>
            <a:off x="422141" y="506412"/>
            <a:ext cx="10967582" cy="432000"/>
          </a:xfrm>
        </p:spPr>
        <p:txBody>
          <a:bodyPr/>
          <a:lstStyle/>
          <a:p>
            <a:pPr algn="ctr"/>
            <a:r>
              <a:rPr dirty="0" err="1"/>
              <a:t>Apresentação</a:t>
            </a:r>
            <a:r>
              <a:rPr dirty="0"/>
              <a:t>: O que </a:t>
            </a:r>
            <a:r>
              <a:rPr dirty="0" err="1"/>
              <a:t>é</a:t>
            </a:r>
            <a:r>
              <a:rPr lang="pt-BR" dirty="0"/>
              <a:t> o</a:t>
            </a:r>
            <a:r>
              <a:rPr dirty="0"/>
              <a:t> </a:t>
            </a:r>
            <a:r>
              <a:rPr dirty="0" err="1"/>
              <a:t>planejamento</a:t>
            </a:r>
            <a:r>
              <a:rPr dirty="0"/>
              <a:t> </a:t>
            </a:r>
            <a:r>
              <a:rPr dirty="0" err="1"/>
              <a:t>antecipado</a:t>
            </a:r>
            <a:r>
              <a:rPr dirty="0"/>
              <a:t>? – 24</a:t>
            </a:r>
            <a:endParaRPr lang="en-CH" dirty="0"/>
          </a:p>
        </p:txBody>
      </p:sp>
      <p:sp>
        <p:nvSpPr>
          <p:cNvPr id="4" name="Text Box 82">
            <a:extLst>
              <a:ext uri="{FF2B5EF4-FFF2-40B4-BE49-F238E27FC236}">
                <a16:creationId xmlns:a16="http://schemas.microsoft.com/office/drawing/2014/main" id="{3C6297ED-BD22-45E1-A9D0-5B76F8BF37E7}"/>
              </a:ext>
            </a:extLst>
          </p:cNvPr>
          <p:cNvSpPr txBox="1"/>
          <p:nvPr/>
        </p:nvSpPr>
        <p:spPr>
          <a:xfrm>
            <a:off x="802277" y="1237165"/>
            <a:ext cx="10587446" cy="4363535"/>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lang="pt-BR" sz="2000" b="1" dirty="0"/>
              <a:t>QUESTÕES DE SAÚDE</a:t>
            </a:r>
            <a:r>
              <a:rPr sz="2000" dirty="0"/>
              <a:t>, </a:t>
            </a:r>
            <a:r>
              <a:rPr sz="2000" dirty="0" err="1"/>
              <a:t>incluindo</a:t>
            </a:r>
            <a:r>
              <a:rPr sz="2000" dirty="0"/>
              <a:t> </a:t>
            </a:r>
            <a:r>
              <a:rPr sz="2000" dirty="0" err="1"/>
              <a:t>problemas</a:t>
            </a:r>
            <a:r>
              <a:rPr sz="2000" dirty="0"/>
              <a:t> de saúde mental, </a:t>
            </a:r>
            <a:r>
              <a:rPr sz="2000" dirty="0" err="1"/>
              <a:t>indicando</a:t>
            </a:r>
            <a:r>
              <a:rPr sz="2000" dirty="0"/>
              <a:t> o que </a:t>
            </a:r>
            <a:r>
              <a:rPr sz="2000" dirty="0" err="1"/>
              <a:t>ajudou</a:t>
            </a:r>
            <a:r>
              <a:rPr sz="2000" dirty="0"/>
              <a:t> e o que </a:t>
            </a:r>
            <a:r>
              <a:rPr sz="2000" dirty="0" err="1"/>
              <a:t>não</a:t>
            </a:r>
            <a:r>
              <a:rPr sz="2000" dirty="0"/>
              <a:t> </a:t>
            </a:r>
            <a:r>
              <a:rPr sz="2000" dirty="0" err="1"/>
              <a:t>ajudou</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Problema</a:t>
            </a:r>
            <a:r>
              <a:rPr sz="2000" dirty="0"/>
              <a:t> de saúde 1: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Preferência</a:t>
            </a:r>
            <a:r>
              <a:rPr sz="2000" dirty="0"/>
              <a:t> da </a:t>
            </a:r>
            <a:r>
              <a:rPr lang="pt-BR" sz="2000" dirty="0"/>
              <a:t>gerenciamento</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Útil</a:t>
            </a:r>
            <a:r>
              <a:rPr sz="2000" dirty="0"/>
              <a:t>: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60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Não</a:t>
            </a:r>
            <a:r>
              <a:rPr sz="2000" dirty="0"/>
              <a:t> </a:t>
            </a:r>
            <a:r>
              <a:rPr sz="2000" dirty="0" err="1"/>
              <a:t>útil</a:t>
            </a:r>
            <a:r>
              <a:rPr sz="2000" dirty="0"/>
              <a:t>:</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Problema</a:t>
            </a:r>
            <a:r>
              <a:rPr sz="2000" dirty="0"/>
              <a:t> de saúde 2: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Preferência</a:t>
            </a:r>
            <a:r>
              <a:rPr sz="2000" dirty="0"/>
              <a:t> da </a:t>
            </a:r>
            <a:r>
              <a:rPr lang="pt-BR" sz="2000" dirty="0"/>
              <a:t>gerenciamento</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Útil</a:t>
            </a:r>
            <a:r>
              <a:rPr sz="2000" dirty="0"/>
              <a:t>: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60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Não</a:t>
            </a:r>
            <a:r>
              <a:rPr sz="2000" dirty="0"/>
              <a:t> </a:t>
            </a:r>
            <a:r>
              <a:rPr sz="2000" dirty="0" err="1"/>
              <a:t>útil</a:t>
            </a:r>
            <a:r>
              <a:rPr sz="2000" dirty="0"/>
              <a:t>:</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Problema</a:t>
            </a:r>
            <a:r>
              <a:rPr sz="2000" dirty="0"/>
              <a:t> de saúde 3: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Preferência</a:t>
            </a:r>
            <a:r>
              <a:rPr sz="2000" dirty="0"/>
              <a:t> da </a:t>
            </a:r>
            <a:r>
              <a:rPr lang="pt-BR" sz="2000" dirty="0"/>
              <a:t>gerenciamento</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Útil</a:t>
            </a:r>
            <a:r>
              <a:rPr sz="2000" dirty="0"/>
              <a:t>: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80000"/>
              </a:lnSpc>
              <a:spcBef>
                <a:spcPts val="0"/>
              </a:spcBef>
              <a:spcAft>
                <a:spcPts val="60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Não</a:t>
            </a:r>
            <a:r>
              <a:rPr sz="2000" dirty="0"/>
              <a:t> </a:t>
            </a:r>
            <a:r>
              <a:rPr sz="2000" dirty="0" err="1"/>
              <a:t>útil</a:t>
            </a:r>
            <a:r>
              <a:rPr sz="2000" dirty="0"/>
              <a:t>:</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006702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3CEE-37E4-48BF-A558-2EDCEACD4CCE}"/>
              </a:ext>
            </a:extLst>
          </p:cNvPr>
          <p:cNvSpPr>
            <a:spLocks noGrp="1"/>
          </p:cNvSpPr>
          <p:nvPr>
            <p:ph type="title"/>
          </p:nvPr>
        </p:nvSpPr>
        <p:spPr>
          <a:xfrm>
            <a:off x="422142" y="506412"/>
            <a:ext cx="11628344"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25</a:t>
            </a:r>
            <a:endParaRPr lang="en-CH" dirty="0"/>
          </a:p>
        </p:txBody>
      </p:sp>
      <p:sp>
        <p:nvSpPr>
          <p:cNvPr id="4" name="Text Box 83">
            <a:extLst>
              <a:ext uri="{FF2B5EF4-FFF2-40B4-BE49-F238E27FC236}">
                <a16:creationId xmlns:a16="http://schemas.microsoft.com/office/drawing/2014/main" id="{21A749F2-617C-49D3-9AC7-FDC3D3AAB8B4}"/>
              </a:ext>
            </a:extLst>
          </p:cNvPr>
          <p:cNvSpPr txBox="1"/>
          <p:nvPr/>
        </p:nvSpPr>
        <p:spPr>
          <a:xfrm>
            <a:off x="1002574" y="1664111"/>
            <a:ext cx="10186851" cy="1647500"/>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just" defTabSz="914400" eaLnBrk="1" fontAlgn="auto" latinLnBrk="0" hangingPunct="1">
              <a:spcBef>
                <a:spcPts val="0"/>
              </a:spcBef>
              <a:spcAft>
                <a:spcPts val="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b="1" dirty="0"/>
              <a:t>Eu </a:t>
            </a:r>
            <a:r>
              <a:rPr sz="2000" b="1" u="sng" dirty="0" err="1"/>
              <a:t>concordo</a:t>
            </a:r>
            <a:r>
              <a:rPr sz="2000" b="1" dirty="0"/>
              <a:t> </a:t>
            </a:r>
            <a:r>
              <a:rPr sz="2000" dirty="0"/>
              <a:t>com o </a:t>
            </a:r>
            <a:r>
              <a:rPr sz="2000" dirty="0" err="1"/>
              <a:t>seguinte</a:t>
            </a:r>
            <a:r>
              <a:rPr sz="2000" dirty="0"/>
              <a:t> </a:t>
            </a:r>
            <a:r>
              <a:rPr sz="2000" dirty="0" err="1"/>
              <a:t>tratamento</a:t>
            </a:r>
            <a:r>
              <a:rPr sz="2000" dirty="0"/>
              <a:t> </a:t>
            </a:r>
            <a:r>
              <a:rPr sz="2000" dirty="0" err="1"/>
              <a:t>médico</a:t>
            </a:r>
            <a:r>
              <a:rPr sz="2000" dirty="0"/>
              <a:t> em (</a:t>
            </a:r>
            <a:r>
              <a:rPr sz="2000" dirty="0" err="1"/>
              <a:t>especifique</a:t>
            </a:r>
            <a:r>
              <a:rPr sz="2000" dirty="0"/>
              <a:t> o </a:t>
            </a:r>
            <a:r>
              <a:rPr sz="2000" dirty="0" err="1"/>
              <a:t>tratamento</a:t>
            </a:r>
            <a:r>
              <a:rPr sz="2000" dirty="0"/>
              <a:t> e as </a:t>
            </a:r>
            <a:r>
              <a:rPr sz="2000" dirty="0" err="1"/>
              <a:t>circunstâncias</a:t>
            </a:r>
            <a:r>
              <a:rPr sz="2000" dirty="0"/>
              <a:t> </a:t>
            </a:r>
            <a:r>
              <a:rPr sz="2000" dirty="0" err="1"/>
              <a:t>específicas</a:t>
            </a:r>
            <a:r>
              <a:rPr sz="2000" dirty="0"/>
              <a:t> para </a:t>
            </a:r>
            <a:r>
              <a:rPr sz="2000" dirty="0" err="1"/>
              <a:t>esse</a:t>
            </a:r>
            <a:r>
              <a:rPr sz="2000" dirty="0"/>
              <a:t> </a:t>
            </a:r>
            <a:r>
              <a:rPr sz="2000" dirty="0" err="1"/>
              <a:t>tratamento</a:t>
            </a:r>
            <a:r>
              <a:rPr sz="2000" dirty="0"/>
              <a:t> e </a:t>
            </a:r>
            <a:r>
              <a:rPr sz="2000" dirty="0" err="1"/>
              <a:t>os</a:t>
            </a:r>
            <a:r>
              <a:rPr sz="2000" dirty="0"/>
              <a:t> motivos)</a:t>
            </a:r>
            <a:r>
              <a:rPr lang="pt-BR" sz="2000" dirty="0"/>
              <a:t>.</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dirty="0"/>
              <a:t>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0"/>
              </a:spcAft>
              <a:buClrTx/>
              <a:buSzTx/>
              <a:buFontTx/>
              <a:buNone/>
              <a:tabLst/>
              <a:defRPr sz="2200">
                <a:ln>
                  <a:noFill/>
                </a:ln>
                <a:solidFill>
                  <a:sysClr val="windowText" lastClr="000000"/>
                </a:solidFill>
                <a:effectLst/>
                <a:uLnTx/>
                <a:uFillTx/>
                <a:ea typeface="SimSun" panose="02010600030101010101" pitchFamily="2" charset="-122"/>
                <a:cs typeface="Calibri" panose="020F0502020204030204" pitchFamily="34" charset="0"/>
              </a:defRPr>
            </a:pPr>
            <a:r>
              <a:rPr sz="2000" b="1" dirty="0"/>
              <a:t>Eu </a:t>
            </a:r>
            <a:r>
              <a:rPr sz="2000" b="1" u="sng" dirty="0" err="1"/>
              <a:t>recuso</a:t>
            </a:r>
            <a:r>
              <a:rPr sz="2000" b="1" dirty="0"/>
              <a:t> </a:t>
            </a:r>
            <a:r>
              <a:rPr sz="2000" dirty="0"/>
              <a:t>o </a:t>
            </a:r>
            <a:r>
              <a:rPr sz="2000" dirty="0" err="1"/>
              <a:t>seguinte</a:t>
            </a:r>
            <a:r>
              <a:rPr sz="2000" dirty="0"/>
              <a:t> </a:t>
            </a:r>
            <a:r>
              <a:rPr sz="2000" dirty="0" err="1"/>
              <a:t>tratamento</a:t>
            </a:r>
            <a:r>
              <a:rPr sz="2000" dirty="0"/>
              <a:t> </a:t>
            </a:r>
            <a:r>
              <a:rPr sz="2000" dirty="0" err="1"/>
              <a:t>médico</a:t>
            </a:r>
            <a:r>
              <a:rPr sz="2000" dirty="0"/>
              <a:t> (</a:t>
            </a:r>
            <a:r>
              <a:rPr sz="2000" dirty="0" err="1"/>
              <a:t>especifique</a:t>
            </a:r>
            <a:r>
              <a:rPr sz="2000" dirty="0"/>
              <a:t> o </a:t>
            </a:r>
            <a:r>
              <a:rPr sz="2000" dirty="0" err="1"/>
              <a:t>tratamento</a:t>
            </a:r>
            <a:r>
              <a:rPr sz="2000" dirty="0"/>
              <a:t> que você </a:t>
            </a:r>
            <a:r>
              <a:rPr sz="2000" dirty="0" err="1"/>
              <a:t>recusa</a:t>
            </a:r>
            <a:r>
              <a:rPr sz="2000" dirty="0"/>
              <a:t>, as </a:t>
            </a:r>
            <a:r>
              <a:rPr sz="2000" dirty="0" err="1"/>
              <a:t>circunstâncias</a:t>
            </a:r>
            <a:r>
              <a:rPr sz="2000" dirty="0"/>
              <a:t> </a:t>
            </a:r>
            <a:r>
              <a:rPr sz="2000" dirty="0" err="1"/>
              <a:t>específicas</a:t>
            </a:r>
            <a:r>
              <a:rPr sz="2000" dirty="0"/>
              <a:t> e </a:t>
            </a:r>
            <a:r>
              <a:rPr sz="2000" dirty="0" err="1"/>
              <a:t>os</a:t>
            </a:r>
            <a:r>
              <a:rPr sz="2000" dirty="0"/>
              <a:t> motivos)</a:t>
            </a:r>
            <a:r>
              <a:rPr lang="pt-BR" sz="2000" dirty="0"/>
              <a:t>.</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0"/>
              </a:spcAft>
              <a:buClrTx/>
              <a:buSzTx/>
              <a:buFontTx/>
              <a:buNone/>
              <a:tabLst/>
              <a:defRPr sz="220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a:t> </a:t>
            </a:r>
            <a:endParaRPr kumimoji="0" lang="en-CH"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894296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70AE-54B2-43DF-AD11-A53C06F90C71}"/>
              </a:ext>
            </a:extLst>
          </p:cNvPr>
          <p:cNvSpPr>
            <a:spLocks noGrp="1"/>
          </p:cNvSpPr>
          <p:nvPr>
            <p:ph type="title"/>
          </p:nvPr>
        </p:nvSpPr>
        <p:spPr>
          <a:xfrm>
            <a:off x="422142" y="506412"/>
            <a:ext cx="10845150"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26</a:t>
            </a:r>
            <a:endParaRPr lang="en-CH" dirty="0"/>
          </a:p>
        </p:txBody>
      </p:sp>
      <p:sp>
        <p:nvSpPr>
          <p:cNvPr id="4" name="Text Box 84">
            <a:extLst>
              <a:ext uri="{FF2B5EF4-FFF2-40B4-BE49-F238E27FC236}">
                <a16:creationId xmlns:a16="http://schemas.microsoft.com/office/drawing/2014/main" id="{6C726E39-43AF-411D-AC3F-CF202679485A}"/>
              </a:ext>
            </a:extLst>
          </p:cNvPr>
          <p:cNvSpPr txBox="1"/>
          <p:nvPr/>
        </p:nvSpPr>
        <p:spPr>
          <a:xfrm>
            <a:off x="921509" y="1568427"/>
            <a:ext cx="10345783" cy="3721146"/>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sz="22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a:t>Resultados de saúde </a:t>
            </a:r>
            <a:r>
              <a:rPr sz="2000" dirty="0" err="1"/>
              <a:t>resultantes</a:t>
            </a:r>
            <a:r>
              <a:rPr sz="2000" dirty="0"/>
              <a:t> de </a:t>
            </a:r>
            <a:r>
              <a:rPr sz="2000" dirty="0" err="1"/>
              <a:t>intervenção</a:t>
            </a:r>
            <a:r>
              <a:rPr sz="2000" dirty="0"/>
              <a:t> </a:t>
            </a:r>
            <a:r>
              <a:rPr sz="2000" dirty="0" err="1"/>
              <a:t>médica</a:t>
            </a:r>
            <a:r>
              <a:rPr sz="2000" dirty="0"/>
              <a:t> que são </a:t>
            </a:r>
            <a:r>
              <a:rPr sz="2000" dirty="0" err="1"/>
              <a:t>inaceitáveis</a:t>
            </a:r>
            <a:r>
              <a:rPr sz="2000" dirty="0"/>
              <a:t> para </a:t>
            </a:r>
            <a:r>
              <a:rPr sz="2000" dirty="0" err="1"/>
              <a:t>mim</a:t>
            </a:r>
            <a:r>
              <a:rPr sz="2000" dirty="0"/>
              <a:t>:</a:t>
            </a:r>
            <a:endParaRPr kumimoji="0" lang="en-CH" sz="20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dirty="0"/>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029466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A63C6-26DE-41A4-A14D-EE5B667A861B}"/>
              </a:ext>
            </a:extLst>
          </p:cNvPr>
          <p:cNvSpPr>
            <a:spLocks noGrp="1"/>
          </p:cNvSpPr>
          <p:nvPr>
            <p:ph sz="quarter" idx="14"/>
          </p:nvPr>
        </p:nvSpPr>
        <p:spPr>
          <a:xfrm>
            <a:off x="508794" y="1179000"/>
            <a:ext cx="11174412" cy="4500000"/>
          </a:xfrm>
        </p:spPr>
        <p:txBody>
          <a:bodyPr/>
          <a:lstStyle/>
          <a:p>
            <a:pPr marL="0" indent="0">
              <a:buNone/>
            </a:pPr>
            <a:r>
              <a:rPr dirty="0"/>
              <a:t>5. </a:t>
            </a:r>
            <a:r>
              <a:rPr sz="2000" dirty="0" err="1"/>
              <a:t>Preferências</a:t>
            </a:r>
            <a:r>
              <a:rPr sz="2000" dirty="0"/>
              <a:t> e </a:t>
            </a:r>
            <a:r>
              <a:rPr lang="pt-BR" sz="2000" dirty="0"/>
              <a:t>diretivas </a:t>
            </a:r>
            <a:r>
              <a:rPr sz="2000" dirty="0"/>
              <a:t> em </a:t>
            </a:r>
            <a:r>
              <a:rPr sz="2000" dirty="0" err="1"/>
              <a:t>relação</a:t>
            </a:r>
            <a:r>
              <a:rPr sz="2000" dirty="0"/>
              <a:t> a </a:t>
            </a:r>
            <a:r>
              <a:rPr sz="2000" dirty="0" err="1"/>
              <a:t>questões</a:t>
            </a:r>
            <a:r>
              <a:rPr sz="2000" dirty="0"/>
              <a:t> </a:t>
            </a:r>
            <a:r>
              <a:rPr sz="2000" dirty="0" err="1"/>
              <a:t>não</a:t>
            </a:r>
            <a:r>
              <a:rPr sz="2000" dirty="0"/>
              <a:t> </a:t>
            </a:r>
            <a:r>
              <a:rPr sz="2000" dirty="0" err="1"/>
              <a:t>relacionadas</a:t>
            </a:r>
            <a:r>
              <a:rPr sz="2000" dirty="0"/>
              <a:t> à saúde.</a:t>
            </a:r>
          </a:p>
        </p:txBody>
      </p:sp>
      <p:sp>
        <p:nvSpPr>
          <p:cNvPr id="2" name="Title 1">
            <a:extLst>
              <a:ext uri="{FF2B5EF4-FFF2-40B4-BE49-F238E27FC236}">
                <a16:creationId xmlns:a16="http://schemas.microsoft.com/office/drawing/2014/main" id="{B88F6EF0-CE42-44F7-8879-B03FAD81EAC1}"/>
              </a:ext>
            </a:extLst>
          </p:cNvPr>
          <p:cNvSpPr>
            <a:spLocks noGrp="1"/>
          </p:cNvSpPr>
          <p:nvPr>
            <p:ph type="title"/>
          </p:nvPr>
        </p:nvSpPr>
        <p:spPr>
          <a:xfrm>
            <a:off x="422142" y="506412"/>
            <a:ext cx="10957058"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t>
            </a:r>
            <a:r>
              <a:rPr dirty="0" err="1"/>
              <a:t>antecipado</a:t>
            </a:r>
            <a:r>
              <a:rPr dirty="0"/>
              <a:t>? – 27</a:t>
            </a:r>
            <a:endParaRPr lang="en-CH" dirty="0"/>
          </a:p>
        </p:txBody>
      </p:sp>
      <p:sp>
        <p:nvSpPr>
          <p:cNvPr id="8" name="Text Box 85">
            <a:extLst>
              <a:ext uri="{FF2B5EF4-FFF2-40B4-BE49-F238E27FC236}">
                <a16:creationId xmlns:a16="http://schemas.microsoft.com/office/drawing/2014/main" id="{45455643-6334-4152-8F8A-566E24C723A1}"/>
              </a:ext>
            </a:extLst>
          </p:cNvPr>
          <p:cNvSpPr txBox="1"/>
          <p:nvPr/>
        </p:nvSpPr>
        <p:spPr>
          <a:xfrm>
            <a:off x="855685" y="1823596"/>
            <a:ext cx="5231475" cy="3855404"/>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sz="2000" b="1">
                <a:ln>
                  <a:noFill/>
                </a:ln>
                <a:solidFill>
                  <a:sysClr val="windowText" lastClr="000000"/>
                </a:solidFill>
                <a:effectLst/>
                <a:uLnTx/>
                <a:uFillTx/>
                <a:ea typeface="SimSun" panose="02010600030101010101" pitchFamily="2" charset="-122"/>
                <a:cs typeface="Calibri" panose="020F0502020204030204" pitchFamily="34" charset="0"/>
              </a:defRPr>
            </a:pPr>
            <a:r>
              <a:rPr lang="pt-BR" dirty="0"/>
              <a:t>Crianças, Moradia, Chaves, Animais de estimação, Jardim, Relacionamentos, Laços sociais, Trabalho</a:t>
            </a:r>
            <a:r>
              <a:rPr dirty="0"/>
              <a:t> </a:t>
            </a:r>
            <a:endParaRPr kumimoji="0" lang="en-CH"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9" name="Text Box 86">
            <a:extLst>
              <a:ext uri="{FF2B5EF4-FFF2-40B4-BE49-F238E27FC236}">
                <a16:creationId xmlns:a16="http://schemas.microsoft.com/office/drawing/2014/main" id="{DF5C531C-55A7-492E-AC9B-A9F25E6D6197}"/>
              </a:ext>
            </a:extLst>
          </p:cNvPr>
          <p:cNvSpPr txBox="1"/>
          <p:nvPr/>
        </p:nvSpPr>
        <p:spPr>
          <a:xfrm>
            <a:off x="6434051" y="1823596"/>
            <a:ext cx="5050376" cy="3855403"/>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sz="2000" b="1">
                <a:ln>
                  <a:noFill/>
                </a:ln>
                <a:solidFill>
                  <a:sysClr val="windowText" lastClr="000000"/>
                </a:solidFill>
                <a:effectLst/>
                <a:uLnTx/>
                <a:uFillTx/>
                <a:ea typeface="SimSun" panose="02010600030101010101" pitchFamily="2" charset="-122"/>
                <a:cs typeface="Calibri" panose="020F0502020204030204" pitchFamily="34" charset="0"/>
              </a:defRPr>
            </a:pPr>
            <a:r>
              <a:rPr sz="2000" dirty="0" err="1"/>
              <a:t>Aspectos</a:t>
            </a:r>
            <a:r>
              <a:rPr sz="2000" dirty="0"/>
              <a:t> </a:t>
            </a:r>
            <a:r>
              <a:rPr sz="2000" dirty="0" err="1"/>
              <a:t>importantes</a:t>
            </a:r>
            <a:r>
              <a:rPr sz="2000" dirty="0"/>
              <a:t> sobre </a:t>
            </a:r>
            <a:r>
              <a:rPr sz="2000" dirty="0" err="1"/>
              <a:t>mim</a:t>
            </a:r>
            <a:r>
              <a:rPr sz="2000" dirty="0"/>
              <a:t> que </a:t>
            </a:r>
            <a:r>
              <a:rPr sz="2000" dirty="0" err="1"/>
              <a:t>eu</a:t>
            </a:r>
            <a:r>
              <a:rPr sz="2000" dirty="0"/>
              <a:t> </a:t>
            </a:r>
            <a:r>
              <a:rPr sz="2000" dirty="0" err="1"/>
              <a:t>gostaria</a:t>
            </a:r>
            <a:r>
              <a:rPr sz="2000" dirty="0"/>
              <a:t> que as pessoas que me </a:t>
            </a:r>
            <a:r>
              <a:rPr sz="2000" dirty="0" err="1"/>
              <a:t>apoiam</a:t>
            </a:r>
            <a:r>
              <a:rPr sz="2000" dirty="0"/>
              <a:t> </a:t>
            </a:r>
            <a:r>
              <a:rPr sz="2000" dirty="0" err="1"/>
              <a:t>conhecessem</a:t>
            </a:r>
            <a:r>
              <a:rPr sz="2000" dirty="0"/>
              <a:t> (por </a:t>
            </a:r>
            <a:r>
              <a:rPr sz="2000" dirty="0" err="1"/>
              <a:t>exemplo</a:t>
            </a:r>
            <a:r>
              <a:rPr sz="2000" dirty="0"/>
              <a:t>, interesses, </a:t>
            </a:r>
            <a:r>
              <a:rPr sz="2000" dirty="0" err="1"/>
              <a:t>rotinas</a:t>
            </a:r>
            <a:r>
              <a:rPr sz="2000" dirty="0"/>
              <a:t> </a:t>
            </a:r>
            <a:r>
              <a:rPr sz="2000" dirty="0" err="1"/>
              <a:t>diárias</a:t>
            </a:r>
            <a:r>
              <a:rPr sz="2000" dirty="0"/>
              <a:t>, </a:t>
            </a:r>
            <a:r>
              <a:rPr sz="2000" dirty="0" err="1"/>
              <a:t>história</a:t>
            </a:r>
            <a:r>
              <a:rPr sz="2000" dirty="0"/>
              <a:t> de vida, etc.)</a:t>
            </a:r>
            <a:endParaRPr kumimoji="0" lang="en-CH" sz="20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100">
                <a:ln>
                  <a:noFill/>
                </a:ln>
                <a:solidFill>
                  <a:sysClr val="windowText" lastClr="000000"/>
                </a:solidFill>
                <a:effectLst/>
                <a:uLnTx/>
                <a:uFillTx/>
                <a:latin typeface="Calibri"/>
                <a:ea typeface="SimSun" panose="02010600030101010101" pitchFamily="2" charset="-122"/>
                <a:cs typeface="Calibri" panose="020F0502020204030204" pitchFamily="34" charset="0"/>
              </a:defRPr>
            </a:pPr>
            <a:r>
              <a:rPr sz="2000" dirty="0"/>
              <a:t> </a:t>
            </a:r>
            <a:endParaRPr kumimoji="0" lang="en-CH"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813917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E6B8-64F6-4018-A204-C5F2FF32209C}"/>
              </a:ext>
            </a:extLst>
          </p:cNvPr>
          <p:cNvSpPr>
            <a:spLocks noGrp="1"/>
          </p:cNvSpPr>
          <p:nvPr>
            <p:ph type="title"/>
          </p:nvPr>
        </p:nvSpPr>
        <p:spPr>
          <a:xfrm>
            <a:off x="422141" y="506412"/>
            <a:ext cx="11376353"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t>
            </a:r>
            <a:r>
              <a:rPr dirty="0" err="1"/>
              <a:t>antecipado</a:t>
            </a:r>
            <a:r>
              <a:rPr dirty="0"/>
              <a:t>? – 28</a:t>
            </a:r>
            <a:endParaRPr lang="en-CH" dirty="0"/>
          </a:p>
        </p:txBody>
      </p:sp>
      <p:sp>
        <p:nvSpPr>
          <p:cNvPr id="4" name="TextBox 3">
            <a:extLst>
              <a:ext uri="{FF2B5EF4-FFF2-40B4-BE49-F238E27FC236}">
                <a16:creationId xmlns:a16="http://schemas.microsoft.com/office/drawing/2014/main" id="{AF2E096B-AC41-4D62-B625-A81500CFD644}"/>
              </a:ext>
            </a:extLst>
          </p:cNvPr>
          <p:cNvSpPr txBox="1"/>
          <p:nvPr/>
        </p:nvSpPr>
        <p:spPr>
          <a:xfrm>
            <a:off x="422142" y="1185863"/>
            <a:ext cx="3236118" cy="1631216"/>
          </a:xfrm>
          <a:prstGeom prst="rect">
            <a:avLst/>
          </a:prstGeom>
          <a:noFill/>
        </p:spPr>
        <p:txBody>
          <a:bodyPr wrap="square">
            <a:spAutoFit/>
          </a:bodyPr>
          <a:lstStyle/>
          <a:p>
            <a:pPr algn="just">
              <a:defRPr sz="2000"/>
            </a:pPr>
            <a:r>
              <a:rPr dirty="0"/>
              <a:t>6. </a:t>
            </a:r>
            <a:r>
              <a:rPr lang="pt-BR" sz="2000" dirty="0"/>
              <a:t>Pessoas para consultar em diferentes áreas da minha vida (por exemplo, finanças, relacionamentos, tarefas diárias, assuntos de saúde). </a:t>
            </a:r>
          </a:p>
        </p:txBody>
      </p:sp>
      <p:sp>
        <p:nvSpPr>
          <p:cNvPr id="5" name="Text Box 87">
            <a:extLst>
              <a:ext uri="{FF2B5EF4-FFF2-40B4-BE49-F238E27FC236}">
                <a16:creationId xmlns:a16="http://schemas.microsoft.com/office/drawing/2014/main" id="{90A73E5A-5586-46F6-BDEC-808AE6A91984}"/>
              </a:ext>
            </a:extLst>
          </p:cNvPr>
          <p:cNvSpPr txBox="1"/>
          <p:nvPr/>
        </p:nvSpPr>
        <p:spPr>
          <a:xfrm>
            <a:off x="4019342" y="1185863"/>
            <a:ext cx="7779152" cy="4629150"/>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0"/>
              </a:spcAft>
              <a:buClrTx/>
              <a:buSzTx/>
              <a:buFontTx/>
              <a:buNone/>
              <a:tabLst/>
              <a:defRPr sz="1900" b="1">
                <a:ln>
                  <a:noFill/>
                </a:ln>
                <a:solidFill>
                  <a:sysClr val="windowText" lastClr="000000"/>
                </a:solidFill>
                <a:effectLst/>
                <a:uLnTx/>
                <a:uFillTx/>
                <a:ea typeface="SimSun" panose="02010600030101010101" pitchFamily="2" charset="-122"/>
                <a:cs typeface="Calibri" panose="020F0502020204030204" pitchFamily="34" charset="0"/>
              </a:defRPr>
            </a:pPr>
            <a:r>
              <a:t>Sobre mim</a:t>
            </a:r>
            <a:endParaRPr kumimoji="0" lang="en-CH" sz="19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b="1">
                <a:ln>
                  <a:noFill/>
                </a:ln>
                <a:solidFill>
                  <a:sysClr val="windowText" lastClr="000000"/>
                </a:solidFill>
                <a:effectLst/>
                <a:uLnTx/>
                <a:uFillTx/>
                <a:ea typeface="SimSun" panose="02010600030101010101" pitchFamily="2" charset="-122"/>
                <a:cs typeface="Calibri" panose="020F0502020204030204" pitchFamily="34" charset="0"/>
              </a:defRPr>
            </a:pPr>
            <a:r>
              <a:t>Finanças</a:t>
            </a:r>
            <a:endParaRPr kumimoji="0" lang="en-CH" sz="19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b="1">
                <a:ln>
                  <a:noFill/>
                </a:ln>
                <a:solidFill>
                  <a:sysClr val="windowText" lastClr="000000"/>
                </a:solidFill>
                <a:effectLst/>
                <a:uLnTx/>
                <a:uFillTx/>
                <a:ea typeface="SimSun" panose="02010600030101010101" pitchFamily="2" charset="-122"/>
                <a:cs typeface="Calibri" panose="020F0502020204030204" pitchFamily="34" charset="0"/>
              </a:defRPr>
            </a:pPr>
            <a:r>
              <a:t>Relacionamentos</a:t>
            </a:r>
            <a:endParaRPr kumimoji="0" lang="en-CH" sz="19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900" b="0" i="0" u="none" strike="noStrike" kern="0" cap="none" spc="0" normalizeH="0" baseline="0" noProof="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b="1">
                <a:ln>
                  <a:noFill/>
                </a:ln>
                <a:solidFill>
                  <a:sysClr val="windowText" lastClr="000000"/>
                </a:solidFill>
                <a:effectLst/>
                <a:uLnTx/>
                <a:uFillTx/>
                <a:ea typeface="SimSun" panose="02010600030101010101" pitchFamily="2" charset="-122"/>
                <a:cs typeface="Calibri" panose="020F0502020204030204" pitchFamily="34" charset="0"/>
              </a:defRPr>
            </a:pPr>
            <a:r>
              <a:t>Tarefas da rotina diária</a:t>
            </a:r>
            <a:endParaRPr kumimoji="0" lang="en-CH" sz="19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CH" sz="1900" b="0" i="0" u="none" strike="noStrike" kern="0" cap="none" spc="0" normalizeH="0" baseline="0" noProof="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b="1">
                <a:ln>
                  <a:noFill/>
                </a:ln>
                <a:solidFill>
                  <a:sysClr val="windowText" lastClr="000000"/>
                </a:solidFill>
                <a:effectLst/>
                <a:uLnTx/>
                <a:uFillTx/>
                <a:ea typeface="SimSun" panose="02010600030101010101" pitchFamily="2" charset="-122"/>
                <a:cs typeface="Calibri" panose="020F0502020204030204" pitchFamily="34" charset="0"/>
              </a:defRPr>
            </a:pPr>
            <a:r>
              <a:t>Questões de saúde</a:t>
            </a:r>
            <a:endParaRPr kumimoji="0" lang="en-CH" sz="19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sz="1900">
                <a:ln>
                  <a:noFill/>
                </a:ln>
                <a:solidFill>
                  <a:sysClr val="windowText" lastClr="000000"/>
                </a:solidFill>
                <a:effectLst/>
                <a:uLnTx/>
                <a:uFillTx/>
                <a:ea typeface="SimSun" panose="02010600030101010101" pitchFamily="2" charset="-122"/>
                <a:cs typeface="Calibri" panose="020F0502020204030204" pitchFamily="34" charset="0"/>
              </a:defRPr>
            </a:pPr>
            <a:r>
              <a:t> </a:t>
            </a:r>
            <a:endParaRPr kumimoji="0" lang="en-CH"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195089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5E04-7D35-4B15-A781-78DC6D24E0C0}"/>
              </a:ext>
            </a:extLst>
          </p:cNvPr>
          <p:cNvSpPr>
            <a:spLocks noGrp="1"/>
          </p:cNvSpPr>
          <p:nvPr>
            <p:ph type="title"/>
          </p:nvPr>
        </p:nvSpPr>
        <p:spPr>
          <a:xfrm>
            <a:off x="422141" y="506412"/>
            <a:ext cx="11336722" cy="432000"/>
          </a:xfrm>
        </p:spPr>
        <p:txBody>
          <a:bodyPr/>
          <a:lstStyle/>
          <a:p>
            <a:pPr algn="ctr"/>
            <a:r>
              <a:rPr dirty="0" err="1"/>
              <a:t>Apresentação</a:t>
            </a:r>
            <a:r>
              <a:rPr dirty="0"/>
              <a:t>: O que </a:t>
            </a:r>
            <a:r>
              <a:rPr dirty="0" err="1"/>
              <a:t>é</a:t>
            </a:r>
            <a:r>
              <a:rPr dirty="0"/>
              <a:t> </a:t>
            </a:r>
            <a:r>
              <a:rPr lang="pt-BR" dirty="0"/>
              <a:t>o </a:t>
            </a:r>
            <a:r>
              <a:rPr dirty="0" err="1"/>
              <a:t>planejamento</a:t>
            </a:r>
            <a:r>
              <a:rPr dirty="0"/>
              <a:t> antecipado? – 29</a:t>
            </a:r>
            <a:endParaRPr lang="en-CH" dirty="0"/>
          </a:p>
        </p:txBody>
      </p:sp>
      <p:sp>
        <p:nvSpPr>
          <p:cNvPr id="4" name="Text Box 88">
            <a:extLst>
              <a:ext uri="{FF2B5EF4-FFF2-40B4-BE49-F238E27FC236}">
                <a16:creationId xmlns:a16="http://schemas.microsoft.com/office/drawing/2014/main" id="{885DE8CC-04F8-4B61-BABE-93A10BA6D192}"/>
              </a:ext>
            </a:extLst>
          </p:cNvPr>
          <p:cNvSpPr txBox="1"/>
          <p:nvPr/>
        </p:nvSpPr>
        <p:spPr>
          <a:xfrm>
            <a:off x="1052377" y="1511188"/>
            <a:ext cx="9866812" cy="4165283"/>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algn="ctr">
              <a:spcBef>
                <a:spcPts val="0"/>
              </a:spcBef>
              <a:spcAft>
                <a:spcPts val="0"/>
              </a:spcAft>
              <a:defRPr sz="2200" b="1">
                <a:effectLst/>
                <a:ea typeface="SimSun" panose="02010600030101010101" pitchFamily="2" charset="-122"/>
              </a:defRPr>
            </a:pPr>
            <a:r>
              <a:rPr sz="2000" dirty="0"/>
              <a:t>Se </a:t>
            </a:r>
            <a:r>
              <a:rPr sz="2000" dirty="0" err="1"/>
              <a:t>estou</a:t>
            </a:r>
            <a:r>
              <a:rPr sz="2000" dirty="0"/>
              <a:t> </a:t>
            </a:r>
            <a:r>
              <a:rPr sz="2000" dirty="0" err="1"/>
              <a:t>morrendo</a:t>
            </a:r>
            <a:r>
              <a:rPr sz="2000" dirty="0"/>
              <a:t>, as </a:t>
            </a:r>
            <a:r>
              <a:rPr sz="2000" dirty="0" err="1"/>
              <a:t>seguintes</a:t>
            </a:r>
            <a:r>
              <a:rPr sz="2000" dirty="0"/>
              <a:t> </a:t>
            </a:r>
            <a:r>
              <a:rPr sz="2000" dirty="0" err="1"/>
              <a:t>coisas</a:t>
            </a:r>
            <a:r>
              <a:rPr sz="2000" dirty="0"/>
              <a:t> são </a:t>
            </a:r>
            <a:r>
              <a:rPr sz="2000" dirty="0" err="1"/>
              <a:t>importantes</a:t>
            </a:r>
            <a:r>
              <a:rPr sz="2000" dirty="0"/>
              <a:t> para </a:t>
            </a:r>
            <a:r>
              <a:rPr sz="2000" dirty="0" err="1"/>
              <a:t>mim</a:t>
            </a:r>
            <a:r>
              <a:rPr sz="2000" dirty="0"/>
              <a:t>:</a:t>
            </a:r>
            <a:endParaRPr lang="en-CH" sz="2000" b="1" dirty="0">
              <a:effectLst/>
              <a:ea typeface="SimSun" panose="02010600030101010101" pitchFamily="2" charset="-122"/>
            </a:endParaRPr>
          </a:p>
          <a:p>
            <a:pPr marL="0" marR="0" algn="just">
              <a:spcBef>
                <a:spcPts val="0"/>
              </a:spcBef>
              <a:spcAft>
                <a:spcPts val="0"/>
              </a:spcAft>
              <a:defRPr sz="1100">
                <a:effectLst/>
                <a:latin typeface="Calibri" panose="020F0502020204030204" pitchFamily="34" charset="0"/>
                <a:ea typeface="SimSun" panose="02010600030101010101" pitchFamily="2" charset="-122"/>
              </a:defRPr>
            </a:pPr>
            <a:r>
              <a:rPr dirty="0"/>
              <a:t> </a:t>
            </a:r>
            <a:endParaRPr lang="en-CH" sz="1100" dirty="0">
              <a:effectLst/>
              <a:latin typeface="Calibri" panose="020F0502020204030204" pitchFamily="34" charset="0"/>
              <a:ea typeface="SimSun" panose="02010600030101010101" pitchFamily="2" charset="-122"/>
            </a:endParaRPr>
          </a:p>
          <a:p>
            <a:pPr marL="0" marR="0" algn="just">
              <a:spcBef>
                <a:spcPts val="0"/>
              </a:spcBef>
              <a:spcAft>
                <a:spcPts val="0"/>
              </a:spcAft>
              <a:defRPr sz="1100">
                <a:effectLst/>
                <a:latin typeface="Calibri" panose="020F0502020204030204" pitchFamily="34" charset="0"/>
                <a:ea typeface="SimSun" panose="02010600030101010101" pitchFamily="2" charset="-122"/>
              </a:defRPr>
            </a:pPr>
            <a:r>
              <a:rPr dirty="0"/>
              <a:t> </a:t>
            </a:r>
            <a:endParaRPr lang="en-CH" sz="1100" dirty="0">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75683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1AEBC-BB16-43BD-AFC7-06F49532358E}"/>
              </a:ext>
            </a:extLst>
          </p:cNvPr>
          <p:cNvSpPr>
            <a:spLocks noGrp="1"/>
          </p:cNvSpPr>
          <p:nvPr>
            <p:ph sz="quarter" idx="14"/>
          </p:nvPr>
        </p:nvSpPr>
        <p:spPr>
          <a:xfrm>
            <a:off x="508794" y="1767862"/>
            <a:ext cx="11174412" cy="3686453"/>
          </a:xfrm>
        </p:spPr>
        <p:txBody>
          <a:bodyPr>
            <a:normAutofit/>
          </a:bodyPr>
          <a:lstStyle/>
          <a:p>
            <a:pPr algn="just">
              <a:spcBef>
                <a:spcPts val="600"/>
              </a:spcBef>
              <a:spcAft>
                <a:spcPts val="0"/>
              </a:spcAft>
            </a:pPr>
            <a:r>
              <a:rPr lang="pt-BR" sz="2000" dirty="0"/>
              <a:t>Equívocos e estereótipos negativos geralmente incluem: </a:t>
            </a:r>
          </a:p>
          <a:p>
            <a:pPr lvl="2" algn="just">
              <a:spcBef>
                <a:spcPts val="600"/>
              </a:spcBef>
              <a:spcAft>
                <a:spcPts val="0"/>
              </a:spcAft>
            </a:pPr>
            <a:r>
              <a:rPr lang="pt-BR" dirty="0"/>
              <a:t>Pessoas com deficiências psicossociais, intelectuais ou cognitivas tomam más decisões. </a:t>
            </a:r>
          </a:p>
          <a:p>
            <a:pPr lvl="2" algn="just">
              <a:spcBef>
                <a:spcPts val="600"/>
              </a:spcBef>
              <a:spcAft>
                <a:spcPts val="0"/>
              </a:spcAft>
            </a:pPr>
            <a:r>
              <a:rPr lang="pt-BR" dirty="0"/>
              <a:t>Às vezes, elas têm ideias erradas sobre a realidade, o que leva a decisões ruins. </a:t>
            </a:r>
          </a:p>
          <a:p>
            <a:pPr lvl="2" algn="just">
              <a:spcBef>
                <a:spcPts val="600"/>
              </a:spcBef>
              <a:spcAft>
                <a:spcPts val="0"/>
              </a:spcAft>
            </a:pPr>
            <a:r>
              <a:rPr lang="pt-BR" dirty="0"/>
              <a:t>Elas não devem decidir sobre seu tratamento. </a:t>
            </a:r>
          </a:p>
          <a:p>
            <a:pPr lvl="2" algn="just">
              <a:spcBef>
                <a:spcPts val="600"/>
              </a:spcBef>
              <a:spcAft>
                <a:spcPts val="0"/>
              </a:spcAft>
            </a:pPr>
            <a:r>
              <a:rPr lang="pt-BR" dirty="0"/>
              <a:t>Elas não sabem o que é melhor para elas. </a:t>
            </a:r>
          </a:p>
          <a:p>
            <a:pPr lvl="2" algn="just">
              <a:spcBef>
                <a:spcPts val="600"/>
              </a:spcBef>
              <a:spcAft>
                <a:spcPts val="0"/>
              </a:spcAft>
            </a:pPr>
            <a:r>
              <a:rPr lang="pt-BR" dirty="0"/>
              <a:t>As famílias e os parceiros de cuidados sabem mais sobre o que é melhor para elas. </a:t>
            </a:r>
          </a:p>
          <a:p>
            <a:pPr lvl="2" algn="just">
              <a:spcBef>
                <a:spcPts val="600"/>
              </a:spcBef>
              <a:spcAft>
                <a:spcPts val="0"/>
              </a:spcAft>
            </a:pPr>
            <a:r>
              <a:rPr lang="pt-BR" dirty="0"/>
              <a:t>Os profissionais de saúde mental e outros profissionais sabem mais sobre o que é melhor para elas. </a:t>
            </a:r>
          </a:p>
          <a:p>
            <a:pPr lvl="2" algn="just">
              <a:spcBef>
                <a:spcPts val="600"/>
              </a:spcBef>
              <a:spcAft>
                <a:spcPts val="0"/>
              </a:spcAft>
            </a:pPr>
            <a:r>
              <a:rPr lang="pt-BR" dirty="0"/>
              <a:t>Elas não têm a capacidade de tomar decisões. </a:t>
            </a:r>
          </a:p>
          <a:p>
            <a:pPr lvl="2" algn="just">
              <a:spcBef>
                <a:spcPts val="600"/>
              </a:spcBef>
              <a:spcAft>
                <a:spcPts val="0"/>
              </a:spcAft>
            </a:pPr>
            <a:r>
              <a:rPr lang="pt-BR" dirty="0"/>
              <a:t>Preferem que os outros digam a elas o que fazer e têm medo de tomar decisões por si mesmas. </a:t>
            </a:r>
          </a:p>
        </p:txBody>
      </p:sp>
      <p:sp>
        <p:nvSpPr>
          <p:cNvPr id="2" name="Title 1">
            <a:extLst>
              <a:ext uri="{FF2B5EF4-FFF2-40B4-BE49-F238E27FC236}">
                <a16:creationId xmlns:a16="http://schemas.microsoft.com/office/drawing/2014/main" id="{6C0FC34F-3C9C-4985-BB45-F0845D6A4F23}"/>
              </a:ext>
            </a:extLst>
          </p:cNvPr>
          <p:cNvSpPr>
            <a:spLocks noGrp="1"/>
          </p:cNvSpPr>
          <p:nvPr>
            <p:ph type="title"/>
          </p:nvPr>
        </p:nvSpPr>
        <p:spPr>
          <a:xfrm>
            <a:off x="422142" y="506412"/>
            <a:ext cx="11579358" cy="432000"/>
          </a:xfrm>
        </p:spPr>
        <p:txBody>
          <a:bodyPr>
            <a:normAutofit fontScale="90000"/>
          </a:bodyPr>
          <a:lstStyle/>
          <a:p>
            <a:pPr algn="ctr"/>
            <a:r>
              <a:rPr sz="3300" dirty="0" err="1"/>
              <a:t>Apresentação</a:t>
            </a:r>
            <a:r>
              <a:rPr sz="3300" dirty="0"/>
              <a:t>: </a:t>
            </a:r>
            <a:r>
              <a:rPr sz="3300" dirty="0" err="1"/>
              <a:t>Desafiando</a:t>
            </a:r>
            <a:r>
              <a:rPr sz="3300" dirty="0"/>
              <a:t> </a:t>
            </a:r>
            <a:r>
              <a:rPr sz="3300" dirty="0" err="1"/>
              <a:t>equívocos</a:t>
            </a:r>
            <a:r>
              <a:rPr sz="3300" dirty="0"/>
              <a:t> e </a:t>
            </a:r>
            <a:r>
              <a:rPr sz="3300" dirty="0" err="1"/>
              <a:t>estereótipos</a:t>
            </a:r>
            <a:r>
              <a:rPr sz="3300" dirty="0"/>
              <a:t> </a:t>
            </a:r>
            <a:r>
              <a:rPr sz="3300" dirty="0" err="1"/>
              <a:t>negativos</a:t>
            </a:r>
            <a:r>
              <a:rPr sz="3300" dirty="0"/>
              <a:t> em saúde mental – 1 </a:t>
            </a:r>
            <a:br>
              <a:rPr lang="en-CH" dirty="0"/>
            </a:br>
            <a:endParaRPr lang="en-CH" dirty="0"/>
          </a:p>
        </p:txBody>
      </p:sp>
    </p:spTree>
    <p:extLst>
      <p:ext uri="{BB962C8B-B14F-4D97-AF65-F5344CB8AC3E}">
        <p14:creationId xmlns:p14="http://schemas.microsoft.com/office/powerpoint/2010/main" val="1002031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3E6B0-B36C-4442-8D0E-84EBFEA4ACB5}"/>
              </a:ext>
            </a:extLst>
          </p:cNvPr>
          <p:cNvSpPr>
            <a:spLocks noGrp="1"/>
          </p:cNvSpPr>
          <p:nvPr>
            <p:ph sz="quarter" idx="14"/>
          </p:nvPr>
        </p:nvSpPr>
        <p:spPr/>
        <p:txBody>
          <a:bodyPr/>
          <a:lstStyle/>
          <a:p>
            <a:pPr marL="0" indent="0" algn="ctr">
              <a:buNone/>
            </a:pPr>
            <a:endParaRPr lang="en-GB" sz="2500" dirty="0"/>
          </a:p>
          <a:p>
            <a:pPr marL="0" indent="0" algn="ctr">
              <a:buNone/>
            </a:pPr>
            <a:endParaRPr lang="en-GB" sz="2500" dirty="0"/>
          </a:p>
          <a:p>
            <a:pPr marL="0" indent="0" algn="ctr">
              <a:buNone/>
              <a:defRPr sz="2500" b="1" i="1"/>
            </a:pPr>
            <a:r>
              <a:rPr dirty="0"/>
              <a:t>Que </a:t>
            </a:r>
            <a:r>
              <a:rPr dirty="0" err="1"/>
              <a:t>informações</a:t>
            </a:r>
            <a:r>
              <a:rPr dirty="0"/>
              <a:t> </a:t>
            </a:r>
            <a:r>
              <a:rPr dirty="0" err="1"/>
              <a:t>você</a:t>
            </a:r>
            <a:r>
              <a:rPr dirty="0"/>
              <a:t> </a:t>
            </a:r>
            <a:r>
              <a:rPr dirty="0" err="1"/>
              <a:t>precisa</a:t>
            </a:r>
            <a:r>
              <a:rPr dirty="0"/>
              <a:t> </a:t>
            </a:r>
            <a:r>
              <a:rPr lang="pt-BR" dirty="0"/>
              <a:t>reunir</a:t>
            </a:r>
            <a:r>
              <a:rPr dirty="0"/>
              <a:t> </a:t>
            </a:r>
            <a:r>
              <a:rPr dirty="0" err="1"/>
              <a:t>ou</a:t>
            </a:r>
            <a:r>
              <a:rPr dirty="0"/>
              <a:t> </a:t>
            </a:r>
            <a:r>
              <a:rPr dirty="0" err="1"/>
              <a:t>considerar</a:t>
            </a:r>
            <a:r>
              <a:rPr dirty="0"/>
              <a:t> antes de </a:t>
            </a:r>
            <a:r>
              <a:rPr dirty="0" err="1"/>
              <a:t>elaborar</a:t>
            </a:r>
            <a:r>
              <a:rPr dirty="0"/>
              <a:t> um </a:t>
            </a:r>
            <a:r>
              <a:rPr lang="pt-BR" dirty="0"/>
              <a:t>planejamento antecipado</a:t>
            </a:r>
            <a:r>
              <a:rPr dirty="0"/>
              <a:t>?</a:t>
            </a:r>
            <a:endParaRPr lang="en-CH" sz="2500" b="1" i="1" dirty="0"/>
          </a:p>
          <a:p>
            <a:pPr marL="0" indent="0" algn="ctr">
              <a:buNone/>
            </a:pPr>
            <a:endParaRPr lang="en-CH" sz="2500" dirty="0"/>
          </a:p>
        </p:txBody>
      </p:sp>
      <p:sp>
        <p:nvSpPr>
          <p:cNvPr id="2" name="Title 1">
            <a:extLst>
              <a:ext uri="{FF2B5EF4-FFF2-40B4-BE49-F238E27FC236}">
                <a16:creationId xmlns:a16="http://schemas.microsoft.com/office/drawing/2014/main" id="{C88FDBDB-07B8-409C-8078-005E3843D111}"/>
              </a:ext>
            </a:extLst>
          </p:cNvPr>
          <p:cNvSpPr>
            <a:spLocks noGrp="1"/>
          </p:cNvSpPr>
          <p:nvPr>
            <p:ph type="title"/>
          </p:nvPr>
        </p:nvSpPr>
        <p:spPr>
          <a:xfrm>
            <a:off x="422141" y="506412"/>
            <a:ext cx="11259465" cy="432000"/>
          </a:xfrm>
        </p:spPr>
        <p:txBody>
          <a:bodyPr/>
          <a:lstStyle/>
          <a:p>
            <a:pPr algn="ctr"/>
            <a:r>
              <a:rPr dirty="0"/>
              <a:t>Exercício 6.1: </a:t>
            </a:r>
            <a:r>
              <a:rPr dirty="0" err="1"/>
              <a:t>Planejando</a:t>
            </a:r>
            <a:r>
              <a:rPr dirty="0"/>
              <a:t> com </a:t>
            </a:r>
            <a:r>
              <a:rPr dirty="0" err="1"/>
              <a:t>antecedência</a:t>
            </a:r>
            <a:r>
              <a:rPr dirty="0"/>
              <a:t> </a:t>
            </a:r>
            <a:endParaRPr lang="en-CH" dirty="0"/>
          </a:p>
        </p:txBody>
      </p:sp>
    </p:spTree>
    <p:extLst>
      <p:ext uri="{BB962C8B-B14F-4D97-AF65-F5344CB8AC3E}">
        <p14:creationId xmlns:p14="http://schemas.microsoft.com/office/powerpoint/2010/main" val="1171426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1F11-7E9A-4296-9B4C-7DB5D005731B}"/>
              </a:ext>
            </a:extLst>
          </p:cNvPr>
          <p:cNvSpPr>
            <a:spLocks noGrp="1"/>
          </p:cNvSpPr>
          <p:nvPr>
            <p:ph type="title"/>
          </p:nvPr>
        </p:nvSpPr>
        <p:spPr>
          <a:xfrm>
            <a:off x="507205" y="2313946"/>
            <a:ext cx="11167723" cy="432000"/>
          </a:xfrm>
        </p:spPr>
        <p:txBody>
          <a:bodyPr/>
          <a:lstStyle/>
          <a:p>
            <a:pPr algn="ctr">
              <a:lnSpc>
                <a:spcPct val="100000"/>
              </a:lnSpc>
            </a:pPr>
            <a:r>
              <a:rPr lang="pt-BR" dirty="0"/>
              <a:t>Tema</a:t>
            </a:r>
            <a:r>
              <a:rPr dirty="0"/>
              <a:t> 7: </a:t>
            </a:r>
            <a:r>
              <a:rPr dirty="0" err="1"/>
              <a:t>Elaboração</a:t>
            </a:r>
            <a:r>
              <a:rPr dirty="0"/>
              <a:t> de </a:t>
            </a:r>
            <a:r>
              <a:rPr dirty="0" err="1"/>
              <a:t>documentos</a:t>
            </a:r>
            <a:r>
              <a:rPr dirty="0"/>
              <a:t> </a:t>
            </a:r>
            <a:r>
              <a:rPr dirty="0" err="1"/>
              <a:t>antecipados</a:t>
            </a:r>
            <a:r>
              <a:rPr dirty="0"/>
              <a:t> de </a:t>
            </a:r>
            <a:r>
              <a:rPr dirty="0" err="1"/>
              <a:t>planejamento</a:t>
            </a:r>
            <a:br>
              <a:rPr lang="pt-BR" dirty="0"/>
            </a:br>
            <a:r>
              <a:rPr lang="pt-BR" dirty="0"/>
              <a:t>antecipado</a:t>
            </a:r>
            <a:br>
              <a:rPr lang="pt-BR" dirty="0"/>
            </a:br>
            <a:endParaRPr lang="en-CH" dirty="0"/>
          </a:p>
        </p:txBody>
      </p:sp>
    </p:spTree>
    <p:extLst>
      <p:ext uri="{BB962C8B-B14F-4D97-AF65-F5344CB8AC3E}">
        <p14:creationId xmlns:p14="http://schemas.microsoft.com/office/powerpoint/2010/main" val="151562077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3A58C-F977-4626-B8DC-DE45C10EC675}"/>
              </a:ext>
            </a:extLst>
          </p:cNvPr>
          <p:cNvSpPr>
            <a:spLocks noGrp="1"/>
          </p:cNvSpPr>
          <p:nvPr>
            <p:ph sz="quarter" idx="14"/>
          </p:nvPr>
        </p:nvSpPr>
        <p:spPr>
          <a:xfrm>
            <a:off x="508794" y="1625488"/>
            <a:ext cx="11174412" cy="2652598"/>
          </a:xfrm>
        </p:spPr>
        <p:txBody>
          <a:bodyPr/>
          <a:lstStyle/>
          <a:p>
            <a:pPr algn="just">
              <a:spcBef>
                <a:spcPts val="600"/>
              </a:spcBef>
              <a:spcAft>
                <a:spcPts val="0"/>
              </a:spcAft>
            </a:pPr>
            <a:r>
              <a:rPr lang="pt-BR" sz="2000" dirty="0"/>
              <a:t>Ninguém deve ser forçado a fazer um planejamento antecipado. </a:t>
            </a:r>
          </a:p>
          <a:p>
            <a:pPr algn="just">
              <a:spcBef>
                <a:spcPts val="600"/>
              </a:spcBef>
              <a:spcAft>
                <a:spcPts val="0"/>
              </a:spcAft>
            </a:pPr>
            <a:r>
              <a:rPr lang="pt-BR" sz="2000" dirty="0"/>
              <a:t>Um planejamento antecipado deve refletir a vontade e preferências da pessoa, não as de outras pessoas.</a:t>
            </a:r>
          </a:p>
          <a:p>
            <a:pPr algn="just">
              <a:spcBef>
                <a:spcPts val="600"/>
              </a:spcBef>
              <a:spcAft>
                <a:spcPts val="0"/>
              </a:spcAft>
            </a:pPr>
            <a:r>
              <a:rPr lang="pt-BR" sz="2000" dirty="0"/>
              <a:t>Os profissionais, familiares e parceiros de cuidados devem desenvolver seus próprios planejamentos antecipados, a fim de estar familiarizados e apoiar de forma mais eficaz os outros que realizam este processo.</a:t>
            </a:r>
          </a:p>
          <a:p>
            <a:endParaRPr lang="en-CH" dirty="0"/>
          </a:p>
        </p:txBody>
      </p:sp>
      <p:sp>
        <p:nvSpPr>
          <p:cNvPr id="2" name="Title 1">
            <a:extLst>
              <a:ext uri="{FF2B5EF4-FFF2-40B4-BE49-F238E27FC236}">
                <a16:creationId xmlns:a16="http://schemas.microsoft.com/office/drawing/2014/main" id="{962ED5C4-3F6D-4E6E-ACE5-3E1A95D67BF5}"/>
              </a:ext>
            </a:extLst>
          </p:cNvPr>
          <p:cNvSpPr>
            <a:spLocks noGrp="1"/>
          </p:cNvSpPr>
          <p:nvPr>
            <p:ph type="title"/>
          </p:nvPr>
        </p:nvSpPr>
        <p:spPr>
          <a:xfrm>
            <a:off x="422142" y="506412"/>
            <a:ext cx="11261064" cy="432000"/>
          </a:xfrm>
        </p:spPr>
        <p:txBody>
          <a:bodyPr>
            <a:noAutofit/>
          </a:bodyPr>
          <a:lstStyle/>
          <a:p>
            <a:pPr algn="ctr"/>
            <a:r>
              <a:rPr dirty="0" err="1"/>
              <a:t>Apresentação</a:t>
            </a:r>
            <a:r>
              <a:rPr dirty="0"/>
              <a:t>: </a:t>
            </a:r>
            <a:r>
              <a:rPr dirty="0" err="1"/>
              <a:t>Etapas</a:t>
            </a:r>
            <a:r>
              <a:rPr dirty="0"/>
              <a:t> para fazer um </a:t>
            </a:r>
            <a:r>
              <a:rPr lang="pt-BR" dirty="0"/>
              <a:t>planejamento antecipado</a:t>
            </a:r>
            <a:r>
              <a:rPr dirty="0"/>
              <a:t> – 1 </a:t>
            </a:r>
            <a:endParaRPr lang="en-CH" dirty="0"/>
          </a:p>
        </p:txBody>
      </p:sp>
    </p:spTree>
    <p:extLst>
      <p:ext uri="{BB962C8B-B14F-4D97-AF65-F5344CB8AC3E}">
        <p14:creationId xmlns:p14="http://schemas.microsoft.com/office/powerpoint/2010/main" val="16576369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8FB66-1339-A24F-A776-80EBEFBDCE2D}"/>
              </a:ext>
            </a:extLst>
          </p:cNvPr>
          <p:cNvSpPr>
            <a:spLocks noGrp="1"/>
          </p:cNvSpPr>
          <p:nvPr>
            <p:ph type="body" sz="quarter" idx="13"/>
          </p:nvPr>
        </p:nvSpPr>
        <p:spPr>
          <a:xfrm>
            <a:off x="508800" y="1104704"/>
            <a:ext cx="11174400" cy="360000"/>
          </a:xfrm>
        </p:spPr>
        <p:txBody>
          <a:bodyPr/>
          <a:lstStyle/>
          <a:p>
            <a:r>
              <a:rPr dirty="0"/>
              <a:t>Passo 1: </a:t>
            </a:r>
            <a:r>
              <a:rPr dirty="0" err="1"/>
              <a:t>Pens</a:t>
            </a:r>
            <a:r>
              <a:rPr lang="en-US" dirty="0" err="1"/>
              <a:t>ar</a:t>
            </a:r>
            <a:r>
              <a:rPr dirty="0"/>
              <a:t> </a:t>
            </a:r>
            <a:r>
              <a:rPr dirty="0" err="1"/>
              <a:t>nisso</a:t>
            </a:r>
            <a:r>
              <a:rPr dirty="0"/>
              <a:t> </a:t>
            </a:r>
            <a:endParaRPr lang="en-CH"/>
          </a:p>
        </p:txBody>
      </p:sp>
      <p:sp>
        <p:nvSpPr>
          <p:cNvPr id="3" name="Content Placeholder 2">
            <a:extLst>
              <a:ext uri="{FF2B5EF4-FFF2-40B4-BE49-F238E27FC236}">
                <a16:creationId xmlns:a16="http://schemas.microsoft.com/office/drawing/2014/main" id="{1A0F90A5-D458-4309-B055-FC26120748A9}"/>
              </a:ext>
            </a:extLst>
          </p:cNvPr>
          <p:cNvSpPr>
            <a:spLocks noGrp="1"/>
          </p:cNvSpPr>
          <p:nvPr>
            <p:ph sz="quarter" idx="14"/>
          </p:nvPr>
        </p:nvSpPr>
        <p:spPr>
          <a:xfrm>
            <a:off x="800749" y="1728311"/>
            <a:ext cx="11174412" cy="4297703"/>
          </a:xfrm>
        </p:spPr>
        <p:txBody>
          <a:bodyPr>
            <a:noAutofit/>
          </a:bodyPr>
          <a:lstStyle/>
          <a:p>
            <a:pPr lvl="0" algn="just">
              <a:spcBef>
                <a:spcPts val="200"/>
              </a:spcBef>
              <a:spcAft>
                <a:spcPts val="0"/>
              </a:spcAft>
            </a:pPr>
            <a:r>
              <a:rPr sz="2000" dirty="0"/>
              <a:t>Quero </a:t>
            </a:r>
            <a:r>
              <a:rPr sz="2000" dirty="0" err="1"/>
              <a:t>preparar</a:t>
            </a:r>
            <a:r>
              <a:rPr sz="2000" dirty="0"/>
              <a:t> o </a:t>
            </a:r>
            <a:r>
              <a:rPr lang="pt-BR" sz="2000" dirty="0"/>
              <a:t>planejamento antecipado</a:t>
            </a:r>
            <a:r>
              <a:rPr sz="2000" dirty="0"/>
              <a:t> </a:t>
            </a:r>
            <a:r>
              <a:rPr sz="2000" dirty="0" err="1"/>
              <a:t>sozinho</a:t>
            </a:r>
            <a:r>
              <a:rPr sz="2000" dirty="0"/>
              <a:t> ou </a:t>
            </a:r>
            <a:r>
              <a:rPr sz="2000" dirty="0" err="1"/>
              <a:t>envolver</a:t>
            </a:r>
            <a:r>
              <a:rPr sz="2000" dirty="0"/>
              <a:t> </a:t>
            </a:r>
            <a:r>
              <a:rPr sz="2000" dirty="0" err="1"/>
              <a:t>outras</a:t>
            </a:r>
            <a:r>
              <a:rPr sz="2000" dirty="0"/>
              <a:t> pessoas?</a:t>
            </a:r>
            <a:endParaRPr lang="en-CH" sz="2000" dirty="0"/>
          </a:p>
          <a:p>
            <a:pPr lvl="0" algn="just">
              <a:spcBef>
                <a:spcPts val="200"/>
              </a:spcBef>
              <a:spcAft>
                <a:spcPts val="0"/>
              </a:spcAft>
            </a:pPr>
            <a:r>
              <a:rPr sz="2000" dirty="0"/>
              <a:t>O que é importante para </a:t>
            </a:r>
            <a:r>
              <a:rPr sz="2000" dirty="0" err="1"/>
              <a:t>mim</a:t>
            </a:r>
            <a:r>
              <a:rPr sz="2000" dirty="0"/>
              <a:t> na </a:t>
            </a:r>
            <a:r>
              <a:rPr sz="2000" dirty="0" err="1"/>
              <a:t>minha</a:t>
            </a:r>
            <a:r>
              <a:rPr sz="2000" dirty="0"/>
              <a:t> vida?</a:t>
            </a:r>
            <a:endParaRPr lang="en-CH" sz="2000" dirty="0"/>
          </a:p>
          <a:p>
            <a:pPr lvl="0" algn="just">
              <a:spcBef>
                <a:spcPts val="200"/>
              </a:spcBef>
              <a:spcAft>
                <a:spcPts val="0"/>
              </a:spcAft>
            </a:pPr>
            <a:r>
              <a:rPr sz="2000" dirty="0"/>
              <a:t>Quais são </a:t>
            </a:r>
            <a:r>
              <a:rPr sz="2000" dirty="0" err="1"/>
              <a:t>minhas</a:t>
            </a:r>
            <a:r>
              <a:rPr sz="2000" dirty="0"/>
              <a:t> </a:t>
            </a:r>
            <a:r>
              <a:rPr sz="2000" dirty="0" err="1"/>
              <a:t>preferências</a:t>
            </a:r>
            <a:r>
              <a:rPr sz="2000" dirty="0"/>
              <a:t> de </a:t>
            </a:r>
            <a:r>
              <a:rPr sz="2000" dirty="0" err="1"/>
              <a:t>tratamento</a:t>
            </a:r>
            <a:r>
              <a:rPr sz="2000" dirty="0"/>
              <a:t> e </a:t>
            </a:r>
            <a:r>
              <a:rPr sz="2000" dirty="0" err="1"/>
              <a:t>suporte</a:t>
            </a:r>
            <a:r>
              <a:rPr sz="2000" dirty="0"/>
              <a:t> em </a:t>
            </a:r>
            <a:r>
              <a:rPr sz="2000" dirty="0" err="1"/>
              <a:t>relação</a:t>
            </a:r>
            <a:r>
              <a:rPr sz="2000" dirty="0"/>
              <a:t> a diferentes </a:t>
            </a:r>
            <a:r>
              <a:rPr sz="2000" dirty="0" err="1"/>
              <a:t>condições</a:t>
            </a:r>
            <a:r>
              <a:rPr sz="2000" dirty="0"/>
              <a:t> de saúde?</a:t>
            </a:r>
            <a:endParaRPr lang="en-CH" sz="2000" dirty="0"/>
          </a:p>
          <a:p>
            <a:pPr lvl="0" algn="just">
              <a:spcBef>
                <a:spcPts val="200"/>
              </a:spcBef>
              <a:spcAft>
                <a:spcPts val="0"/>
              </a:spcAft>
            </a:pPr>
            <a:r>
              <a:rPr sz="2000" dirty="0"/>
              <a:t>Quero </a:t>
            </a:r>
            <a:r>
              <a:rPr sz="2000" dirty="0" err="1"/>
              <a:t>incluir</a:t>
            </a:r>
            <a:r>
              <a:rPr sz="2000" dirty="0"/>
              <a:t> uma </a:t>
            </a:r>
            <a:r>
              <a:rPr sz="2000" dirty="0" err="1"/>
              <a:t>cláusula</a:t>
            </a:r>
            <a:r>
              <a:rPr sz="2000" dirty="0"/>
              <a:t> "Não </a:t>
            </a:r>
            <a:r>
              <a:rPr sz="2000" dirty="0" err="1"/>
              <a:t>ressuscitar</a:t>
            </a:r>
            <a:r>
              <a:rPr sz="2000" dirty="0"/>
              <a:t>" no meu plano </a:t>
            </a:r>
            <a:r>
              <a:rPr sz="2000" dirty="0" err="1"/>
              <a:t>avançado</a:t>
            </a:r>
            <a:r>
              <a:rPr sz="2000" dirty="0"/>
              <a:t>?</a:t>
            </a:r>
            <a:endParaRPr lang="en-CH" sz="2000" dirty="0"/>
          </a:p>
          <a:p>
            <a:pPr lvl="0" algn="just">
              <a:spcBef>
                <a:spcPts val="200"/>
              </a:spcBef>
              <a:spcAft>
                <a:spcPts val="0"/>
              </a:spcAft>
            </a:pPr>
            <a:r>
              <a:rPr sz="2000" dirty="0"/>
              <a:t>Quais são as diferentes </a:t>
            </a:r>
            <a:r>
              <a:rPr sz="2000" dirty="0" err="1"/>
              <a:t>opções</a:t>
            </a:r>
            <a:r>
              <a:rPr sz="2000" dirty="0"/>
              <a:t> de </a:t>
            </a:r>
            <a:r>
              <a:rPr sz="2000" dirty="0" err="1"/>
              <a:t>tratamento</a:t>
            </a:r>
            <a:r>
              <a:rPr sz="2000" dirty="0"/>
              <a:t>, </a:t>
            </a:r>
            <a:r>
              <a:rPr sz="2000" dirty="0" err="1"/>
              <a:t>cuidados</a:t>
            </a:r>
            <a:r>
              <a:rPr sz="2000" dirty="0"/>
              <a:t> e </a:t>
            </a:r>
            <a:r>
              <a:rPr sz="2000" dirty="0" err="1"/>
              <a:t>apoio</a:t>
            </a:r>
            <a:r>
              <a:rPr sz="2000" dirty="0"/>
              <a:t> que </a:t>
            </a:r>
            <a:r>
              <a:rPr sz="2000" dirty="0" err="1"/>
              <a:t>podem</a:t>
            </a:r>
            <a:r>
              <a:rPr sz="2000" dirty="0"/>
              <a:t> </a:t>
            </a:r>
            <a:r>
              <a:rPr sz="2000" dirty="0" err="1"/>
              <a:t>ajudar</a:t>
            </a:r>
            <a:r>
              <a:rPr sz="2000" dirty="0"/>
              <a:t> na </a:t>
            </a:r>
            <a:r>
              <a:rPr sz="2000" dirty="0" err="1"/>
              <a:t>minha</a:t>
            </a:r>
            <a:r>
              <a:rPr sz="2000" dirty="0"/>
              <a:t> </a:t>
            </a:r>
            <a:r>
              <a:rPr sz="2000" dirty="0" err="1"/>
              <a:t>recuperação</a:t>
            </a:r>
            <a:r>
              <a:rPr sz="2000" dirty="0"/>
              <a:t> em </a:t>
            </a:r>
            <a:r>
              <a:rPr sz="2000" dirty="0" err="1"/>
              <a:t>relação</a:t>
            </a:r>
            <a:r>
              <a:rPr sz="2000" dirty="0"/>
              <a:t> </a:t>
            </a:r>
            <a:r>
              <a:rPr sz="2000" dirty="0" err="1"/>
              <a:t>aos</a:t>
            </a:r>
            <a:r>
              <a:rPr sz="2000" dirty="0"/>
              <a:t> </a:t>
            </a:r>
            <a:r>
              <a:rPr sz="2000" dirty="0" err="1"/>
              <a:t>desafios</a:t>
            </a:r>
            <a:r>
              <a:rPr sz="2000" dirty="0"/>
              <a:t> de saúde e vida?</a:t>
            </a:r>
            <a:endParaRPr lang="en-CH" sz="2000" dirty="0"/>
          </a:p>
          <a:p>
            <a:pPr lvl="0" algn="just">
              <a:spcBef>
                <a:spcPts val="200"/>
              </a:spcBef>
              <a:spcAft>
                <a:spcPts val="0"/>
              </a:spcAft>
            </a:pPr>
            <a:r>
              <a:rPr sz="2000" dirty="0"/>
              <a:t>Como </a:t>
            </a:r>
            <a:r>
              <a:rPr sz="2000" dirty="0" err="1"/>
              <a:t>quero</a:t>
            </a:r>
            <a:r>
              <a:rPr sz="2000" dirty="0"/>
              <a:t> que </a:t>
            </a:r>
            <a:r>
              <a:rPr sz="2000" dirty="0" err="1"/>
              <a:t>os</a:t>
            </a:r>
            <a:r>
              <a:rPr sz="2000" dirty="0"/>
              <a:t> outros </a:t>
            </a:r>
            <a:r>
              <a:rPr sz="2000" dirty="0" err="1"/>
              <a:t>respondam</a:t>
            </a:r>
            <a:r>
              <a:rPr sz="2000" dirty="0"/>
              <a:t> a </a:t>
            </a:r>
            <a:r>
              <a:rPr sz="2000" dirty="0" err="1"/>
              <a:t>mim</a:t>
            </a:r>
            <a:r>
              <a:rPr sz="2000" dirty="0"/>
              <a:t> se </a:t>
            </a:r>
            <a:r>
              <a:rPr sz="2000" dirty="0" err="1"/>
              <a:t>eu</a:t>
            </a:r>
            <a:r>
              <a:rPr sz="2000" dirty="0"/>
              <a:t> </a:t>
            </a:r>
            <a:r>
              <a:rPr sz="2000" dirty="0" err="1"/>
              <a:t>não</a:t>
            </a:r>
            <a:r>
              <a:rPr sz="2000" dirty="0"/>
              <a:t> </a:t>
            </a:r>
            <a:r>
              <a:rPr sz="2000" dirty="0" err="1"/>
              <a:t>conseguir</a:t>
            </a:r>
            <a:r>
              <a:rPr sz="2000" dirty="0"/>
              <a:t> </a:t>
            </a:r>
            <a:r>
              <a:rPr sz="2000" dirty="0" err="1"/>
              <a:t>comunicar</a:t>
            </a:r>
            <a:r>
              <a:rPr sz="2000" dirty="0"/>
              <a:t> </a:t>
            </a:r>
            <a:r>
              <a:rPr sz="2000" dirty="0" err="1"/>
              <a:t>minhas</a:t>
            </a:r>
            <a:r>
              <a:rPr sz="2000" dirty="0"/>
              <a:t> </a:t>
            </a:r>
            <a:r>
              <a:rPr sz="2000" dirty="0" err="1"/>
              <a:t>decisões</a:t>
            </a:r>
            <a:r>
              <a:rPr sz="2000" dirty="0"/>
              <a:t> e </a:t>
            </a:r>
            <a:r>
              <a:rPr sz="2000" dirty="0" err="1"/>
              <a:t>escolhas</a:t>
            </a:r>
            <a:r>
              <a:rPr sz="2000" dirty="0"/>
              <a:t>?</a:t>
            </a:r>
          </a:p>
          <a:p>
            <a:pPr lvl="0" algn="just">
              <a:spcBef>
                <a:spcPts val="200"/>
              </a:spcBef>
              <a:spcAft>
                <a:spcPts val="0"/>
              </a:spcAft>
            </a:pPr>
            <a:r>
              <a:rPr sz="2000" dirty="0"/>
              <a:t>Onde </a:t>
            </a:r>
            <a:r>
              <a:rPr sz="2000" dirty="0" err="1"/>
              <a:t>eu</a:t>
            </a:r>
            <a:r>
              <a:rPr sz="2000" dirty="0"/>
              <a:t> </a:t>
            </a:r>
            <a:r>
              <a:rPr sz="2000" dirty="0" err="1"/>
              <a:t>gostaria</a:t>
            </a:r>
            <a:r>
              <a:rPr sz="2000" dirty="0"/>
              <a:t> de ser </a:t>
            </a:r>
            <a:r>
              <a:rPr sz="2000" dirty="0" err="1"/>
              <a:t>apoiado</a:t>
            </a:r>
            <a:r>
              <a:rPr sz="2000" dirty="0"/>
              <a:t>?</a:t>
            </a:r>
            <a:endParaRPr lang="en-CH" sz="2000" dirty="0"/>
          </a:p>
          <a:p>
            <a:pPr lvl="0" algn="just">
              <a:spcBef>
                <a:spcPts val="200"/>
              </a:spcBef>
              <a:spcAft>
                <a:spcPts val="0"/>
              </a:spcAft>
            </a:pPr>
            <a:r>
              <a:rPr sz="2000" dirty="0"/>
              <a:t>Quais são </a:t>
            </a:r>
            <a:r>
              <a:rPr sz="2000" dirty="0" err="1"/>
              <a:t>os</a:t>
            </a:r>
            <a:r>
              <a:rPr sz="2000" dirty="0"/>
              <a:t> </a:t>
            </a:r>
            <a:r>
              <a:rPr sz="2000" dirty="0" err="1"/>
              <a:t>prós</a:t>
            </a:r>
            <a:r>
              <a:rPr sz="2000" dirty="0"/>
              <a:t> e contras das diferentes </a:t>
            </a:r>
            <a:r>
              <a:rPr sz="2000" dirty="0" err="1"/>
              <a:t>opções</a:t>
            </a:r>
            <a:r>
              <a:rPr sz="2000" dirty="0"/>
              <a:t> de </a:t>
            </a:r>
            <a:r>
              <a:rPr sz="2000" dirty="0" err="1"/>
              <a:t>tratamento</a:t>
            </a:r>
            <a:r>
              <a:rPr sz="2000" dirty="0"/>
              <a:t>, </a:t>
            </a:r>
            <a:r>
              <a:rPr sz="2000" dirty="0" err="1"/>
              <a:t>cuidados</a:t>
            </a:r>
            <a:r>
              <a:rPr sz="2000" dirty="0"/>
              <a:t> e </a:t>
            </a:r>
            <a:r>
              <a:rPr sz="2000" dirty="0" err="1"/>
              <a:t>apoio</a:t>
            </a:r>
            <a:r>
              <a:rPr sz="2000" dirty="0"/>
              <a:t> para </a:t>
            </a:r>
            <a:r>
              <a:rPr sz="2000" dirty="0" err="1"/>
              <a:t>minha</a:t>
            </a:r>
            <a:r>
              <a:rPr sz="2000" dirty="0"/>
              <a:t> </a:t>
            </a:r>
            <a:r>
              <a:rPr sz="2000" dirty="0" err="1"/>
              <a:t>condição</a:t>
            </a:r>
            <a:r>
              <a:rPr sz="2000" dirty="0"/>
              <a:t> de saúde e de </a:t>
            </a:r>
            <a:r>
              <a:rPr sz="2000" dirty="0" err="1"/>
              <a:t>não</a:t>
            </a:r>
            <a:r>
              <a:rPr sz="2000" dirty="0"/>
              <a:t> </a:t>
            </a:r>
            <a:r>
              <a:rPr sz="2000" dirty="0" err="1"/>
              <a:t>ter</a:t>
            </a:r>
            <a:r>
              <a:rPr sz="2000" dirty="0"/>
              <a:t> nada disso?</a:t>
            </a:r>
            <a:endParaRPr lang="en-CH" sz="2000" dirty="0"/>
          </a:p>
          <a:p>
            <a:pPr lvl="0" algn="just">
              <a:spcBef>
                <a:spcPts val="200"/>
              </a:spcBef>
              <a:spcAft>
                <a:spcPts val="0"/>
              </a:spcAft>
            </a:pPr>
            <a:r>
              <a:rPr sz="2000" dirty="0" err="1"/>
              <a:t>Quem</a:t>
            </a:r>
            <a:r>
              <a:rPr sz="2000" dirty="0"/>
              <a:t> </a:t>
            </a:r>
            <a:r>
              <a:rPr sz="2000" dirty="0" err="1"/>
              <a:t>pode</a:t>
            </a:r>
            <a:r>
              <a:rPr sz="2000" dirty="0"/>
              <a:t> me </a:t>
            </a:r>
            <a:r>
              <a:rPr sz="2000" dirty="0" err="1"/>
              <a:t>ajudar</a:t>
            </a:r>
            <a:r>
              <a:rPr sz="2000" dirty="0"/>
              <a:t> com as </a:t>
            </a:r>
            <a:r>
              <a:rPr sz="2000" dirty="0" err="1"/>
              <a:t>obrigações</a:t>
            </a:r>
            <a:r>
              <a:rPr sz="2000" dirty="0"/>
              <a:t> da vida </a:t>
            </a:r>
            <a:r>
              <a:rPr sz="2000" dirty="0" err="1"/>
              <a:t>diária</a:t>
            </a:r>
            <a:r>
              <a:rPr sz="2000" dirty="0"/>
              <a:t>?</a:t>
            </a:r>
            <a:endParaRPr lang="en-CH" sz="2000" dirty="0"/>
          </a:p>
          <a:p>
            <a:pPr lvl="0" algn="just">
              <a:spcBef>
                <a:spcPts val="200"/>
              </a:spcBef>
              <a:spcAft>
                <a:spcPts val="0"/>
              </a:spcAft>
            </a:pPr>
            <a:r>
              <a:rPr sz="2000" dirty="0"/>
              <a:t>Quais são </a:t>
            </a:r>
            <a:r>
              <a:rPr sz="2000" dirty="0" err="1"/>
              <a:t>os</a:t>
            </a:r>
            <a:r>
              <a:rPr sz="2000" dirty="0"/>
              <a:t> meus </a:t>
            </a:r>
            <a:r>
              <a:rPr sz="2000" dirty="0" err="1"/>
              <a:t>direitos</a:t>
            </a:r>
            <a:r>
              <a:rPr sz="2000" dirty="0"/>
              <a:t> em </a:t>
            </a:r>
            <a:r>
              <a:rPr sz="2000" dirty="0" err="1"/>
              <a:t>relação</a:t>
            </a:r>
            <a:r>
              <a:rPr sz="2000" dirty="0"/>
              <a:t> ao </a:t>
            </a:r>
            <a:r>
              <a:rPr sz="2000" dirty="0" err="1"/>
              <a:t>tratamento</a:t>
            </a:r>
            <a:r>
              <a:rPr sz="2000" dirty="0"/>
              <a:t>, </a:t>
            </a:r>
            <a:r>
              <a:rPr sz="2000" dirty="0" err="1"/>
              <a:t>cuidados</a:t>
            </a:r>
            <a:r>
              <a:rPr sz="2000" dirty="0"/>
              <a:t> e </a:t>
            </a:r>
            <a:r>
              <a:rPr sz="2000" dirty="0" err="1"/>
              <a:t>apoio</a:t>
            </a:r>
            <a:r>
              <a:rPr sz="2000" dirty="0"/>
              <a:t>?</a:t>
            </a:r>
            <a:endParaRPr lang="en-CH" sz="2000" dirty="0"/>
          </a:p>
        </p:txBody>
      </p:sp>
      <p:sp>
        <p:nvSpPr>
          <p:cNvPr id="2" name="Title 1">
            <a:extLst>
              <a:ext uri="{FF2B5EF4-FFF2-40B4-BE49-F238E27FC236}">
                <a16:creationId xmlns:a16="http://schemas.microsoft.com/office/drawing/2014/main" id="{EE59D85F-0998-4518-885C-2D2AAE4D28FA}"/>
              </a:ext>
            </a:extLst>
          </p:cNvPr>
          <p:cNvSpPr>
            <a:spLocks noGrp="1"/>
          </p:cNvSpPr>
          <p:nvPr>
            <p:ph type="title"/>
          </p:nvPr>
        </p:nvSpPr>
        <p:spPr>
          <a:xfrm>
            <a:off x="422141" y="506412"/>
            <a:ext cx="11384847" cy="432000"/>
          </a:xfrm>
        </p:spPr>
        <p:txBody>
          <a:bodyPr/>
          <a:lstStyle/>
          <a:p>
            <a:pPr algn="ctr"/>
            <a:r>
              <a:rPr dirty="0" err="1"/>
              <a:t>Apresentação</a:t>
            </a:r>
            <a:r>
              <a:rPr dirty="0"/>
              <a:t>: </a:t>
            </a:r>
            <a:r>
              <a:rPr dirty="0" err="1"/>
              <a:t>Etapas</a:t>
            </a:r>
            <a:r>
              <a:rPr dirty="0"/>
              <a:t> para </a:t>
            </a:r>
            <a:r>
              <a:rPr dirty="0" err="1"/>
              <a:t>fazer</a:t>
            </a:r>
            <a:r>
              <a:rPr dirty="0"/>
              <a:t> um </a:t>
            </a:r>
            <a:r>
              <a:rPr lang="pt-BR" dirty="0"/>
              <a:t>planejamento antecipado</a:t>
            </a:r>
            <a:r>
              <a:rPr dirty="0"/>
              <a:t> – 2 </a:t>
            </a:r>
            <a:endParaRPr lang="en-CH" dirty="0"/>
          </a:p>
        </p:txBody>
      </p:sp>
    </p:spTree>
    <p:extLst>
      <p:ext uri="{BB962C8B-B14F-4D97-AF65-F5344CB8AC3E}">
        <p14:creationId xmlns:p14="http://schemas.microsoft.com/office/powerpoint/2010/main" val="132657661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169CA-FC9A-423A-B250-CF3EAAE1D195}"/>
              </a:ext>
            </a:extLst>
          </p:cNvPr>
          <p:cNvSpPr>
            <a:spLocks noGrp="1"/>
          </p:cNvSpPr>
          <p:nvPr>
            <p:ph sz="quarter" idx="14"/>
          </p:nvPr>
        </p:nvSpPr>
        <p:spPr>
          <a:xfrm>
            <a:off x="592248" y="1350767"/>
            <a:ext cx="11174412" cy="3766665"/>
          </a:xfrm>
        </p:spPr>
        <p:txBody>
          <a:bodyPr>
            <a:normAutofit fontScale="92500" lnSpcReduction="10000"/>
          </a:bodyPr>
          <a:lstStyle/>
          <a:p>
            <a:r>
              <a:rPr lang="pt-BR" dirty="0"/>
              <a:t>É útil identificar pessoas que podem ser consultadas para ajudar na elaboração ou implementação de um planejamento antecipado. </a:t>
            </a:r>
          </a:p>
          <a:p>
            <a:r>
              <a:rPr lang="pt-BR" dirty="0"/>
              <a:t>Questões para pensar: </a:t>
            </a:r>
            <a:r>
              <a:rPr sz="2000" dirty="0"/>
              <a:t> </a:t>
            </a:r>
          </a:p>
          <a:p>
            <a:pPr marL="977900" indent="-273050" algn="just">
              <a:spcBef>
                <a:spcPts val="600"/>
              </a:spcBef>
              <a:spcAft>
                <a:spcPts val="0"/>
              </a:spcAft>
            </a:pPr>
            <a:r>
              <a:rPr sz="2000" dirty="0" err="1"/>
              <a:t>Existem</a:t>
            </a:r>
            <a:r>
              <a:rPr sz="2000" dirty="0"/>
              <a:t> pessoas </a:t>
            </a:r>
            <a:r>
              <a:rPr sz="2000" dirty="0" err="1"/>
              <a:t>específicas</a:t>
            </a:r>
            <a:r>
              <a:rPr sz="2000" dirty="0"/>
              <a:t> que </a:t>
            </a:r>
            <a:r>
              <a:rPr sz="2000" dirty="0" err="1"/>
              <a:t>eu</a:t>
            </a:r>
            <a:r>
              <a:rPr sz="2000" dirty="0"/>
              <a:t> </a:t>
            </a:r>
            <a:r>
              <a:rPr sz="2000" dirty="0" err="1"/>
              <a:t>gostaria</a:t>
            </a:r>
            <a:r>
              <a:rPr sz="2000" dirty="0"/>
              <a:t> de </a:t>
            </a:r>
            <a:r>
              <a:rPr sz="2000" dirty="0" err="1"/>
              <a:t>apoiar</a:t>
            </a:r>
            <a:r>
              <a:rPr sz="2000" dirty="0"/>
              <a:t> para </a:t>
            </a:r>
            <a:r>
              <a:rPr sz="2000" dirty="0" err="1"/>
              <a:t>tomar</a:t>
            </a:r>
            <a:r>
              <a:rPr sz="2000" dirty="0"/>
              <a:t> </a:t>
            </a:r>
            <a:r>
              <a:rPr sz="2000" dirty="0" err="1"/>
              <a:t>decisões</a:t>
            </a:r>
            <a:r>
              <a:rPr sz="2000" dirty="0"/>
              <a:t> em diferentes </a:t>
            </a:r>
            <a:r>
              <a:rPr sz="2000" dirty="0" err="1"/>
              <a:t>áreas</a:t>
            </a:r>
            <a:r>
              <a:rPr sz="2000" dirty="0"/>
              <a:t> da </a:t>
            </a:r>
            <a:r>
              <a:rPr sz="2000" dirty="0" err="1"/>
              <a:t>minha</a:t>
            </a:r>
            <a:r>
              <a:rPr sz="2000" dirty="0"/>
              <a:t> vida? </a:t>
            </a:r>
          </a:p>
          <a:p>
            <a:pPr marL="977900" indent="-273050" algn="just">
              <a:spcBef>
                <a:spcPts val="600"/>
              </a:spcBef>
              <a:spcAft>
                <a:spcPts val="0"/>
              </a:spcAft>
            </a:pPr>
            <a:r>
              <a:rPr sz="2000" dirty="0" err="1"/>
              <a:t>Quem</a:t>
            </a:r>
            <a:r>
              <a:rPr sz="2000" dirty="0"/>
              <a:t> são </a:t>
            </a:r>
            <a:r>
              <a:rPr sz="2000" dirty="0" err="1"/>
              <a:t>eles</a:t>
            </a:r>
            <a:r>
              <a:rPr sz="2000" dirty="0"/>
              <a:t>? </a:t>
            </a:r>
          </a:p>
          <a:p>
            <a:pPr marL="977900" indent="-273050" algn="just">
              <a:spcBef>
                <a:spcPts val="600"/>
              </a:spcBef>
              <a:spcAft>
                <a:spcPts val="0"/>
              </a:spcAft>
            </a:pPr>
            <a:r>
              <a:rPr sz="2000" dirty="0"/>
              <a:t>Em </a:t>
            </a:r>
            <a:r>
              <a:rPr sz="2000" dirty="0" err="1"/>
              <a:t>quem</a:t>
            </a:r>
            <a:r>
              <a:rPr sz="2000" dirty="0"/>
              <a:t> </a:t>
            </a:r>
            <a:r>
              <a:rPr sz="2000" dirty="0" err="1"/>
              <a:t>posso</a:t>
            </a:r>
            <a:r>
              <a:rPr sz="2000" dirty="0"/>
              <a:t> </a:t>
            </a:r>
            <a:r>
              <a:rPr sz="2000" dirty="0" err="1"/>
              <a:t>confiar</a:t>
            </a:r>
            <a:r>
              <a:rPr sz="2000" dirty="0"/>
              <a:t> para me </a:t>
            </a:r>
            <a:r>
              <a:rPr sz="2000" dirty="0" err="1"/>
              <a:t>apoiar</a:t>
            </a:r>
            <a:r>
              <a:rPr sz="2000" dirty="0"/>
              <a:t> e </a:t>
            </a:r>
            <a:r>
              <a:rPr sz="2000" dirty="0" err="1"/>
              <a:t>comunicar</a:t>
            </a:r>
            <a:r>
              <a:rPr sz="2000" dirty="0"/>
              <a:t> </a:t>
            </a:r>
            <a:r>
              <a:rPr sz="2000" dirty="0" err="1"/>
              <a:t>minha</a:t>
            </a:r>
            <a:r>
              <a:rPr sz="2000" dirty="0"/>
              <a:t> </a:t>
            </a:r>
            <a:r>
              <a:rPr sz="2000" dirty="0" err="1"/>
              <a:t>vontade</a:t>
            </a:r>
            <a:r>
              <a:rPr sz="2000" dirty="0"/>
              <a:t> e </a:t>
            </a:r>
            <a:r>
              <a:rPr sz="2000" dirty="0" err="1"/>
              <a:t>preferências</a:t>
            </a:r>
            <a:r>
              <a:rPr sz="2000" dirty="0"/>
              <a:t>? </a:t>
            </a:r>
          </a:p>
          <a:p>
            <a:pPr marL="977900" indent="-273050" algn="just">
              <a:spcBef>
                <a:spcPts val="600"/>
              </a:spcBef>
              <a:spcAft>
                <a:spcPts val="0"/>
              </a:spcAft>
            </a:pPr>
            <a:r>
              <a:rPr sz="2000" dirty="0" err="1"/>
              <a:t>Quem</a:t>
            </a:r>
            <a:r>
              <a:rPr sz="2000" dirty="0"/>
              <a:t> seria uma boa pessoa de </a:t>
            </a:r>
            <a:r>
              <a:rPr sz="2000" dirty="0" err="1"/>
              <a:t>contato</a:t>
            </a:r>
            <a:r>
              <a:rPr sz="2000" dirty="0"/>
              <a:t> se </a:t>
            </a:r>
            <a:r>
              <a:rPr sz="2000" dirty="0" err="1"/>
              <a:t>eu</a:t>
            </a:r>
            <a:r>
              <a:rPr sz="2000" dirty="0"/>
              <a:t> </a:t>
            </a:r>
            <a:r>
              <a:rPr sz="2000" dirty="0" err="1"/>
              <a:t>passasse</a:t>
            </a:r>
            <a:r>
              <a:rPr sz="2000" dirty="0"/>
              <a:t> por uma crise? </a:t>
            </a:r>
          </a:p>
          <a:p>
            <a:pPr marL="977900" indent="-273050" algn="just">
              <a:spcBef>
                <a:spcPts val="600"/>
              </a:spcBef>
              <a:spcAft>
                <a:spcPts val="0"/>
              </a:spcAft>
            </a:pPr>
            <a:r>
              <a:rPr sz="2000" dirty="0" err="1"/>
              <a:t>Quem</a:t>
            </a:r>
            <a:r>
              <a:rPr sz="2000" dirty="0"/>
              <a:t> me </a:t>
            </a:r>
            <a:r>
              <a:rPr sz="2000" dirty="0" err="1"/>
              <a:t>conhece</a:t>
            </a:r>
            <a:r>
              <a:rPr sz="2000" dirty="0"/>
              <a:t> </a:t>
            </a:r>
            <a:r>
              <a:rPr sz="2000" dirty="0" err="1"/>
              <a:t>bem</a:t>
            </a:r>
            <a:r>
              <a:rPr sz="2000" dirty="0"/>
              <a:t>? </a:t>
            </a:r>
          </a:p>
          <a:p>
            <a:pPr marL="977900" indent="-273050" algn="just">
              <a:spcBef>
                <a:spcPts val="600"/>
              </a:spcBef>
              <a:spcAft>
                <a:spcPts val="0"/>
              </a:spcAft>
            </a:pPr>
            <a:r>
              <a:rPr sz="2000" dirty="0" err="1"/>
              <a:t>Quem</a:t>
            </a:r>
            <a:r>
              <a:rPr sz="2000" dirty="0"/>
              <a:t> </a:t>
            </a:r>
            <a:r>
              <a:rPr sz="2000" dirty="0" err="1"/>
              <a:t>compartilha</a:t>
            </a:r>
            <a:r>
              <a:rPr sz="2000" dirty="0"/>
              <a:t> as </a:t>
            </a:r>
            <a:r>
              <a:rPr sz="2000" dirty="0" err="1"/>
              <a:t>mesmas</a:t>
            </a:r>
            <a:r>
              <a:rPr sz="2000" dirty="0"/>
              <a:t> </a:t>
            </a:r>
            <a:r>
              <a:rPr sz="2000" dirty="0" err="1"/>
              <a:t>crenças</a:t>
            </a:r>
            <a:r>
              <a:rPr sz="2000" dirty="0"/>
              <a:t>/</a:t>
            </a:r>
            <a:r>
              <a:rPr sz="2000" dirty="0" err="1"/>
              <a:t>valores</a:t>
            </a:r>
            <a:r>
              <a:rPr sz="2000" dirty="0"/>
              <a:t>/</a:t>
            </a:r>
            <a:r>
              <a:rPr sz="2000" dirty="0" err="1"/>
              <a:t>visão</a:t>
            </a:r>
            <a:r>
              <a:rPr sz="2000" dirty="0"/>
              <a:t> da vida?</a:t>
            </a:r>
            <a:endParaRPr lang="en-CH" sz="2000" dirty="0"/>
          </a:p>
        </p:txBody>
      </p:sp>
      <p:sp>
        <p:nvSpPr>
          <p:cNvPr id="2" name="Title 1">
            <a:extLst>
              <a:ext uri="{FF2B5EF4-FFF2-40B4-BE49-F238E27FC236}">
                <a16:creationId xmlns:a16="http://schemas.microsoft.com/office/drawing/2014/main" id="{FD7BE8DE-1704-4AD6-A970-92B97F0BEBC9}"/>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Etapas</a:t>
            </a:r>
            <a:r>
              <a:rPr dirty="0"/>
              <a:t> para fazer um </a:t>
            </a:r>
            <a:r>
              <a:rPr lang="pt-BR" dirty="0"/>
              <a:t>planejamento antecipado</a:t>
            </a:r>
            <a:r>
              <a:rPr dirty="0"/>
              <a:t> – 3</a:t>
            </a:r>
            <a:endParaRPr lang="en-CH" dirty="0"/>
          </a:p>
        </p:txBody>
      </p:sp>
    </p:spTree>
    <p:extLst>
      <p:ext uri="{BB962C8B-B14F-4D97-AF65-F5344CB8AC3E}">
        <p14:creationId xmlns:p14="http://schemas.microsoft.com/office/powerpoint/2010/main" val="60202161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D06F0-DB4A-44EC-B0A2-E6FA79224B09}"/>
              </a:ext>
            </a:extLst>
          </p:cNvPr>
          <p:cNvSpPr>
            <a:spLocks noGrp="1"/>
          </p:cNvSpPr>
          <p:nvPr>
            <p:ph sz="quarter" idx="14"/>
          </p:nvPr>
        </p:nvSpPr>
        <p:spPr>
          <a:xfrm>
            <a:off x="507195" y="1511188"/>
            <a:ext cx="11174412" cy="3686454"/>
          </a:xfrm>
        </p:spPr>
        <p:txBody>
          <a:bodyPr>
            <a:normAutofit/>
          </a:bodyPr>
          <a:lstStyle/>
          <a:p>
            <a:pPr algn="just">
              <a:spcBef>
                <a:spcPts val="600"/>
              </a:spcBef>
              <a:spcAft>
                <a:spcPts val="0"/>
              </a:spcAft>
            </a:pPr>
            <a:r>
              <a:rPr sz="2000" dirty="0"/>
              <a:t>As pessoas a </a:t>
            </a:r>
            <a:r>
              <a:rPr sz="2000" dirty="0" err="1"/>
              <a:t>serem</a:t>
            </a:r>
            <a:r>
              <a:rPr sz="2000" dirty="0"/>
              <a:t> </a:t>
            </a:r>
            <a:r>
              <a:rPr sz="2000" dirty="0" err="1"/>
              <a:t>consultadas</a:t>
            </a:r>
            <a:r>
              <a:rPr sz="2000" dirty="0"/>
              <a:t> </a:t>
            </a:r>
            <a:r>
              <a:rPr sz="2000" dirty="0" err="1"/>
              <a:t>podem</a:t>
            </a:r>
            <a:r>
              <a:rPr sz="2000" dirty="0"/>
              <a:t> </a:t>
            </a:r>
            <a:r>
              <a:rPr sz="2000" dirty="0" err="1"/>
              <a:t>incluir</a:t>
            </a:r>
            <a:r>
              <a:rPr sz="2000" dirty="0"/>
              <a:t>: </a:t>
            </a:r>
            <a:endParaRPr lang="en-CH" sz="2000" dirty="0"/>
          </a:p>
          <a:p>
            <a:pPr lvl="3" algn="just">
              <a:spcBef>
                <a:spcPts val="600"/>
              </a:spcBef>
              <a:spcAft>
                <a:spcPts val="0"/>
              </a:spcAft>
            </a:pPr>
            <a:r>
              <a:rPr dirty="0" err="1"/>
              <a:t>Parceiro</a:t>
            </a:r>
            <a:r>
              <a:rPr dirty="0"/>
              <a:t>/</a:t>
            </a:r>
            <a:r>
              <a:rPr dirty="0" err="1"/>
              <a:t>marido</a:t>
            </a:r>
            <a:r>
              <a:rPr dirty="0"/>
              <a:t>/</a:t>
            </a:r>
            <a:r>
              <a:rPr dirty="0" err="1"/>
              <a:t>esposa</a:t>
            </a:r>
            <a:r>
              <a:rPr dirty="0"/>
              <a:t>;</a:t>
            </a:r>
            <a:endParaRPr lang="en-CH" dirty="0"/>
          </a:p>
          <a:p>
            <a:pPr lvl="3" algn="just">
              <a:spcBef>
                <a:spcPts val="600"/>
              </a:spcBef>
              <a:spcAft>
                <a:spcPts val="0"/>
              </a:spcAft>
            </a:pPr>
            <a:r>
              <a:rPr dirty="0"/>
              <a:t>Amigos;</a:t>
            </a:r>
            <a:endParaRPr lang="en-CH" dirty="0"/>
          </a:p>
          <a:p>
            <a:pPr lvl="3" algn="just">
              <a:spcBef>
                <a:spcPts val="600"/>
              </a:spcBef>
              <a:spcAft>
                <a:spcPts val="0"/>
              </a:spcAft>
            </a:pPr>
            <a:r>
              <a:rPr lang="en-US" dirty="0" err="1"/>
              <a:t>Familiares</a:t>
            </a:r>
            <a:r>
              <a:rPr lang="en-US" dirty="0"/>
              <a:t>;</a:t>
            </a:r>
            <a:endParaRPr lang="en-CH" dirty="0"/>
          </a:p>
          <a:p>
            <a:pPr lvl="3" algn="just">
              <a:spcBef>
                <a:spcPts val="600"/>
              </a:spcBef>
              <a:spcAft>
                <a:spcPts val="0"/>
              </a:spcAft>
            </a:pPr>
            <a:r>
              <a:rPr dirty="0" err="1"/>
              <a:t>Parceiros</a:t>
            </a:r>
            <a:r>
              <a:rPr dirty="0"/>
              <a:t> de </a:t>
            </a:r>
            <a:r>
              <a:rPr dirty="0" err="1"/>
              <a:t>cuidados</a:t>
            </a:r>
            <a:r>
              <a:rPr dirty="0"/>
              <a:t>;</a:t>
            </a:r>
            <a:endParaRPr lang="pt-BR" dirty="0"/>
          </a:p>
          <a:p>
            <a:pPr lvl="3" algn="just">
              <a:spcBef>
                <a:spcPts val="600"/>
              </a:spcBef>
              <a:spcAft>
                <a:spcPts val="0"/>
              </a:spcAft>
            </a:pPr>
            <a:r>
              <a:rPr lang="pt-BR" dirty="0"/>
              <a:t>Profissionais da saúde mental e outros profissionais; </a:t>
            </a:r>
          </a:p>
          <a:p>
            <a:pPr lvl="3" algn="just">
              <a:spcBef>
                <a:spcPts val="600"/>
              </a:spcBef>
              <a:spcAft>
                <a:spcPts val="0"/>
              </a:spcAft>
            </a:pPr>
            <a:r>
              <a:rPr lang="pt-BR" dirty="0"/>
              <a:t>Facilitadores treinados; </a:t>
            </a:r>
          </a:p>
          <a:p>
            <a:pPr lvl="3" algn="just">
              <a:spcBef>
                <a:spcPts val="600"/>
              </a:spcBef>
              <a:spcAft>
                <a:spcPts val="0"/>
              </a:spcAft>
            </a:pPr>
            <a:r>
              <a:rPr lang="pt-BR" dirty="0"/>
              <a:t>Alguém em uma função de par; </a:t>
            </a:r>
          </a:p>
          <a:p>
            <a:pPr lvl="3" algn="just">
              <a:spcBef>
                <a:spcPts val="600"/>
              </a:spcBef>
              <a:spcAft>
                <a:spcPts val="0"/>
              </a:spcAft>
            </a:pPr>
            <a:r>
              <a:rPr lang="pt-BR" dirty="0"/>
              <a:t>Líderes religiosos ou comunitários </a:t>
            </a:r>
          </a:p>
        </p:txBody>
      </p:sp>
      <p:sp>
        <p:nvSpPr>
          <p:cNvPr id="2" name="Title 1">
            <a:extLst>
              <a:ext uri="{FF2B5EF4-FFF2-40B4-BE49-F238E27FC236}">
                <a16:creationId xmlns:a16="http://schemas.microsoft.com/office/drawing/2014/main" id="{1852F7B8-0F0A-4DFA-BFA0-2F7F6C7FAA62}"/>
              </a:ext>
            </a:extLst>
          </p:cNvPr>
          <p:cNvSpPr>
            <a:spLocks noGrp="1"/>
          </p:cNvSpPr>
          <p:nvPr>
            <p:ph type="title"/>
          </p:nvPr>
        </p:nvSpPr>
        <p:spPr>
          <a:xfrm>
            <a:off x="422141" y="506412"/>
            <a:ext cx="11259466" cy="432000"/>
          </a:xfrm>
        </p:spPr>
        <p:txBody>
          <a:bodyPr/>
          <a:lstStyle/>
          <a:p>
            <a:pPr algn="ctr"/>
            <a:r>
              <a:rPr dirty="0" err="1"/>
              <a:t>Apresentação</a:t>
            </a:r>
            <a:r>
              <a:rPr dirty="0"/>
              <a:t>: </a:t>
            </a:r>
            <a:r>
              <a:rPr dirty="0" err="1"/>
              <a:t>Etapas</a:t>
            </a:r>
            <a:r>
              <a:rPr dirty="0"/>
              <a:t> para fazer um </a:t>
            </a:r>
            <a:r>
              <a:rPr lang="pt-BR" dirty="0"/>
              <a:t>planejamento antecipado</a:t>
            </a:r>
            <a:r>
              <a:rPr dirty="0"/>
              <a:t> – 4</a:t>
            </a:r>
            <a:endParaRPr lang="en-CH" dirty="0"/>
          </a:p>
        </p:txBody>
      </p:sp>
    </p:spTree>
    <p:extLst>
      <p:ext uri="{BB962C8B-B14F-4D97-AF65-F5344CB8AC3E}">
        <p14:creationId xmlns:p14="http://schemas.microsoft.com/office/powerpoint/2010/main" val="254744098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B2DB7A1-A7A0-144A-817E-D07D5F3A82E5}"/>
              </a:ext>
            </a:extLst>
          </p:cNvPr>
          <p:cNvSpPr>
            <a:spLocks noGrp="1"/>
          </p:cNvSpPr>
          <p:nvPr>
            <p:ph type="body" sz="quarter" idx="13"/>
          </p:nvPr>
        </p:nvSpPr>
        <p:spPr>
          <a:xfrm>
            <a:off x="508800" y="1241115"/>
            <a:ext cx="11174400" cy="360000"/>
          </a:xfrm>
        </p:spPr>
        <p:txBody>
          <a:bodyPr/>
          <a:lstStyle/>
          <a:p>
            <a:r>
              <a:rPr dirty="0"/>
              <a:t>Etapa 2: </a:t>
            </a:r>
            <a:r>
              <a:rPr dirty="0" err="1"/>
              <a:t>Discutir</a:t>
            </a:r>
            <a:endParaRPr lang="en-CH" dirty="0"/>
          </a:p>
        </p:txBody>
      </p:sp>
      <p:sp>
        <p:nvSpPr>
          <p:cNvPr id="3" name="Content Placeholder 2">
            <a:extLst>
              <a:ext uri="{FF2B5EF4-FFF2-40B4-BE49-F238E27FC236}">
                <a16:creationId xmlns:a16="http://schemas.microsoft.com/office/drawing/2014/main" id="{C556D353-EDB5-45DC-BB6A-67F73B1FDE90}"/>
              </a:ext>
            </a:extLst>
          </p:cNvPr>
          <p:cNvSpPr>
            <a:spLocks noGrp="1"/>
          </p:cNvSpPr>
          <p:nvPr>
            <p:ph sz="quarter" idx="14"/>
          </p:nvPr>
        </p:nvSpPr>
        <p:spPr>
          <a:xfrm>
            <a:off x="703150" y="1895351"/>
            <a:ext cx="11174412" cy="4016035"/>
          </a:xfrm>
        </p:spPr>
        <p:txBody>
          <a:bodyPr>
            <a:normAutofit/>
          </a:bodyPr>
          <a:lstStyle/>
          <a:p>
            <a:pPr algn="just">
              <a:spcBef>
                <a:spcPts val="600"/>
              </a:spcBef>
              <a:spcAft>
                <a:spcPts val="0"/>
              </a:spcAft>
            </a:pPr>
            <a:r>
              <a:rPr sz="2000" dirty="0"/>
              <a:t>Uma </a:t>
            </a:r>
            <a:r>
              <a:rPr sz="2000" dirty="0" err="1"/>
              <a:t>vez</a:t>
            </a:r>
            <a:r>
              <a:rPr sz="2000" dirty="0"/>
              <a:t> que as pessoas </a:t>
            </a:r>
            <a:r>
              <a:rPr sz="2000" dirty="0" err="1"/>
              <a:t>tenham</a:t>
            </a:r>
            <a:r>
              <a:rPr sz="2000" dirty="0"/>
              <a:t> </a:t>
            </a:r>
            <a:r>
              <a:rPr sz="2000" dirty="0" err="1"/>
              <a:t>identificado</a:t>
            </a:r>
            <a:r>
              <a:rPr sz="2000" dirty="0"/>
              <a:t> </a:t>
            </a:r>
            <a:r>
              <a:rPr sz="2000" dirty="0" err="1"/>
              <a:t>quem</a:t>
            </a:r>
            <a:r>
              <a:rPr sz="2000" dirty="0"/>
              <a:t> </a:t>
            </a:r>
            <a:r>
              <a:rPr sz="2000" dirty="0" err="1"/>
              <a:t>envolver</a:t>
            </a:r>
            <a:r>
              <a:rPr sz="2000" dirty="0"/>
              <a:t> com </a:t>
            </a:r>
            <a:r>
              <a:rPr sz="2000" dirty="0" err="1"/>
              <a:t>antecedência</a:t>
            </a:r>
            <a:r>
              <a:rPr sz="2000" dirty="0"/>
              <a:t> no </a:t>
            </a:r>
            <a:r>
              <a:rPr sz="2000" dirty="0" err="1"/>
              <a:t>planejamento</a:t>
            </a:r>
            <a:r>
              <a:rPr sz="2000" dirty="0"/>
              <a:t>, </a:t>
            </a:r>
            <a:r>
              <a:rPr sz="2000" dirty="0" err="1"/>
              <a:t>elas</a:t>
            </a:r>
            <a:r>
              <a:rPr sz="2000" dirty="0"/>
              <a:t> </a:t>
            </a:r>
            <a:r>
              <a:rPr sz="2000" dirty="0" err="1"/>
              <a:t>podem</a:t>
            </a:r>
            <a:r>
              <a:rPr sz="2000" dirty="0"/>
              <a:t> </a:t>
            </a:r>
            <a:r>
              <a:rPr sz="2000" dirty="0" err="1"/>
              <a:t>discutir</a:t>
            </a:r>
            <a:r>
              <a:rPr sz="2000" dirty="0"/>
              <a:t> as </a:t>
            </a:r>
            <a:r>
              <a:rPr sz="2000" dirty="0" err="1"/>
              <a:t>possíveis</a:t>
            </a:r>
            <a:r>
              <a:rPr sz="2000" dirty="0"/>
              <a:t> </a:t>
            </a:r>
            <a:r>
              <a:rPr sz="2000" dirty="0" err="1"/>
              <a:t>opções</a:t>
            </a:r>
            <a:r>
              <a:rPr sz="2000" dirty="0"/>
              <a:t> com </a:t>
            </a:r>
            <a:r>
              <a:rPr sz="2000" dirty="0" err="1"/>
              <a:t>elas</a:t>
            </a:r>
            <a:r>
              <a:rPr sz="2000" dirty="0"/>
              <a:t>. </a:t>
            </a:r>
          </a:p>
          <a:p>
            <a:pPr algn="just">
              <a:spcBef>
                <a:spcPts val="600"/>
              </a:spcBef>
              <a:spcAft>
                <a:spcPts val="0"/>
              </a:spcAft>
            </a:pPr>
            <a:r>
              <a:rPr sz="2000" dirty="0"/>
              <a:t>Como </a:t>
            </a:r>
            <a:r>
              <a:rPr sz="2000" dirty="0" err="1"/>
              <a:t>alternativa</a:t>
            </a:r>
            <a:r>
              <a:rPr sz="2000" dirty="0"/>
              <a:t>, </a:t>
            </a:r>
            <a:r>
              <a:rPr sz="2000" dirty="0" err="1"/>
              <a:t>eles</a:t>
            </a:r>
            <a:r>
              <a:rPr sz="2000" dirty="0"/>
              <a:t> </a:t>
            </a:r>
            <a:r>
              <a:rPr sz="2000" dirty="0" err="1"/>
              <a:t>podem</a:t>
            </a:r>
            <a:r>
              <a:rPr sz="2000" dirty="0"/>
              <a:t> </a:t>
            </a:r>
            <a:r>
              <a:rPr sz="2000" dirty="0" err="1"/>
              <a:t>querer</a:t>
            </a:r>
            <a:r>
              <a:rPr sz="2000" dirty="0"/>
              <a:t> </a:t>
            </a:r>
            <a:r>
              <a:rPr sz="2000" dirty="0" err="1"/>
              <a:t>pesquisar</a:t>
            </a:r>
            <a:r>
              <a:rPr sz="2000" dirty="0"/>
              <a:t> as diferentes </a:t>
            </a:r>
            <a:r>
              <a:rPr sz="2000" dirty="0" err="1"/>
              <a:t>opções</a:t>
            </a:r>
            <a:r>
              <a:rPr sz="2000" dirty="0"/>
              <a:t> </a:t>
            </a:r>
            <a:r>
              <a:rPr sz="2000" dirty="0" err="1"/>
              <a:t>primeiro</a:t>
            </a:r>
            <a:r>
              <a:rPr sz="2000" dirty="0"/>
              <a:t> e </a:t>
            </a:r>
            <a:r>
              <a:rPr sz="2000" dirty="0" err="1"/>
              <a:t>discuti</a:t>
            </a:r>
            <a:r>
              <a:rPr sz="2000" dirty="0"/>
              <a:t>-las com </a:t>
            </a:r>
            <a:r>
              <a:rPr sz="2000" dirty="0" err="1"/>
              <a:t>possíveis</a:t>
            </a:r>
            <a:r>
              <a:rPr sz="2000" dirty="0"/>
              <a:t> </a:t>
            </a:r>
            <a:r>
              <a:rPr sz="2000" dirty="0" err="1"/>
              <a:t>especialistas</a:t>
            </a:r>
            <a:r>
              <a:rPr sz="2000" dirty="0"/>
              <a:t> ou </a:t>
            </a:r>
            <a:r>
              <a:rPr sz="2000" dirty="0" err="1"/>
              <a:t>apoiadores</a:t>
            </a:r>
            <a:r>
              <a:rPr sz="2000" dirty="0"/>
              <a:t>.</a:t>
            </a:r>
            <a:endParaRPr lang="en-CH" sz="2000" dirty="0"/>
          </a:p>
          <a:p>
            <a:pPr lvl="2" algn="just">
              <a:spcBef>
                <a:spcPts val="600"/>
              </a:spcBef>
              <a:spcAft>
                <a:spcPts val="0"/>
              </a:spcAft>
            </a:pPr>
            <a:r>
              <a:rPr dirty="0"/>
              <a:t>Por </a:t>
            </a:r>
            <a:r>
              <a:rPr dirty="0" err="1"/>
              <a:t>exemplo</a:t>
            </a:r>
            <a:r>
              <a:rPr dirty="0"/>
              <a:t>, </a:t>
            </a:r>
            <a:r>
              <a:rPr dirty="0" err="1"/>
              <a:t>os</a:t>
            </a:r>
            <a:r>
              <a:rPr dirty="0"/>
              <a:t> </a:t>
            </a:r>
            <a:r>
              <a:rPr dirty="0" err="1"/>
              <a:t>profissionais</a:t>
            </a:r>
            <a:r>
              <a:rPr dirty="0"/>
              <a:t> ou um </a:t>
            </a:r>
            <a:r>
              <a:rPr dirty="0" err="1"/>
              <a:t>colega</a:t>
            </a:r>
            <a:r>
              <a:rPr dirty="0"/>
              <a:t> </a:t>
            </a:r>
            <a:r>
              <a:rPr dirty="0" err="1"/>
              <a:t>podem</a:t>
            </a:r>
            <a:r>
              <a:rPr dirty="0"/>
              <a:t> </a:t>
            </a:r>
            <a:r>
              <a:rPr dirty="0" err="1"/>
              <a:t>aconselhar</a:t>
            </a:r>
            <a:r>
              <a:rPr dirty="0"/>
              <a:t> quais </a:t>
            </a:r>
            <a:r>
              <a:rPr dirty="0" err="1"/>
              <a:t>tratamentos</a:t>
            </a:r>
            <a:r>
              <a:rPr dirty="0"/>
              <a:t>, </a:t>
            </a:r>
            <a:r>
              <a:rPr dirty="0" err="1"/>
              <a:t>cuidados</a:t>
            </a:r>
            <a:r>
              <a:rPr dirty="0"/>
              <a:t> e </a:t>
            </a:r>
            <a:r>
              <a:rPr dirty="0" err="1"/>
              <a:t>opções</a:t>
            </a:r>
            <a:r>
              <a:rPr dirty="0"/>
              <a:t> de </a:t>
            </a:r>
            <a:r>
              <a:rPr dirty="0" err="1"/>
              <a:t>apoio</a:t>
            </a:r>
            <a:r>
              <a:rPr dirty="0"/>
              <a:t> </a:t>
            </a:r>
            <a:r>
              <a:rPr dirty="0" err="1"/>
              <a:t>estão</a:t>
            </a:r>
            <a:r>
              <a:rPr dirty="0"/>
              <a:t> </a:t>
            </a:r>
            <a:r>
              <a:rPr dirty="0" err="1"/>
              <a:t>disponíveis</a:t>
            </a:r>
            <a:r>
              <a:rPr dirty="0"/>
              <a:t>, </a:t>
            </a:r>
            <a:r>
              <a:rPr dirty="0" err="1"/>
              <a:t>implicações</a:t>
            </a:r>
            <a:r>
              <a:rPr dirty="0"/>
              <a:t> de </a:t>
            </a:r>
            <a:r>
              <a:rPr dirty="0" err="1"/>
              <a:t>aceitar</a:t>
            </a:r>
            <a:r>
              <a:rPr dirty="0"/>
              <a:t> ou </a:t>
            </a:r>
            <a:r>
              <a:rPr dirty="0" err="1"/>
              <a:t>recusar</a:t>
            </a:r>
            <a:r>
              <a:rPr dirty="0"/>
              <a:t> </a:t>
            </a:r>
            <a:r>
              <a:rPr dirty="0" err="1"/>
              <a:t>tratamentos</a:t>
            </a:r>
            <a:r>
              <a:rPr dirty="0"/>
              <a:t>. </a:t>
            </a:r>
          </a:p>
          <a:p>
            <a:pPr lvl="2" algn="just">
              <a:spcBef>
                <a:spcPts val="600"/>
              </a:spcBef>
              <a:spcAft>
                <a:spcPts val="0"/>
              </a:spcAft>
            </a:pPr>
            <a:r>
              <a:rPr dirty="0"/>
              <a:t>As pessoas que </a:t>
            </a:r>
            <a:r>
              <a:rPr dirty="0" err="1"/>
              <a:t>prestam</a:t>
            </a:r>
            <a:r>
              <a:rPr dirty="0"/>
              <a:t> </a:t>
            </a:r>
            <a:r>
              <a:rPr dirty="0" err="1"/>
              <a:t>aconselhamento</a:t>
            </a:r>
            <a:r>
              <a:rPr dirty="0"/>
              <a:t> </a:t>
            </a:r>
            <a:r>
              <a:rPr dirty="0" err="1"/>
              <a:t>devem</a:t>
            </a:r>
            <a:r>
              <a:rPr dirty="0"/>
              <a:t> </a:t>
            </a:r>
            <a:r>
              <a:rPr dirty="0" err="1"/>
              <a:t>estar</a:t>
            </a:r>
            <a:r>
              <a:rPr dirty="0"/>
              <a:t> </a:t>
            </a:r>
            <a:r>
              <a:rPr dirty="0" err="1"/>
              <a:t>cientes</a:t>
            </a:r>
            <a:r>
              <a:rPr dirty="0"/>
              <a:t> das </a:t>
            </a:r>
            <a:r>
              <a:rPr dirty="0" err="1"/>
              <a:t>alternativas</a:t>
            </a:r>
            <a:r>
              <a:rPr dirty="0"/>
              <a:t> </a:t>
            </a:r>
            <a:r>
              <a:rPr dirty="0" err="1"/>
              <a:t>disponíveis</a:t>
            </a:r>
            <a:r>
              <a:rPr dirty="0"/>
              <a:t>.</a:t>
            </a:r>
          </a:p>
          <a:p>
            <a:pPr lvl="2" algn="just">
              <a:spcBef>
                <a:spcPts val="600"/>
              </a:spcBef>
              <a:spcAft>
                <a:spcPts val="0"/>
              </a:spcAft>
            </a:pPr>
            <a:r>
              <a:rPr dirty="0"/>
              <a:t>Eles </a:t>
            </a:r>
            <a:r>
              <a:rPr dirty="0" err="1"/>
              <a:t>devem</a:t>
            </a:r>
            <a:r>
              <a:rPr dirty="0"/>
              <a:t> </a:t>
            </a:r>
            <a:r>
              <a:rPr dirty="0" err="1"/>
              <a:t>estar</a:t>
            </a:r>
            <a:r>
              <a:rPr dirty="0"/>
              <a:t> </a:t>
            </a:r>
            <a:r>
              <a:rPr dirty="0" err="1"/>
              <a:t>abertos</a:t>
            </a:r>
            <a:r>
              <a:rPr dirty="0"/>
              <a:t> a diferentes </a:t>
            </a:r>
            <a:r>
              <a:rPr dirty="0" err="1"/>
              <a:t>opções</a:t>
            </a:r>
            <a:r>
              <a:rPr dirty="0"/>
              <a:t> e </a:t>
            </a:r>
            <a:r>
              <a:rPr dirty="0" err="1"/>
              <a:t>não</a:t>
            </a:r>
            <a:r>
              <a:rPr dirty="0"/>
              <a:t> ser </a:t>
            </a:r>
            <a:r>
              <a:rPr dirty="0" err="1"/>
              <a:t>fixos</a:t>
            </a:r>
            <a:r>
              <a:rPr dirty="0"/>
              <a:t> em sua </a:t>
            </a:r>
            <a:r>
              <a:rPr dirty="0" err="1"/>
              <a:t>visão</a:t>
            </a:r>
            <a:r>
              <a:rPr dirty="0"/>
              <a:t>.</a:t>
            </a:r>
          </a:p>
          <a:p>
            <a:pPr algn="just">
              <a:spcBef>
                <a:spcPts val="600"/>
              </a:spcBef>
              <a:spcAft>
                <a:spcPts val="0"/>
              </a:spcAft>
            </a:pPr>
            <a:r>
              <a:rPr sz="2000" dirty="0"/>
              <a:t>A pessoa </a:t>
            </a:r>
            <a:r>
              <a:rPr sz="2000" dirty="0" err="1"/>
              <a:t>também</a:t>
            </a:r>
            <a:r>
              <a:rPr sz="2000" dirty="0"/>
              <a:t> </a:t>
            </a:r>
            <a:r>
              <a:rPr sz="2000" dirty="0" err="1"/>
              <a:t>pode</a:t>
            </a:r>
            <a:r>
              <a:rPr sz="2000" dirty="0"/>
              <a:t> </a:t>
            </a:r>
            <a:r>
              <a:rPr sz="2000" dirty="0" err="1"/>
              <a:t>querer</a:t>
            </a:r>
            <a:r>
              <a:rPr sz="2000" dirty="0"/>
              <a:t> </a:t>
            </a:r>
            <a:r>
              <a:rPr sz="2000" dirty="0" err="1"/>
              <a:t>discutir</a:t>
            </a:r>
            <a:r>
              <a:rPr sz="2000" dirty="0"/>
              <a:t> com </a:t>
            </a:r>
            <a:r>
              <a:rPr sz="2000" dirty="0" err="1"/>
              <a:t>familiares</a:t>
            </a:r>
            <a:r>
              <a:rPr sz="2000" dirty="0"/>
              <a:t> e amigos. </a:t>
            </a:r>
            <a:endParaRPr lang="en-CH" sz="2000" dirty="0"/>
          </a:p>
          <a:p>
            <a:pPr algn="just">
              <a:spcBef>
                <a:spcPts val="600"/>
              </a:spcBef>
              <a:spcAft>
                <a:spcPts val="0"/>
              </a:spcAft>
            </a:pPr>
            <a:r>
              <a:rPr sz="2000" dirty="0"/>
              <a:t>A </a:t>
            </a:r>
            <a:r>
              <a:rPr sz="2000" dirty="0" err="1"/>
              <a:t>discussão</a:t>
            </a:r>
            <a:r>
              <a:rPr sz="2000" dirty="0"/>
              <a:t> </a:t>
            </a:r>
            <a:r>
              <a:rPr sz="2000" dirty="0" err="1"/>
              <a:t>deve</a:t>
            </a:r>
            <a:r>
              <a:rPr sz="2000" dirty="0"/>
              <a:t> </a:t>
            </a:r>
            <a:r>
              <a:rPr sz="2000" dirty="0" err="1"/>
              <a:t>identificar</a:t>
            </a:r>
            <a:r>
              <a:rPr sz="2000" dirty="0"/>
              <a:t> </a:t>
            </a:r>
            <a:r>
              <a:rPr sz="2000" dirty="0" err="1"/>
              <a:t>quem</a:t>
            </a:r>
            <a:r>
              <a:rPr sz="2000" dirty="0"/>
              <a:t> </a:t>
            </a:r>
            <a:r>
              <a:rPr sz="2000" dirty="0" err="1"/>
              <a:t>estaria</a:t>
            </a:r>
            <a:r>
              <a:rPr sz="2000" dirty="0"/>
              <a:t> pronto para </a:t>
            </a:r>
            <a:r>
              <a:rPr sz="2000" dirty="0" err="1"/>
              <a:t>oferecer</a:t>
            </a:r>
            <a:r>
              <a:rPr sz="2000" dirty="0"/>
              <a:t> </a:t>
            </a:r>
            <a:r>
              <a:rPr sz="2000" dirty="0" err="1"/>
              <a:t>ajuda</a:t>
            </a:r>
            <a:r>
              <a:rPr sz="2000" dirty="0"/>
              <a:t> </a:t>
            </a:r>
            <a:r>
              <a:rPr sz="2000" dirty="0" err="1"/>
              <a:t>prática</a:t>
            </a:r>
            <a:r>
              <a:rPr sz="2000" dirty="0"/>
              <a:t> à pessoa.</a:t>
            </a:r>
            <a:endParaRPr lang="en-CH" sz="2000" dirty="0"/>
          </a:p>
        </p:txBody>
      </p:sp>
      <p:sp>
        <p:nvSpPr>
          <p:cNvPr id="2" name="Title 1">
            <a:extLst>
              <a:ext uri="{FF2B5EF4-FFF2-40B4-BE49-F238E27FC236}">
                <a16:creationId xmlns:a16="http://schemas.microsoft.com/office/drawing/2014/main" id="{C4F3420D-FCC1-402B-B40D-FB188BD962E9}"/>
              </a:ext>
            </a:extLst>
          </p:cNvPr>
          <p:cNvSpPr>
            <a:spLocks noGrp="1"/>
          </p:cNvSpPr>
          <p:nvPr>
            <p:ph type="title"/>
          </p:nvPr>
        </p:nvSpPr>
        <p:spPr>
          <a:xfrm>
            <a:off x="422141" y="514879"/>
            <a:ext cx="11455421" cy="432000"/>
          </a:xfrm>
        </p:spPr>
        <p:txBody>
          <a:bodyPr/>
          <a:lstStyle/>
          <a:p>
            <a:pPr algn="ctr"/>
            <a:r>
              <a:rPr dirty="0" err="1"/>
              <a:t>Apresentação</a:t>
            </a:r>
            <a:r>
              <a:rPr dirty="0"/>
              <a:t>: </a:t>
            </a:r>
            <a:r>
              <a:rPr dirty="0" err="1"/>
              <a:t>Etapas</a:t>
            </a:r>
            <a:r>
              <a:rPr dirty="0"/>
              <a:t> para </a:t>
            </a:r>
            <a:r>
              <a:rPr dirty="0" err="1"/>
              <a:t>fazer</a:t>
            </a:r>
            <a:r>
              <a:rPr dirty="0"/>
              <a:t> um </a:t>
            </a:r>
            <a:r>
              <a:rPr lang="pt-BR" dirty="0"/>
              <a:t>planejamento antecipado</a:t>
            </a:r>
            <a:r>
              <a:rPr dirty="0"/>
              <a:t> – 5</a:t>
            </a:r>
            <a:endParaRPr lang="en-CH" dirty="0"/>
          </a:p>
        </p:txBody>
      </p:sp>
    </p:spTree>
    <p:extLst>
      <p:ext uri="{BB962C8B-B14F-4D97-AF65-F5344CB8AC3E}">
        <p14:creationId xmlns:p14="http://schemas.microsoft.com/office/powerpoint/2010/main" val="11519835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CD47CA-33E8-324F-8CFD-45C13A6A1B0B}"/>
              </a:ext>
            </a:extLst>
          </p:cNvPr>
          <p:cNvSpPr>
            <a:spLocks noGrp="1"/>
          </p:cNvSpPr>
          <p:nvPr>
            <p:ph type="body" sz="quarter" idx="13"/>
          </p:nvPr>
        </p:nvSpPr>
        <p:spPr>
          <a:xfrm>
            <a:off x="507207" y="1123076"/>
            <a:ext cx="11174400" cy="360000"/>
          </a:xfrm>
        </p:spPr>
        <p:txBody>
          <a:bodyPr/>
          <a:lstStyle/>
          <a:p>
            <a:r>
              <a:rPr dirty="0"/>
              <a:t>Etapa 3: Est</a:t>
            </a:r>
            <a:r>
              <a:rPr lang="en-US" dirty="0"/>
              <a:t>ar</a:t>
            </a:r>
            <a:r>
              <a:rPr dirty="0"/>
              <a:t> </a:t>
            </a:r>
            <a:r>
              <a:rPr dirty="0" err="1"/>
              <a:t>ciente</a:t>
            </a:r>
            <a:r>
              <a:rPr dirty="0"/>
              <a:t> da </a:t>
            </a:r>
            <a:r>
              <a:rPr dirty="0" err="1"/>
              <a:t>estrutura</a:t>
            </a:r>
            <a:r>
              <a:rPr dirty="0"/>
              <a:t> legal</a:t>
            </a:r>
            <a:endParaRPr lang="en-CH" dirty="0"/>
          </a:p>
        </p:txBody>
      </p:sp>
      <p:sp>
        <p:nvSpPr>
          <p:cNvPr id="3" name="Content Placeholder 2">
            <a:extLst>
              <a:ext uri="{FF2B5EF4-FFF2-40B4-BE49-F238E27FC236}">
                <a16:creationId xmlns:a16="http://schemas.microsoft.com/office/drawing/2014/main" id="{C05ACBF1-0674-43CA-8F98-3BA0C0A840E7}"/>
              </a:ext>
            </a:extLst>
          </p:cNvPr>
          <p:cNvSpPr>
            <a:spLocks noGrp="1"/>
          </p:cNvSpPr>
          <p:nvPr>
            <p:ph sz="quarter" idx="14"/>
          </p:nvPr>
        </p:nvSpPr>
        <p:spPr>
          <a:xfrm>
            <a:off x="507207" y="1871188"/>
            <a:ext cx="11174412" cy="3092896"/>
          </a:xfrm>
        </p:spPr>
        <p:txBody>
          <a:bodyPr>
            <a:normAutofit/>
          </a:bodyPr>
          <a:lstStyle/>
          <a:p>
            <a:pPr algn="just">
              <a:spcBef>
                <a:spcPts val="600"/>
              </a:spcBef>
              <a:spcAft>
                <a:spcPts val="0"/>
              </a:spcAft>
            </a:pPr>
            <a:r>
              <a:rPr sz="2000" dirty="0"/>
              <a:t>Em alguns </a:t>
            </a:r>
            <a:r>
              <a:rPr sz="2000" dirty="0" err="1"/>
              <a:t>países</a:t>
            </a:r>
            <a:r>
              <a:rPr sz="2000" dirty="0"/>
              <a:t>, certos </a:t>
            </a:r>
            <a:r>
              <a:rPr sz="2000" dirty="0" err="1"/>
              <a:t>documentos</a:t>
            </a:r>
            <a:r>
              <a:rPr sz="2000" dirty="0"/>
              <a:t> de </a:t>
            </a:r>
            <a:r>
              <a:rPr sz="2000" dirty="0" err="1"/>
              <a:t>planejamento</a:t>
            </a:r>
            <a:r>
              <a:rPr sz="2000" dirty="0"/>
              <a:t> antecipado são </a:t>
            </a:r>
            <a:r>
              <a:rPr sz="2000" dirty="0" err="1"/>
              <a:t>juridicamente</a:t>
            </a:r>
            <a:r>
              <a:rPr sz="2000" dirty="0"/>
              <a:t> </a:t>
            </a:r>
            <a:r>
              <a:rPr sz="2000" dirty="0" err="1"/>
              <a:t>vinculativos</a:t>
            </a:r>
            <a:r>
              <a:rPr sz="2000" dirty="0"/>
              <a:t>.</a:t>
            </a:r>
          </a:p>
          <a:p>
            <a:pPr algn="just">
              <a:spcBef>
                <a:spcPts val="600"/>
              </a:spcBef>
              <a:spcAft>
                <a:spcPts val="0"/>
              </a:spcAft>
            </a:pPr>
            <a:r>
              <a:rPr sz="2000" dirty="0" err="1"/>
              <a:t>Isso</a:t>
            </a:r>
            <a:r>
              <a:rPr sz="2000" dirty="0"/>
              <a:t> </a:t>
            </a:r>
            <a:r>
              <a:rPr sz="2000" dirty="0" err="1"/>
              <a:t>pode</a:t>
            </a:r>
            <a:r>
              <a:rPr sz="2000" dirty="0"/>
              <a:t> </a:t>
            </a:r>
            <a:r>
              <a:rPr sz="2000" dirty="0" err="1"/>
              <a:t>significar</a:t>
            </a:r>
            <a:r>
              <a:rPr sz="2000" dirty="0"/>
              <a:t> que um </a:t>
            </a:r>
            <a:r>
              <a:rPr sz="2000" dirty="0" err="1"/>
              <a:t>procedimento</a:t>
            </a:r>
            <a:r>
              <a:rPr sz="2000" dirty="0"/>
              <a:t> </a:t>
            </a:r>
            <a:r>
              <a:rPr sz="2000" dirty="0" err="1"/>
              <a:t>específico</a:t>
            </a:r>
            <a:r>
              <a:rPr sz="2000" dirty="0"/>
              <a:t> precisa ser </a:t>
            </a:r>
            <a:r>
              <a:rPr sz="2000" dirty="0" err="1"/>
              <a:t>seguido</a:t>
            </a:r>
            <a:r>
              <a:rPr sz="2000" dirty="0"/>
              <a:t>.</a:t>
            </a:r>
          </a:p>
          <a:p>
            <a:pPr algn="just">
              <a:spcBef>
                <a:spcPts val="600"/>
              </a:spcBef>
              <a:spcAft>
                <a:spcPts val="0"/>
              </a:spcAft>
            </a:pPr>
            <a:r>
              <a:rPr sz="2000" dirty="0"/>
              <a:t>Pode ser </a:t>
            </a:r>
            <a:r>
              <a:rPr sz="2000" dirty="0" err="1"/>
              <a:t>necessário</a:t>
            </a:r>
            <a:r>
              <a:rPr sz="2000" dirty="0"/>
              <a:t> </a:t>
            </a:r>
            <a:r>
              <a:rPr sz="2000" dirty="0" err="1"/>
              <a:t>garantir</a:t>
            </a:r>
            <a:r>
              <a:rPr sz="2000" dirty="0"/>
              <a:t> que o </a:t>
            </a:r>
            <a:r>
              <a:rPr sz="2000" dirty="0" err="1"/>
              <a:t>documento</a:t>
            </a:r>
            <a:r>
              <a:rPr sz="2000" dirty="0"/>
              <a:t> </a:t>
            </a:r>
            <a:r>
              <a:rPr sz="2000" dirty="0" err="1"/>
              <a:t>esteja</a:t>
            </a:r>
            <a:r>
              <a:rPr sz="2000" dirty="0"/>
              <a:t> </a:t>
            </a:r>
            <a:r>
              <a:rPr sz="2000" dirty="0" err="1"/>
              <a:t>datado</a:t>
            </a:r>
            <a:r>
              <a:rPr sz="2000" dirty="0"/>
              <a:t> e </a:t>
            </a:r>
            <a:r>
              <a:rPr sz="2000" dirty="0" err="1"/>
              <a:t>assinado</a:t>
            </a:r>
            <a:r>
              <a:rPr sz="2000" dirty="0"/>
              <a:t>. </a:t>
            </a:r>
          </a:p>
          <a:p>
            <a:pPr algn="just">
              <a:spcBef>
                <a:spcPts val="600"/>
              </a:spcBef>
              <a:spcAft>
                <a:spcPts val="0"/>
              </a:spcAft>
            </a:pPr>
            <a:r>
              <a:rPr sz="2000" dirty="0"/>
              <a:t>As </a:t>
            </a:r>
            <a:r>
              <a:rPr sz="2000" dirty="0" err="1"/>
              <a:t>testemunhas</a:t>
            </a:r>
            <a:r>
              <a:rPr sz="2000" dirty="0"/>
              <a:t> </a:t>
            </a:r>
            <a:r>
              <a:rPr sz="2000" dirty="0" err="1"/>
              <a:t>podem</a:t>
            </a:r>
            <a:r>
              <a:rPr sz="2000" dirty="0"/>
              <a:t> ser </a:t>
            </a:r>
            <a:r>
              <a:rPr sz="2000" dirty="0" err="1"/>
              <a:t>obrigadas</a:t>
            </a:r>
            <a:r>
              <a:rPr sz="2000" dirty="0"/>
              <a:t> a </a:t>
            </a:r>
            <a:r>
              <a:rPr sz="2000" dirty="0" err="1"/>
              <a:t>assinar</a:t>
            </a:r>
            <a:r>
              <a:rPr sz="2000" dirty="0"/>
              <a:t> o plano.</a:t>
            </a:r>
            <a:endParaRPr lang="en-CH" sz="2000" dirty="0"/>
          </a:p>
          <a:p>
            <a:pPr algn="just">
              <a:spcBef>
                <a:spcPts val="600"/>
              </a:spcBef>
              <a:spcAft>
                <a:spcPts val="0"/>
              </a:spcAft>
            </a:pPr>
            <a:r>
              <a:rPr sz="2000" dirty="0"/>
              <a:t>É importante saber se </a:t>
            </a:r>
            <a:r>
              <a:rPr sz="2000" dirty="0" err="1"/>
              <a:t>existem</a:t>
            </a:r>
            <a:r>
              <a:rPr sz="2000" dirty="0"/>
              <a:t> </a:t>
            </a:r>
            <a:r>
              <a:rPr sz="2000" dirty="0" err="1"/>
              <a:t>circunstâncias</a:t>
            </a:r>
            <a:r>
              <a:rPr sz="2000" dirty="0"/>
              <a:t> </a:t>
            </a:r>
            <a:r>
              <a:rPr sz="2000" dirty="0" err="1"/>
              <a:t>específicas</a:t>
            </a:r>
            <a:r>
              <a:rPr sz="2000" dirty="0"/>
              <a:t> em que </a:t>
            </a:r>
            <a:r>
              <a:rPr sz="2000" dirty="0" err="1"/>
              <a:t>outras</a:t>
            </a:r>
            <a:r>
              <a:rPr sz="2000" dirty="0"/>
              <a:t> pessoas </a:t>
            </a:r>
            <a:r>
              <a:rPr sz="2000" dirty="0" err="1"/>
              <a:t>serão</a:t>
            </a:r>
            <a:r>
              <a:rPr sz="2000" dirty="0"/>
              <a:t> </a:t>
            </a:r>
            <a:r>
              <a:rPr sz="2000" dirty="0" err="1"/>
              <a:t>autorizadas</a:t>
            </a:r>
            <a:r>
              <a:rPr sz="2000" dirty="0"/>
              <a:t> a </a:t>
            </a:r>
            <a:r>
              <a:rPr sz="2000" dirty="0" err="1"/>
              <a:t>substituir</a:t>
            </a:r>
            <a:r>
              <a:rPr sz="2000" dirty="0"/>
              <a:t> um </a:t>
            </a:r>
            <a:r>
              <a:rPr lang="pt-BR" sz="2000" dirty="0"/>
              <a:t>planejamento antecipado</a:t>
            </a:r>
            <a:r>
              <a:rPr sz="2000" dirty="0"/>
              <a:t> </a:t>
            </a:r>
            <a:r>
              <a:rPr sz="2000" dirty="0" err="1"/>
              <a:t>vinculativo</a:t>
            </a:r>
            <a:r>
              <a:rPr sz="2000" dirty="0"/>
              <a:t>.</a:t>
            </a:r>
          </a:p>
          <a:p>
            <a:pPr algn="just">
              <a:spcBef>
                <a:spcPts val="600"/>
              </a:spcBef>
              <a:spcAft>
                <a:spcPts val="0"/>
              </a:spcAft>
            </a:pPr>
            <a:r>
              <a:rPr sz="2000" dirty="0"/>
              <a:t> </a:t>
            </a:r>
            <a:r>
              <a:rPr sz="2000" dirty="0" err="1"/>
              <a:t>Advogados</a:t>
            </a:r>
            <a:r>
              <a:rPr sz="2000" dirty="0"/>
              <a:t>, </a:t>
            </a:r>
            <a:r>
              <a:rPr sz="2000" dirty="0" err="1"/>
              <a:t>defensores</a:t>
            </a:r>
            <a:r>
              <a:rPr sz="2000" dirty="0"/>
              <a:t> independentes, </a:t>
            </a:r>
            <a:r>
              <a:rPr sz="2000" dirty="0" err="1"/>
              <a:t>apoiadores</a:t>
            </a:r>
            <a:r>
              <a:rPr sz="2000" dirty="0"/>
              <a:t> de pares ou </a:t>
            </a:r>
            <a:r>
              <a:rPr sz="2000" dirty="0" err="1"/>
              <a:t>organizações</a:t>
            </a:r>
            <a:r>
              <a:rPr sz="2000" dirty="0"/>
              <a:t> de pessoas com </a:t>
            </a:r>
            <a:r>
              <a:rPr sz="2000" dirty="0" err="1"/>
              <a:t>deficiência</a:t>
            </a:r>
            <a:r>
              <a:rPr sz="2000" dirty="0"/>
              <a:t> </a:t>
            </a:r>
            <a:r>
              <a:rPr sz="2000" dirty="0" err="1"/>
              <a:t>podem</a:t>
            </a:r>
            <a:r>
              <a:rPr sz="2000" dirty="0"/>
              <a:t> ser </a:t>
            </a:r>
            <a:r>
              <a:rPr sz="2000" dirty="0" err="1"/>
              <a:t>capazes</a:t>
            </a:r>
            <a:r>
              <a:rPr sz="2000" dirty="0"/>
              <a:t> de </a:t>
            </a:r>
            <a:r>
              <a:rPr sz="2000" dirty="0" err="1"/>
              <a:t>fornecer</a:t>
            </a:r>
            <a:r>
              <a:rPr sz="2000" dirty="0"/>
              <a:t> as </a:t>
            </a:r>
            <a:r>
              <a:rPr sz="2000" dirty="0" err="1"/>
              <a:t>informações</a:t>
            </a:r>
            <a:r>
              <a:rPr sz="2000" dirty="0"/>
              <a:t> </a:t>
            </a:r>
            <a:r>
              <a:rPr sz="2000" dirty="0" err="1"/>
              <a:t>necessárias</a:t>
            </a:r>
            <a:r>
              <a:rPr sz="2000" dirty="0"/>
              <a:t>.</a:t>
            </a:r>
            <a:endParaRPr lang="en-CH" sz="2000" dirty="0"/>
          </a:p>
          <a:p>
            <a:endParaRPr lang="en-CH" dirty="0"/>
          </a:p>
        </p:txBody>
      </p:sp>
      <p:sp>
        <p:nvSpPr>
          <p:cNvPr id="2" name="Title 1">
            <a:extLst>
              <a:ext uri="{FF2B5EF4-FFF2-40B4-BE49-F238E27FC236}">
                <a16:creationId xmlns:a16="http://schemas.microsoft.com/office/drawing/2014/main" id="{6527789F-1110-4E61-9585-124AA3FB8285}"/>
              </a:ext>
            </a:extLst>
          </p:cNvPr>
          <p:cNvSpPr>
            <a:spLocks noGrp="1"/>
          </p:cNvSpPr>
          <p:nvPr>
            <p:ph type="title"/>
          </p:nvPr>
        </p:nvSpPr>
        <p:spPr>
          <a:xfrm>
            <a:off x="422142" y="310040"/>
            <a:ext cx="11259465" cy="432000"/>
          </a:xfrm>
        </p:spPr>
        <p:txBody>
          <a:bodyPr/>
          <a:lstStyle/>
          <a:p>
            <a:pPr algn="ctr"/>
            <a:r>
              <a:rPr dirty="0" err="1"/>
              <a:t>Apresentação</a:t>
            </a:r>
            <a:r>
              <a:rPr dirty="0"/>
              <a:t>: </a:t>
            </a:r>
            <a:r>
              <a:rPr dirty="0" err="1"/>
              <a:t>Etapas</a:t>
            </a:r>
            <a:r>
              <a:rPr dirty="0"/>
              <a:t> para </a:t>
            </a:r>
            <a:r>
              <a:rPr dirty="0" err="1"/>
              <a:t>fazer</a:t>
            </a:r>
            <a:r>
              <a:rPr dirty="0"/>
              <a:t> um </a:t>
            </a:r>
            <a:r>
              <a:rPr lang="pt-BR" dirty="0"/>
              <a:t>planejamento antecipado</a:t>
            </a:r>
            <a:r>
              <a:rPr dirty="0"/>
              <a:t> – 6</a:t>
            </a:r>
            <a:endParaRPr lang="en-CH" dirty="0"/>
          </a:p>
        </p:txBody>
      </p:sp>
    </p:spTree>
    <p:extLst>
      <p:ext uri="{BB962C8B-B14F-4D97-AF65-F5344CB8AC3E}">
        <p14:creationId xmlns:p14="http://schemas.microsoft.com/office/powerpoint/2010/main" val="5404054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BEC7F37-B941-8241-B5DD-5ECD5FC8B3F7}"/>
              </a:ext>
            </a:extLst>
          </p:cNvPr>
          <p:cNvSpPr>
            <a:spLocks noGrp="1"/>
          </p:cNvSpPr>
          <p:nvPr>
            <p:ph type="body" sz="quarter" idx="13"/>
          </p:nvPr>
        </p:nvSpPr>
        <p:spPr>
          <a:xfrm>
            <a:off x="508794" y="1290950"/>
            <a:ext cx="11174400" cy="360000"/>
          </a:xfrm>
        </p:spPr>
        <p:txBody>
          <a:bodyPr/>
          <a:lstStyle/>
          <a:p>
            <a:r>
              <a:rPr dirty="0"/>
              <a:t>Etapa 4: Formalize o </a:t>
            </a:r>
            <a:r>
              <a:rPr lang="pt-BR" dirty="0"/>
              <a:t>planejamento antecipado</a:t>
            </a:r>
            <a:endParaRPr lang="en-CH"/>
          </a:p>
        </p:txBody>
      </p:sp>
      <p:sp>
        <p:nvSpPr>
          <p:cNvPr id="3" name="Content Placeholder 2">
            <a:extLst>
              <a:ext uri="{FF2B5EF4-FFF2-40B4-BE49-F238E27FC236}">
                <a16:creationId xmlns:a16="http://schemas.microsoft.com/office/drawing/2014/main" id="{3A38CB76-CDA8-43A8-B8A7-A0E51EA02609}"/>
              </a:ext>
            </a:extLst>
          </p:cNvPr>
          <p:cNvSpPr>
            <a:spLocks noGrp="1"/>
          </p:cNvSpPr>
          <p:nvPr>
            <p:ph sz="quarter" idx="14"/>
          </p:nvPr>
        </p:nvSpPr>
        <p:spPr>
          <a:xfrm>
            <a:off x="508782" y="2098350"/>
            <a:ext cx="11174412" cy="3058240"/>
          </a:xfrm>
        </p:spPr>
        <p:txBody>
          <a:bodyPr>
            <a:normAutofit/>
          </a:bodyPr>
          <a:lstStyle/>
          <a:p>
            <a:pPr algn="just">
              <a:spcBef>
                <a:spcPts val="600"/>
              </a:spcBef>
              <a:spcAft>
                <a:spcPts val="0"/>
              </a:spcAft>
            </a:pPr>
            <a:r>
              <a:rPr sz="2000" dirty="0" err="1"/>
              <a:t>Documente</a:t>
            </a:r>
            <a:r>
              <a:rPr sz="2000" dirty="0"/>
              <a:t> suas </a:t>
            </a:r>
            <a:r>
              <a:rPr sz="2000" dirty="0" err="1"/>
              <a:t>escolhas</a:t>
            </a:r>
            <a:r>
              <a:rPr sz="2000" dirty="0"/>
              <a:t> por escrito. </a:t>
            </a:r>
          </a:p>
          <a:p>
            <a:pPr algn="just">
              <a:spcBef>
                <a:spcPts val="600"/>
              </a:spcBef>
              <a:spcAft>
                <a:spcPts val="0"/>
              </a:spcAft>
            </a:pPr>
            <a:r>
              <a:rPr sz="2000" dirty="0"/>
              <a:t>Se </a:t>
            </a:r>
            <a:r>
              <a:rPr sz="2000" dirty="0" err="1"/>
              <a:t>já</a:t>
            </a:r>
            <a:r>
              <a:rPr sz="2000" dirty="0"/>
              <a:t> </a:t>
            </a:r>
            <a:r>
              <a:rPr sz="2000" dirty="0" err="1"/>
              <a:t>existir</a:t>
            </a:r>
            <a:r>
              <a:rPr sz="2000" dirty="0"/>
              <a:t> um </a:t>
            </a:r>
            <a:r>
              <a:rPr sz="2000" dirty="0" err="1"/>
              <a:t>formulário</a:t>
            </a:r>
            <a:r>
              <a:rPr sz="2000" dirty="0"/>
              <a:t> de </a:t>
            </a:r>
            <a:r>
              <a:rPr sz="2000" dirty="0" err="1"/>
              <a:t>planejamento</a:t>
            </a:r>
            <a:r>
              <a:rPr sz="2000" dirty="0"/>
              <a:t> antecipado no </a:t>
            </a:r>
            <a:r>
              <a:rPr sz="2000" dirty="0" err="1"/>
              <a:t>país</a:t>
            </a:r>
            <a:r>
              <a:rPr sz="2000" dirty="0"/>
              <a:t>, </a:t>
            </a:r>
            <a:r>
              <a:rPr sz="2000" dirty="0" err="1"/>
              <a:t>esse</a:t>
            </a:r>
            <a:r>
              <a:rPr sz="2000" dirty="0"/>
              <a:t> </a:t>
            </a:r>
            <a:r>
              <a:rPr sz="2000" dirty="0" err="1"/>
              <a:t>formulário</a:t>
            </a:r>
            <a:r>
              <a:rPr sz="2000" dirty="0"/>
              <a:t> </a:t>
            </a:r>
            <a:r>
              <a:rPr sz="2000" dirty="0" err="1"/>
              <a:t>deve</a:t>
            </a:r>
            <a:r>
              <a:rPr sz="2000" dirty="0"/>
              <a:t> ser </a:t>
            </a:r>
            <a:r>
              <a:rPr sz="2000" dirty="0" err="1"/>
              <a:t>preenchido</a:t>
            </a:r>
            <a:r>
              <a:rPr sz="2000" dirty="0"/>
              <a:t>. </a:t>
            </a:r>
          </a:p>
          <a:p>
            <a:pPr algn="just">
              <a:spcBef>
                <a:spcPts val="600"/>
              </a:spcBef>
              <a:spcAft>
                <a:spcPts val="0"/>
              </a:spcAft>
            </a:pPr>
            <a:r>
              <a:rPr sz="2000" dirty="0"/>
              <a:t>Se </a:t>
            </a:r>
            <a:r>
              <a:rPr sz="2000" dirty="0" err="1"/>
              <a:t>nenhum</a:t>
            </a:r>
            <a:r>
              <a:rPr sz="2000" dirty="0"/>
              <a:t> </a:t>
            </a:r>
            <a:r>
              <a:rPr sz="2000" dirty="0" err="1"/>
              <a:t>formulário</a:t>
            </a:r>
            <a:r>
              <a:rPr sz="2000" dirty="0"/>
              <a:t> </a:t>
            </a:r>
            <a:r>
              <a:rPr sz="2000" dirty="0" err="1"/>
              <a:t>existir</a:t>
            </a:r>
            <a:r>
              <a:rPr sz="2000" dirty="0"/>
              <a:t> </a:t>
            </a:r>
            <a:r>
              <a:rPr sz="2000" dirty="0" err="1"/>
              <a:t>atualmente</a:t>
            </a:r>
            <a:r>
              <a:rPr sz="2000" dirty="0"/>
              <a:t>, é </a:t>
            </a:r>
            <a:r>
              <a:rPr sz="2000" dirty="0" err="1"/>
              <a:t>possível</a:t>
            </a:r>
            <a:r>
              <a:rPr sz="2000" dirty="0"/>
              <a:t> registrar </a:t>
            </a:r>
            <a:r>
              <a:rPr sz="2000" dirty="0" err="1"/>
              <a:t>opções</a:t>
            </a:r>
            <a:r>
              <a:rPr sz="2000" dirty="0"/>
              <a:t> em um plano de </a:t>
            </a:r>
            <a:r>
              <a:rPr sz="2000" dirty="0" err="1"/>
              <a:t>recuperação</a:t>
            </a:r>
            <a:r>
              <a:rPr sz="2000" dirty="0"/>
              <a:t> ou em um </a:t>
            </a:r>
            <a:r>
              <a:rPr sz="2000" dirty="0" err="1"/>
              <a:t>documento</a:t>
            </a:r>
            <a:r>
              <a:rPr sz="2000" dirty="0"/>
              <a:t> </a:t>
            </a:r>
            <a:r>
              <a:rPr sz="2000" dirty="0" err="1"/>
              <a:t>separado</a:t>
            </a:r>
            <a:r>
              <a:rPr sz="2000" dirty="0"/>
              <a:t>. </a:t>
            </a:r>
            <a:endParaRPr lang="en-CH" sz="2000" dirty="0"/>
          </a:p>
          <a:p>
            <a:pPr algn="just">
              <a:spcBef>
                <a:spcPts val="600"/>
              </a:spcBef>
              <a:spcAft>
                <a:spcPts val="0"/>
              </a:spcAft>
            </a:pPr>
            <a:r>
              <a:rPr sz="2000" dirty="0" err="1"/>
              <a:t>Algumas</a:t>
            </a:r>
            <a:r>
              <a:rPr sz="2000" dirty="0"/>
              <a:t> pessoas </a:t>
            </a:r>
            <a:r>
              <a:rPr sz="2000" dirty="0" err="1"/>
              <a:t>podem</a:t>
            </a:r>
            <a:r>
              <a:rPr sz="2000" dirty="0"/>
              <a:t> </a:t>
            </a:r>
            <a:r>
              <a:rPr sz="2000" dirty="0" err="1"/>
              <a:t>precisar</a:t>
            </a:r>
            <a:r>
              <a:rPr sz="2000" dirty="0"/>
              <a:t> de </a:t>
            </a:r>
            <a:r>
              <a:rPr sz="2000" dirty="0" err="1"/>
              <a:t>assistência</a:t>
            </a:r>
            <a:r>
              <a:rPr sz="2000" dirty="0"/>
              <a:t> na </a:t>
            </a:r>
            <a:r>
              <a:rPr sz="2000" dirty="0" err="1"/>
              <a:t>formulação</a:t>
            </a:r>
            <a:r>
              <a:rPr sz="2000" dirty="0"/>
              <a:t> do </a:t>
            </a:r>
            <a:r>
              <a:rPr lang="pt-BR" sz="2000" dirty="0"/>
              <a:t>planejamento antecipado</a:t>
            </a:r>
            <a:r>
              <a:rPr sz="2000" dirty="0"/>
              <a:t> para </a:t>
            </a:r>
            <a:r>
              <a:rPr sz="2000" dirty="0" err="1"/>
              <a:t>garantir</a:t>
            </a:r>
            <a:r>
              <a:rPr sz="2000" dirty="0"/>
              <a:t> que sua </a:t>
            </a:r>
            <a:r>
              <a:rPr sz="2000" dirty="0" err="1"/>
              <a:t>vontade</a:t>
            </a:r>
            <a:r>
              <a:rPr sz="2000" dirty="0"/>
              <a:t> e </a:t>
            </a:r>
            <a:r>
              <a:rPr sz="2000" dirty="0" err="1"/>
              <a:t>preferências</a:t>
            </a:r>
            <a:r>
              <a:rPr sz="2000" dirty="0"/>
              <a:t> </a:t>
            </a:r>
            <a:r>
              <a:rPr sz="2000" dirty="0" err="1"/>
              <a:t>sejam</a:t>
            </a:r>
            <a:r>
              <a:rPr sz="2000" dirty="0"/>
              <a:t> </a:t>
            </a:r>
            <a:r>
              <a:rPr sz="2000" dirty="0" err="1"/>
              <a:t>claramente</a:t>
            </a:r>
            <a:r>
              <a:rPr sz="2000" dirty="0"/>
              <a:t> </a:t>
            </a:r>
            <a:r>
              <a:rPr sz="2000" dirty="0" err="1"/>
              <a:t>declaradas</a:t>
            </a:r>
            <a:r>
              <a:rPr sz="2000" dirty="0"/>
              <a:t> e </a:t>
            </a:r>
            <a:r>
              <a:rPr sz="2000" dirty="0" err="1"/>
              <a:t>compreensíveis</a:t>
            </a:r>
            <a:r>
              <a:rPr sz="2000" dirty="0"/>
              <a:t> para </a:t>
            </a:r>
            <a:r>
              <a:rPr sz="2000" dirty="0" err="1"/>
              <a:t>todos</a:t>
            </a:r>
            <a:r>
              <a:rPr sz="2000" dirty="0"/>
              <a:t>.</a:t>
            </a:r>
          </a:p>
          <a:p>
            <a:pPr algn="just">
              <a:spcBef>
                <a:spcPts val="600"/>
              </a:spcBef>
              <a:spcAft>
                <a:spcPts val="0"/>
              </a:spcAft>
            </a:pPr>
            <a:r>
              <a:rPr sz="2000" dirty="0"/>
              <a:t>Alguns </a:t>
            </a:r>
            <a:r>
              <a:rPr sz="2000" dirty="0" err="1"/>
              <a:t>serviços</a:t>
            </a:r>
            <a:r>
              <a:rPr sz="2000" dirty="0"/>
              <a:t> ou </a:t>
            </a:r>
            <a:r>
              <a:rPr sz="2000" dirty="0" err="1"/>
              <a:t>organizações</a:t>
            </a:r>
            <a:r>
              <a:rPr sz="2000" dirty="0"/>
              <a:t> </a:t>
            </a:r>
            <a:r>
              <a:rPr sz="2000" dirty="0" err="1"/>
              <a:t>podem</a:t>
            </a:r>
            <a:r>
              <a:rPr sz="2000" dirty="0"/>
              <a:t> </a:t>
            </a:r>
            <a:r>
              <a:rPr sz="2000" dirty="0" err="1"/>
              <a:t>fornecer</a:t>
            </a:r>
            <a:r>
              <a:rPr sz="2000" dirty="0"/>
              <a:t> o </a:t>
            </a:r>
            <a:r>
              <a:rPr sz="2000" dirty="0" err="1"/>
              <a:t>apoio</a:t>
            </a:r>
            <a:r>
              <a:rPr sz="2000" dirty="0"/>
              <a:t> de </a:t>
            </a:r>
            <a:r>
              <a:rPr sz="2000" dirty="0" err="1"/>
              <a:t>facilitadores</a:t>
            </a:r>
            <a:r>
              <a:rPr sz="2000" dirty="0"/>
              <a:t> ou </a:t>
            </a:r>
            <a:r>
              <a:rPr sz="2000" dirty="0" err="1"/>
              <a:t>defensores</a:t>
            </a:r>
            <a:r>
              <a:rPr sz="2000" dirty="0"/>
              <a:t> independentes </a:t>
            </a:r>
            <a:r>
              <a:rPr sz="2000" dirty="0" err="1"/>
              <a:t>treinados</a:t>
            </a:r>
            <a:r>
              <a:rPr sz="2000" dirty="0"/>
              <a:t> para </a:t>
            </a:r>
            <a:r>
              <a:rPr sz="2000" dirty="0" err="1"/>
              <a:t>este</a:t>
            </a:r>
            <a:r>
              <a:rPr sz="2000" dirty="0"/>
              <a:t> processo.</a:t>
            </a:r>
            <a:endParaRPr lang="en-CH" sz="2000" dirty="0"/>
          </a:p>
        </p:txBody>
      </p:sp>
      <p:sp>
        <p:nvSpPr>
          <p:cNvPr id="2" name="Title 1">
            <a:extLst>
              <a:ext uri="{FF2B5EF4-FFF2-40B4-BE49-F238E27FC236}">
                <a16:creationId xmlns:a16="http://schemas.microsoft.com/office/drawing/2014/main" id="{DC75951C-0DF7-4041-95C2-32CB6C3E8989}"/>
              </a:ext>
            </a:extLst>
          </p:cNvPr>
          <p:cNvSpPr>
            <a:spLocks noGrp="1"/>
          </p:cNvSpPr>
          <p:nvPr>
            <p:ph type="title"/>
          </p:nvPr>
        </p:nvSpPr>
        <p:spPr>
          <a:xfrm>
            <a:off x="422141" y="514879"/>
            <a:ext cx="11329591" cy="432000"/>
          </a:xfrm>
        </p:spPr>
        <p:txBody>
          <a:bodyPr/>
          <a:lstStyle/>
          <a:p>
            <a:pPr algn="ctr"/>
            <a:r>
              <a:rPr dirty="0" err="1"/>
              <a:t>Apresentação</a:t>
            </a:r>
            <a:r>
              <a:rPr dirty="0"/>
              <a:t>: </a:t>
            </a:r>
            <a:r>
              <a:rPr dirty="0" err="1"/>
              <a:t>Etapas</a:t>
            </a:r>
            <a:r>
              <a:rPr dirty="0"/>
              <a:t> para fazer um </a:t>
            </a:r>
            <a:r>
              <a:rPr lang="pt-BR" dirty="0"/>
              <a:t>planejamento antecipado</a:t>
            </a:r>
            <a:r>
              <a:rPr dirty="0"/>
              <a:t> – 7</a:t>
            </a:r>
            <a:endParaRPr lang="en-CH" dirty="0"/>
          </a:p>
        </p:txBody>
      </p:sp>
    </p:spTree>
    <p:extLst>
      <p:ext uri="{BB962C8B-B14F-4D97-AF65-F5344CB8AC3E}">
        <p14:creationId xmlns:p14="http://schemas.microsoft.com/office/powerpoint/2010/main" val="27333703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155F37-8D32-EA4D-8A6D-8CF0886D5E82}"/>
              </a:ext>
            </a:extLst>
          </p:cNvPr>
          <p:cNvSpPr>
            <a:spLocks noGrp="1"/>
          </p:cNvSpPr>
          <p:nvPr>
            <p:ph type="body" sz="quarter" idx="13"/>
          </p:nvPr>
        </p:nvSpPr>
        <p:spPr>
          <a:xfrm>
            <a:off x="508794" y="1439200"/>
            <a:ext cx="11174400" cy="360000"/>
          </a:xfrm>
        </p:spPr>
        <p:txBody>
          <a:bodyPr/>
          <a:lstStyle/>
          <a:p>
            <a:r>
              <a:rPr dirty="0"/>
              <a:t>Etapa 5: </a:t>
            </a:r>
            <a:r>
              <a:rPr lang="pt-BR" dirty="0"/>
              <a:t>Informar aos outros sobre a existência do planejamento antecipado </a:t>
            </a:r>
          </a:p>
        </p:txBody>
      </p:sp>
      <p:sp>
        <p:nvSpPr>
          <p:cNvPr id="3" name="Content Placeholder 2">
            <a:extLst>
              <a:ext uri="{FF2B5EF4-FFF2-40B4-BE49-F238E27FC236}">
                <a16:creationId xmlns:a16="http://schemas.microsoft.com/office/drawing/2014/main" id="{B7BD55C5-944D-4E7D-B703-9030D283DFCB}"/>
              </a:ext>
            </a:extLst>
          </p:cNvPr>
          <p:cNvSpPr>
            <a:spLocks noGrp="1"/>
          </p:cNvSpPr>
          <p:nvPr>
            <p:ph sz="quarter" idx="14"/>
          </p:nvPr>
        </p:nvSpPr>
        <p:spPr>
          <a:xfrm>
            <a:off x="508794" y="2296782"/>
            <a:ext cx="11174412" cy="2264436"/>
          </a:xfrm>
        </p:spPr>
        <p:txBody>
          <a:bodyPr/>
          <a:lstStyle/>
          <a:p>
            <a:pPr algn="just">
              <a:spcBef>
                <a:spcPts val="600"/>
              </a:spcBef>
              <a:spcAft>
                <a:spcPts val="0"/>
              </a:spcAft>
            </a:pPr>
            <a:r>
              <a:rPr sz="2000" dirty="0"/>
              <a:t>Outros </a:t>
            </a:r>
            <a:r>
              <a:rPr sz="2000" dirty="0" err="1"/>
              <a:t>precisam</a:t>
            </a:r>
            <a:r>
              <a:rPr sz="2000" dirty="0"/>
              <a:t> </a:t>
            </a:r>
            <a:r>
              <a:rPr sz="2000" dirty="0" err="1"/>
              <a:t>estar</a:t>
            </a:r>
            <a:r>
              <a:rPr sz="2000" dirty="0"/>
              <a:t> </a:t>
            </a:r>
            <a:r>
              <a:rPr sz="2000" dirty="0" err="1"/>
              <a:t>cientes</a:t>
            </a:r>
            <a:r>
              <a:rPr sz="2000" dirty="0"/>
              <a:t> do </a:t>
            </a:r>
            <a:r>
              <a:rPr lang="pt-BR" sz="2000" dirty="0"/>
              <a:t>planejamento antecipado</a:t>
            </a:r>
            <a:r>
              <a:rPr sz="2000" dirty="0"/>
              <a:t>.</a:t>
            </a:r>
            <a:endParaRPr lang="en-CH" sz="2000" dirty="0"/>
          </a:p>
          <a:p>
            <a:pPr algn="just">
              <a:spcBef>
                <a:spcPts val="600"/>
              </a:spcBef>
              <a:spcAft>
                <a:spcPts val="0"/>
              </a:spcAft>
            </a:pPr>
            <a:r>
              <a:rPr sz="2000" dirty="0"/>
              <a:t>A pessoa </a:t>
            </a:r>
            <a:r>
              <a:rPr sz="2000" dirty="0" err="1"/>
              <a:t>deve</a:t>
            </a:r>
            <a:r>
              <a:rPr sz="2000" dirty="0"/>
              <a:t> </a:t>
            </a:r>
            <a:r>
              <a:rPr sz="2000" dirty="0" err="1"/>
              <a:t>manter</a:t>
            </a:r>
            <a:r>
              <a:rPr sz="2000" dirty="0"/>
              <a:t> uma </a:t>
            </a:r>
            <a:r>
              <a:rPr sz="2000" dirty="0" err="1"/>
              <a:t>cópia</a:t>
            </a:r>
            <a:r>
              <a:rPr sz="2000" dirty="0"/>
              <a:t> e </a:t>
            </a:r>
            <a:r>
              <a:rPr sz="2000" dirty="0" err="1"/>
              <a:t>outras</a:t>
            </a:r>
            <a:r>
              <a:rPr sz="2000" dirty="0"/>
              <a:t> </a:t>
            </a:r>
            <a:r>
              <a:rPr sz="2000" dirty="0" err="1"/>
              <a:t>cópias</a:t>
            </a:r>
            <a:r>
              <a:rPr sz="2000" dirty="0"/>
              <a:t> </a:t>
            </a:r>
            <a:r>
              <a:rPr sz="2000" dirty="0" err="1"/>
              <a:t>devem</a:t>
            </a:r>
            <a:r>
              <a:rPr sz="2000" dirty="0"/>
              <a:t> ser dadas a </a:t>
            </a:r>
            <a:r>
              <a:rPr sz="2000" dirty="0" err="1"/>
              <a:t>todas</a:t>
            </a:r>
            <a:r>
              <a:rPr sz="2000" dirty="0"/>
              <a:t> as pessoas </a:t>
            </a:r>
            <a:r>
              <a:rPr sz="2000" dirty="0" err="1"/>
              <a:t>relevantes</a:t>
            </a:r>
            <a:r>
              <a:rPr sz="2000" dirty="0"/>
              <a:t> (</a:t>
            </a:r>
            <a:r>
              <a:rPr sz="2000" dirty="0" err="1"/>
              <a:t>familiares</a:t>
            </a:r>
            <a:r>
              <a:rPr sz="2000" dirty="0"/>
              <a:t>, amigos e </a:t>
            </a:r>
            <a:r>
              <a:rPr sz="2000" dirty="0" err="1"/>
              <a:t>apoiadores</a:t>
            </a:r>
            <a:r>
              <a:rPr sz="2000" dirty="0"/>
              <a:t>, </a:t>
            </a:r>
            <a:r>
              <a:rPr sz="2000" dirty="0" err="1"/>
              <a:t>profissionais</a:t>
            </a:r>
            <a:r>
              <a:rPr sz="2000" dirty="0"/>
              <a:t>. </a:t>
            </a:r>
          </a:p>
          <a:p>
            <a:pPr algn="just">
              <a:spcBef>
                <a:spcPts val="600"/>
              </a:spcBef>
              <a:spcAft>
                <a:spcPts val="0"/>
              </a:spcAft>
            </a:pPr>
            <a:r>
              <a:rPr sz="2000" dirty="0" err="1"/>
              <a:t>Cópias</a:t>
            </a:r>
            <a:r>
              <a:rPr sz="2000" dirty="0"/>
              <a:t> do </a:t>
            </a:r>
            <a:r>
              <a:rPr lang="pt-BR" sz="2000" dirty="0"/>
              <a:t>planejamento antecipado</a:t>
            </a:r>
            <a:r>
              <a:rPr sz="2000" dirty="0"/>
              <a:t> </a:t>
            </a:r>
            <a:r>
              <a:rPr sz="2000" dirty="0" err="1"/>
              <a:t>devem</a:t>
            </a:r>
            <a:r>
              <a:rPr sz="2000" dirty="0"/>
              <a:t> ser </a:t>
            </a:r>
            <a:r>
              <a:rPr sz="2000" dirty="0" err="1"/>
              <a:t>mantidas</a:t>
            </a:r>
            <a:r>
              <a:rPr sz="2000" dirty="0"/>
              <a:t> </a:t>
            </a:r>
            <a:r>
              <a:rPr sz="2000" dirty="0" err="1"/>
              <a:t>nos</a:t>
            </a:r>
            <a:r>
              <a:rPr sz="2000" dirty="0"/>
              <a:t> </a:t>
            </a:r>
            <a:r>
              <a:rPr sz="2000" dirty="0" err="1"/>
              <a:t>registros</a:t>
            </a:r>
            <a:r>
              <a:rPr sz="2000" dirty="0"/>
              <a:t> </a:t>
            </a:r>
            <a:r>
              <a:rPr sz="2000" dirty="0" err="1"/>
              <a:t>médicos</a:t>
            </a:r>
            <a:r>
              <a:rPr sz="2000" dirty="0"/>
              <a:t> da pessoa. </a:t>
            </a:r>
          </a:p>
          <a:p>
            <a:pPr algn="just">
              <a:spcBef>
                <a:spcPts val="600"/>
              </a:spcBef>
              <a:spcAft>
                <a:spcPts val="0"/>
              </a:spcAft>
            </a:pPr>
            <a:r>
              <a:rPr sz="2000" dirty="0"/>
              <a:t>Em alguns </a:t>
            </a:r>
            <a:r>
              <a:rPr sz="2000" dirty="0" err="1"/>
              <a:t>países</a:t>
            </a:r>
            <a:r>
              <a:rPr sz="2000" dirty="0"/>
              <a:t>, </a:t>
            </a:r>
            <a:r>
              <a:rPr sz="2000" dirty="0" err="1"/>
              <a:t>os</a:t>
            </a:r>
            <a:r>
              <a:rPr sz="2000" dirty="0"/>
              <a:t> </a:t>
            </a:r>
            <a:r>
              <a:rPr sz="2000" dirty="0" err="1"/>
              <a:t>sistemas</a:t>
            </a:r>
            <a:r>
              <a:rPr sz="2000" dirty="0"/>
              <a:t> de </a:t>
            </a:r>
            <a:r>
              <a:rPr sz="2000" dirty="0" err="1"/>
              <a:t>registro</a:t>
            </a:r>
            <a:r>
              <a:rPr sz="2000" dirty="0"/>
              <a:t> online ou de </a:t>
            </a:r>
            <a:r>
              <a:rPr sz="2000" dirty="0" err="1"/>
              <a:t>cartão</a:t>
            </a:r>
            <a:r>
              <a:rPr sz="2000" dirty="0"/>
              <a:t> de crise </a:t>
            </a:r>
            <a:r>
              <a:rPr sz="2000" dirty="0" err="1"/>
              <a:t>também</a:t>
            </a:r>
            <a:r>
              <a:rPr sz="2000" dirty="0"/>
              <a:t> </a:t>
            </a:r>
            <a:r>
              <a:rPr sz="2000" dirty="0" err="1"/>
              <a:t>podem</a:t>
            </a:r>
            <a:r>
              <a:rPr sz="2000" dirty="0"/>
              <a:t> </a:t>
            </a:r>
            <a:r>
              <a:rPr sz="2000" dirty="0" err="1"/>
              <a:t>estar</a:t>
            </a:r>
            <a:r>
              <a:rPr sz="2000" dirty="0"/>
              <a:t> </a:t>
            </a:r>
            <a:r>
              <a:rPr sz="2000" dirty="0" err="1"/>
              <a:t>disponíveis</a:t>
            </a:r>
            <a:r>
              <a:rPr sz="2000" dirty="0"/>
              <a:t>.</a:t>
            </a:r>
          </a:p>
          <a:p>
            <a:pPr algn="just">
              <a:spcBef>
                <a:spcPts val="600"/>
              </a:spcBef>
              <a:spcAft>
                <a:spcPts val="0"/>
              </a:spcAft>
            </a:pPr>
            <a:r>
              <a:rPr sz="2000" dirty="0"/>
              <a:t>Com as </a:t>
            </a:r>
            <a:r>
              <a:rPr sz="2000" dirty="0" err="1"/>
              <a:t>novas</a:t>
            </a:r>
            <a:r>
              <a:rPr sz="2000" dirty="0"/>
              <a:t> </a:t>
            </a:r>
            <a:r>
              <a:rPr sz="2000" dirty="0" err="1"/>
              <a:t>tecnologias</a:t>
            </a:r>
            <a:r>
              <a:rPr sz="2000" dirty="0"/>
              <a:t>, é </a:t>
            </a:r>
            <a:r>
              <a:rPr sz="2000" dirty="0" err="1"/>
              <a:t>mais</a:t>
            </a:r>
            <a:r>
              <a:rPr sz="2000" dirty="0"/>
              <a:t> </a:t>
            </a:r>
            <a:r>
              <a:rPr sz="2000" dirty="0" err="1"/>
              <a:t>fácil</a:t>
            </a:r>
            <a:r>
              <a:rPr sz="2000" dirty="0"/>
              <a:t> </a:t>
            </a:r>
            <a:r>
              <a:rPr sz="2000" dirty="0" err="1"/>
              <a:t>tornar</a:t>
            </a:r>
            <a:r>
              <a:rPr sz="2000" dirty="0"/>
              <a:t> </a:t>
            </a:r>
            <a:r>
              <a:rPr sz="2000" dirty="0" err="1"/>
              <a:t>os</a:t>
            </a:r>
            <a:r>
              <a:rPr sz="2000" dirty="0"/>
              <a:t> </a:t>
            </a:r>
            <a:r>
              <a:rPr lang="pt-BR" sz="2000" dirty="0"/>
              <a:t>planejamentos antecipados</a:t>
            </a:r>
            <a:r>
              <a:rPr sz="2000" dirty="0"/>
              <a:t> </a:t>
            </a:r>
            <a:r>
              <a:rPr sz="2000" dirty="0" err="1"/>
              <a:t>acessíveis</a:t>
            </a:r>
            <a:r>
              <a:rPr sz="2000" dirty="0"/>
              <a:t>. </a:t>
            </a:r>
            <a:endParaRPr lang="en-CH" sz="2000" dirty="0"/>
          </a:p>
          <a:p>
            <a:endParaRPr lang="en-CH" dirty="0"/>
          </a:p>
        </p:txBody>
      </p:sp>
      <p:sp>
        <p:nvSpPr>
          <p:cNvPr id="2" name="Title 1">
            <a:extLst>
              <a:ext uri="{FF2B5EF4-FFF2-40B4-BE49-F238E27FC236}">
                <a16:creationId xmlns:a16="http://schemas.microsoft.com/office/drawing/2014/main" id="{1BC85963-1EF8-4C65-BF80-8F016E508062}"/>
              </a:ext>
            </a:extLst>
          </p:cNvPr>
          <p:cNvSpPr>
            <a:spLocks noGrp="1"/>
          </p:cNvSpPr>
          <p:nvPr>
            <p:ph type="title"/>
          </p:nvPr>
        </p:nvSpPr>
        <p:spPr>
          <a:xfrm>
            <a:off x="422141" y="514879"/>
            <a:ext cx="11261053" cy="432000"/>
          </a:xfrm>
        </p:spPr>
        <p:txBody>
          <a:bodyPr/>
          <a:lstStyle/>
          <a:p>
            <a:pPr algn="ctr"/>
            <a:r>
              <a:rPr dirty="0" err="1"/>
              <a:t>Apresentação</a:t>
            </a:r>
            <a:r>
              <a:rPr dirty="0"/>
              <a:t>: </a:t>
            </a:r>
            <a:r>
              <a:rPr dirty="0" err="1"/>
              <a:t>Etapas</a:t>
            </a:r>
            <a:r>
              <a:rPr dirty="0"/>
              <a:t> para </a:t>
            </a:r>
            <a:r>
              <a:rPr dirty="0" err="1"/>
              <a:t>fazer</a:t>
            </a:r>
            <a:r>
              <a:rPr dirty="0"/>
              <a:t> um </a:t>
            </a:r>
            <a:r>
              <a:rPr lang="pt-BR" dirty="0"/>
              <a:t>planejamento antecipado</a:t>
            </a:r>
            <a:r>
              <a:rPr dirty="0"/>
              <a:t> – 8</a:t>
            </a:r>
            <a:endParaRPr lang="en-CH" dirty="0"/>
          </a:p>
        </p:txBody>
      </p:sp>
    </p:spTree>
    <p:extLst>
      <p:ext uri="{BB962C8B-B14F-4D97-AF65-F5344CB8AC3E}">
        <p14:creationId xmlns:p14="http://schemas.microsoft.com/office/powerpoint/2010/main" val="395413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507207" y="1751286"/>
            <a:ext cx="11174400" cy="360000"/>
          </a:xfrm>
        </p:spPr>
        <p:txBody>
          <a:bodyPr/>
          <a:lstStyle/>
          <a:p>
            <a:r>
              <a:rPr lang="pt-BR" dirty="0"/>
              <a:t>Pessoas com deficiências psicossociais, intelectuais ou cognitivas tomam más decisões </a:t>
            </a:r>
          </a:p>
        </p:txBody>
      </p:sp>
      <p:sp>
        <p:nvSpPr>
          <p:cNvPr id="3" name="Content Placeholder 2">
            <a:extLst>
              <a:ext uri="{FF2B5EF4-FFF2-40B4-BE49-F238E27FC236}">
                <a16:creationId xmlns:a16="http://schemas.microsoft.com/office/drawing/2014/main" id="{86474B36-CEE1-4964-A1B6-FAF38822F546}"/>
              </a:ext>
            </a:extLst>
          </p:cNvPr>
          <p:cNvSpPr>
            <a:spLocks noGrp="1"/>
          </p:cNvSpPr>
          <p:nvPr>
            <p:ph sz="quarter" idx="14"/>
          </p:nvPr>
        </p:nvSpPr>
        <p:spPr>
          <a:xfrm>
            <a:off x="507207" y="2517984"/>
            <a:ext cx="11174412" cy="2519237"/>
          </a:xfrm>
        </p:spPr>
        <p:txBody>
          <a:bodyPr>
            <a:normAutofit/>
          </a:bodyPr>
          <a:lstStyle/>
          <a:p>
            <a:pPr algn="just">
              <a:spcBef>
                <a:spcPts val="600"/>
              </a:spcBef>
              <a:spcAft>
                <a:spcPts val="0"/>
              </a:spcAft>
            </a:pPr>
            <a:r>
              <a:rPr lang="pt-BR" sz="2000" dirty="0"/>
              <a:t>Diferentes pessoas podem ter opiniões muito diferentes sobre o que é uma boa decisão. Só porque você acha que alguém está tomando uma decisão ruim não significa que a pessoa deva ser impedida de tomá-la. Isso é aplicável para todas as pessoas. </a:t>
            </a:r>
          </a:p>
          <a:p>
            <a:pPr algn="just">
              <a:spcBef>
                <a:spcPts val="600"/>
              </a:spcBef>
              <a:spcAft>
                <a:spcPts val="0"/>
              </a:spcAft>
            </a:pPr>
            <a:r>
              <a:rPr lang="pt-BR" sz="2000" dirty="0"/>
              <a:t>A suposição oposta — de que pessoas sem deficiências psicossociais, intelectuais ou cognitivas só tomam boas decisões — também não é verdadeira. </a:t>
            </a:r>
          </a:p>
          <a:p>
            <a:pPr algn="just">
              <a:spcBef>
                <a:spcPts val="600"/>
              </a:spcBef>
              <a:spcAft>
                <a:spcPts val="0"/>
              </a:spcAft>
            </a:pPr>
            <a:r>
              <a:rPr lang="pt-BR" sz="2000" dirty="0"/>
              <a:t>Mesmo quando as pessoas tomam uma decisão que tem consequências negativas, ainda é seu direito fazê-lo. </a:t>
            </a:r>
          </a:p>
          <a:p>
            <a:endParaRPr lang="en-CH" dirty="0"/>
          </a:p>
        </p:txBody>
      </p:sp>
      <p:sp>
        <p:nvSpPr>
          <p:cNvPr id="2" name="Title 1">
            <a:extLst>
              <a:ext uri="{FF2B5EF4-FFF2-40B4-BE49-F238E27FC236}">
                <a16:creationId xmlns:a16="http://schemas.microsoft.com/office/drawing/2014/main" id="{792397D9-6F2C-4137-ADD6-F3D305EEBEAF}"/>
              </a:ext>
            </a:extLst>
          </p:cNvPr>
          <p:cNvSpPr>
            <a:spLocks noGrp="1"/>
          </p:cNvSpPr>
          <p:nvPr>
            <p:ph type="title"/>
          </p:nvPr>
        </p:nvSpPr>
        <p:spPr>
          <a:xfrm>
            <a:off x="422141" y="506412"/>
            <a:ext cx="11174399"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2</a:t>
            </a:r>
            <a:r>
              <a:rPr dirty="0"/>
              <a:t> </a:t>
            </a:r>
            <a:endParaRPr lang="en-CH" dirty="0"/>
          </a:p>
        </p:txBody>
      </p:sp>
    </p:spTree>
    <p:extLst>
      <p:ext uri="{BB962C8B-B14F-4D97-AF65-F5344CB8AC3E}">
        <p14:creationId xmlns:p14="http://schemas.microsoft.com/office/powerpoint/2010/main" val="5640973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2D8693-AB5E-1842-B236-ADF53BD99C74}"/>
              </a:ext>
            </a:extLst>
          </p:cNvPr>
          <p:cNvSpPr>
            <a:spLocks noGrp="1"/>
          </p:cNvSpPr>
          <p:nvPr>
            <p:ph type="body" sz="quarter" idx="13"/>
          </p:nvPr>
        </p:nvSpPr>
        <p:spPr>
          <a:xfrm>
            <a:off x="507219" y="1363207"/>
            <a:ext cx="11174400" cy="360000"/>
          </a:xfrm>
        </p:spPr>
        <p:txBody>
          <a:bodyPr/>
          <a:lstStyle/>
          <a:p>
            <a:r>
              <a:rPr dirty="0"/>
              <a:t>Etapa 6: Revise o </a:t>
            </a:r>
            <a:r>
              <a:rPr lang="pt-BR" dirty="0"/>
              <a:t>planejamento antecipado</a:t>
            </a:r>
            <a:r>
              <a:rPr dirty="0"/>
              <a:t> </a:t>
            </a:r>
            <a:r>
              <a:rPr dirty="0" err="1"/>
              <a:t>periodicamente</a:t>
            </a:r>
            <a:endParaRPr lang="en-CH" dirty="0"/>
          </a:p>
        </p:txBody>
      </p:sp>
      <p:sp>
        <p:nvSpPr>
          <p:cNvPr id="3" name="Content Placeholder 2">
            <a:extLst>
              <a:ext uri="{FF2B5EF4-FFF2-40B4-BE49-F238E27FC236}">
                <a16:creationId xmlns:a16="http://schemas.microsoft.com/office/drawing/2014/main" id="{A8F67AF0-39E9-4C5D-A4CD-D448D39937E8}"/>
              </a:ext>
            </a:extLst>
          </p:cNvPr>
          <p:cNvSpPr>
            <a:spLocks noGrp="1"/>
          </p:cNvSpPr>
          <p:nvPr>
            <p:ph sz="quarter" idx="14"/>
          </p:nvPr>
        </p:nvSpPr>
        <p:spPr>
          <a:xfrm>
            <a:off x="507207" y="2148002"/>
            <a:ext cx="11174412" cy="2986792"/>
          </a:xfrm>
        </p:spPr>
        <p:txBody>
          <a:bodyPr>
            <a:normAutofit/>
          </a:bodyPr>
          <a:lstStyle/>
          <a:p>
            <a:pPr algn="just">
              <a:spcBef>
                <a:spcPts val="600"/>
              </a:spcBef>
              <a:spcAft>
                <a:spcPts val="0"/>
              </a:spcAft>
            </a:pPr>
            <a:r>
              <a:rPr sz="2000" dirty="0"/>
              <a:t>As </a:t>
            </a:r>
            <a:r>
              <a:rPr sz="2000" dirty="0" err="1"/>
              <a:t>escolhas</a:t>
            </a:r>
            <a:r>
              <a:rPr sz="2000" dirty="0"/>
              <a:t> e </a:t>
            </a:r>
            <a:r>
              <a:rPr sz="2000" dirty="0" err="1"/>
              <a:t>preferências</a:t>
            </a:r>
            <a:r>
              <a:rPr sz="2000" dirty="0"/>
              <a:t> das pessoas </a:t>
            </a:r>
            <a:r>
              <a:rPr sz="2000" dirty="0" err="1"/>
              <a:t>podem</a:t>
            </a:r>
            <a:r>
              <a:rPr sz="2000" dirty="0"/>
              <a:t> </a:t>
            </a:r>
            <a:r>
              <a:rPr sz="2000" dirty="0" err="1"/>
              <a:t>evoluir</a:t>
            </a:r>
            <a:r>
              <a:rPr sz="2000" dirty="0"/>
              <a:t> ao </a:t>
            </a:r>
            <a:r>
              <a:rPr sz="2000" dirty="0" err="1"/>
              <a:t>longo</a:t>
            </a:r>
            <a:r>
              <a:rPr sz="2000" dirty="0"/>
              <a:t> do tempo. </a:t>
            </a:r>
          </a:p>
          <a:p>
            <a:pPr algn="just">
              <a:spcBef>
                <a:spcPts val="600"/>
              </a:spcBef>
              <a:spcAft>
                <a:spcPts val="0"/>
              </a:spcAft>
            </a:pPr>
            <a:r>
              <a:rPr sz="2000" dirty="0" err="1"/>
              <a:t>Os</a:t>
            </a:r>
            <a:r>
              <a:rPr sz="2000" dirty="0"/>
              <a:t> </a:t>
            </a:r>
            <a:r>
              <a:rPr lang="pt-BR" sz="2000" dirty="0"/>
              <a:t>planejamentos antecipados</a:t>
            </a:r>
            <a:r>
              <a:rPr sz="2000" dirty="0"/>
              <a:t> </a:t>
            </a:r>
            <a:r>
              <a:rPr sz="2000" dirty="0" err="1"/>
              <a:t>podem</a:t>
            </a:r>
            <a:r>
              <a:rPr sz="2000" dirty="0"/>
              <a:t> </a:t>
            </a:r>
            <a:r>
              <a:rPr sz="2000" dirty="0" err="1"/>
              <a:t>precisar</a:t>
            </a:r>
            <a:r>
              <a:rPr sz="2000" dirty="0"/>
              <a:t> ser </a:t>
            </a:r>
            <a:r>
              <a:rPr sz="2000" dirty="0" err="1"/>
              <a:t>alterados</a:t>
            </a:r>
            <a:r>
              <a:rPr sz="2000" dirty="0"/>
              <a:t> e </a:t>
            </a:r>
            <a:r>
              <a:rPr sz="2000" dirty="0" err="1"/>
              <a:t>atualizados</a:t>
            </a:r>
            <a:r>
              <a:rPr sz="2000" dirty="0"/>
              <a:t> para </a:t>
            </a:r>
            <a:r>
              <a:rPr sz="2000" dirty="0" err="1"/>
              <a:t>refletir</a:t>
            </a:r>
            <a:r>
              <a:rPr sz="2000" dirty="0"/>
              <a:t> </a:t>
            </a:r>
            <a:r>
              <a:rPr sz="2000" dirty="0" err="1"/>
              <a:t>novas</a:t>
            </a:r>
            <a:r>
              <a:rPr sz="2000" dirty="0"/>
              <a:t> </a:t>
            </a:r>
            <a:r>
              <a:rPr sz="2000" dirty="0" err="1"/>
              <a:t>vontades</a:t>
            </a:r>
            <a:r>
              <a:rPr sz="2000" dirty="0"/>
              <a:t> e </a:t>
            </a:r>
            <a:r>
              <a:rPr sz="2000" dirty="0" err="1"/>
              <a:t>preferências</a:t>
            </a:r>
            <a:r>
              <a:rPr sz="2000" dirty="0"/>
              <a:t>. </a:t>
            </a:r>
          </a:p>
          <a:p>
            <a:pPr algn="just">
              <a:spcBef>
                <a:spcPts val="600"/>
              </a:spcBef>
              <a:spcAft>
                <a:spcPts val="0"/>
              </a:spcAft>
            </a:pPr>
            <a:r>
              <a:rPr sz="2000" dirty="0"/>
              <a:t>É </a:t>
            </a:r>
            <a:r>
              <a:rPr sz="2000" dirty="0" err="1"/>
              <a:t>essencial</a:t>
            </a:r>
            <a:r>
              <a:rPr sz="2000" dirty="0"/>
              <a:t> </a:t>
            </a:r>
            <a:r>
              <a:rPr sz="2000" dirty="0" err="1"/>
              <a:t>garantir</a:t>
            </a:r>
            <a:r>
              <a:rPr sz="2000" dirty="0"/>
              <a:t> que as </a:t>
            </a:r>
            <a:r>
              <a:rPr sz="2000" dirty="0" err="1"/>
              <a:t>cópias</a:t>
            </a:r>
            <a:r>
              <a:rPr sz="2000" dirty="0"/>
              <a:t> dos </a:t>
            </a:r>
            <a:r>
              <a:rPr sz="2000" dirty="0" err="1"/>
              <a:t>novos</a:t>
            </a:r>
            <a:r>
              <a:rPr sz="2000" dirty="0"/>
              <a:t> </a:t>
            </a:r>
            <a:r>
              <a:rPr sz="2000" dirty="0" err="1"/>
              <a:t>planos</a:t>
            </a:r>
            <a:r>
              <a:rPr sz="2000" dirty="0"/>
              <a:t> </a:t>
            </a:r>
            <a:r>
              <a:rPr sz="2000" dirty="0" err="1"/>
              <a:t>substituam</a:t>
            </a:r>
            <a:r>
              <a:rPr sz="2000" dirty="0"/>
              <a:t> as </a:t>
            </a:r>
            <a:r>
              <a:rPr sz="2000" dirty="0" err="1"/>
              <a:t>antigas</a:t>
            </a:r>
            <a:r>
              <a:rPr sz="2000" dirty="0"/>
              <a:t>. </a:t>
            </a:r>
            <a:endParaRPr lang="en-CH" sz="2000" dirty="0"/>
          </a:p>
          <a:p>
            <a:pPr algn="just">
              <a:spcBef>
                <a:spcPts val="600"/>
              </a:spcBef>
              <a:spcAft>
                <a:spcPts val="0"/>
              </a:spcAft>
            </a:pPr>
            <a:r>
              <a:rPr sz="2000" dirty="0"/>
              <a:t>Como a </a:t>
            </a:r>
            <a:r>
              <a:rPr sz="2000" dirty="0" err="1"/>
              <a:t>vontade</a:t>
            </a:r>
            <a:r>
              <a:rPr sz="2000" dirty="0"/>
              <a:t> e as </a:t>
            </a:r>
            <a:r>
              <a:rPr sz="2000" dirty="0" err="1"/>
              <a:t>preferências</a:t>
            </a:r>
            <a:r>
              <a:rPr sz="2000" dirty="0"/>
              <a:t> de uma pessoa </a:t>
            </a:r>
            <a:r>
              <a:rPr sz="2000" dirty="0" err="1"/>
              <a:t>estão</a:t>
            </a:r>
            <a:r>
              <a:rPr sz="2000" dirty="0"/>
              <a:t> em </a:t>
            </a:r>
            <a:r>
              <a:rPr sz="2000" dirty="0" err="1"/>
              <a:t>constante</a:t>
            </a:r>
            <a:r>
              <a:rPr sz="2000" dirty="0"/>
              <a:t> </a:t>
            </a:r>
            <a:r>
              <a:rPr sz="2000" dirty="0" err="1"/>
              <a:t>evolução</a:t>
            </a:r>
            <a:r>
              <a:rPr sz="2000" dirty="0"/>
              <a:t>, é muito importante que </a:t>
            </a:r>
            <a:r>
              <a:rPr sz="2000" dirty="0" err="1"/>
              <a:t>os</a:t>
            </a:r>
            <a:r>
              <a:rPr sz="2000" dirty="0"/>
              <a:t> </a:t>
            </a:r>
            <a:r>
              <a:rPr sz="2000" dirty="0" err="1"/>
              <a:t>apoiadores</a:t>
            </a:r>
            <a:r>
              <a:rPr sz="2000" dirty="0"/>
              <a:t> </a:t>
            </a:r>
            <a:r>
              <a:rPr sz="2000" dirty="0" err="1"/>
              <a:t>permaneçam</a:t>
            </a:r>
            <a:r>
              <a:rPr sz="2000" dirty="0"/>
              <a:t> </a:t>
            </a:r>
            <a:r>
              <a:rPr sz="2000" dirty="0" err="1"/>
              <a:t>envolvidos</a:t>
            </a:r>
            <a:r>
              <a:rPr sz="2000" dirty="0"/>
              <a:t> com a pessoa. </a:t>
            </a:r>
          </a:p>
          <a:p>
            <a:pPr lvl="1" algn="just">
              <a:spcBef>
                <a:spcPts val="600"/>
              </a:spcBef>
              <a:spcAft>
                <a:spcPts val="0"/>
              </a:spcAft>
            </a:pPr>
            <a:r>
              <a:rPr dirty="0"/>
              <a:t>Ajuda a </a:t>
            </a:r>
            <a:r>
              <a:rPr dirty="0" err="1"/>
              <a:t>garantir</a:t>
            </a:r>
            <a:r>
              <a:rPr dirty="0"/>
              <a:t> que </a:t>
            </a:r>
            <a:r>
              <a:rPr dirty="0" err="1"/>
              <a:t>eles</a:t>
            </a:r>
            <a:r>
              <a:rPr dirty="0"/>
              <a:t> </a:t>
            </a:r>
            <a:r>
              <a:rPr dirty="0" err="1"/>
              <a:t>estejam</a:t>
            </a:r>
            <a:r>
              <a:rPr dirty="0"/>
              <a:t> </a:t>
            </a:r>
            <a:r>
              <a:rPr dirty="0" err="1"/>
              <a:t>considerando</a:t>
            </a:r>
            <a:r>
              <a:rPr dirty="0"/>
              <a:t> </a:t>
            </a:r>
            <a:r>
              <a:rPr dirty="0" err="1"/>
              <a:t>não</a:t>
            </a:r>
            <a:r>
              <a:rPr dirty="0"/>
              <a:t> </a:t>
            </a:r>
            <a:r>
              <a:rPr dirty="0" err="1"/>
              <a:t>apenas</a:t>
            </a:r>
            <a:r>
              <a:rPr dirty="0"/>
              <a:t> o que está </a:t>
            </a:r>
            <a:r>
              <a:rPr dirty="0" err="1"/>
              <a:t>declarado</a:t>
            </a:r>
            <a:r>
              <a:rPr dirty="0"/>
              <a:t> no </a:t>
            </a:r>
            <a:r>
              <a:rPr dirty="0" err="1"/>
              <a:t>documento</a:t>
            </a:r>
            <a:r>
              <a:rPr dirty="0"/>
              <a:t>, mas </a:t>
            </a:r>
            <a:r>
              <a:rPr dirty="0" err="1"/>
              <a:t>também</a:t>
            </a:r>
            <a:r>
              <a:rPr dirty="0"/>
              <a:t> </a:t>
            </a:r>
            <a:r>
              <a:rPr dirty="0" err="1"/>
              <a:t>os</a:t>
            </a:r>
            <a:r>
              <a:rPr dirty="0"/>
              <a:t> </a:t>
            </a:r>
            <a:r>
              <a:rPr dirty="0" err="1"/>
              <a:t>desejos</a:t>
            </a:r>
            <a:r>
              <a:rPr dirty="0"/>
              <a:t> </a:t>
            </a:r>
            <a:r>
              <a:rPr dirty="0" err="1"/>
              <a:t>atuais</a:t>
            </a:r>
            <a:r>
              <a:rPr dirty="0"/>
              <a:t> da pessoa. </a:t>
            </a:r>
            <a:endParaRPr lang="en-CH" dirty="0"/>
          </a:p>
        </p:txBody>
      </p:sp>
      <p:sp>
        <p:nvSpPr>
          <p:cNvPr id="2" name="Title 1">
            <a:extLst>
              <a:ext uri="{FF2B5EF4-FFF2-40B4-BE49-F238E27FC236}">
                <a16:creationId xmlns:a16="http://schemas.microsoft.com/office/drawing/2014/main" id="{A8633FBE-758D-4BBA-A020-FF5EC3BD3A5E}"/>
              </a:ext>
            </a:extLst>
          </p:cNvPr>
          <p:cNvSpPr>
            <a:spLocks noGrp="1"/>
          </p:cNvSpPr>
          <p:nvPr>
            <p:ph type="title"/>
          </p:nvPr>
        </p:nvSpPr>
        <p:spPr>
          <a:xfrm>
            <a:off x="422141" y="506412"/>
            <a:ext cx="11259477" cy="432000"/>
          </a:xfrm>
        </p:spPr>
        <p:txBody>
          <a:bodyPr/>
          <a:lstStyle/>
          <a:p>
            <a:pPr algn="ctr"/>
            <a:r>
              <a:rPr dirty="0" err="1"/>
              <a:t>Apresentação</a:t>
            </a:r>
            <a:r>
              <a:rPr dirty="0"/>
              <a:t>: </a:t>
            </a:r>
            <a:r>
              <a:rPr dirty="0" err="1"/>
              <a:t>Etapas</a:t>
            </a:r>
            <a:r>
              <a:rPr dirty="0"/>
              <a:t> para </a:t>
            </a:r>
            <a:r>
              <a:rPr dirty="0" err="1"/>
              <a:t>fazer</a:t>
            </a:r>
            <a:r>
              <a:rPr dirty="0"/>
              <a:t> um </a:t>
            </a:r>
            <a:r>
              <a:rPr lang="pt-BR" dirty="0"/>
              <a:t>planejamento antecipado</a:t>
            </a:r>
            <a:r>
              <a:rPr dirty="0"/>
              <a:t> – 9</a:t>
            </a:r>
            <a:endParaRPr lang="en-CH" dirty="0"/>
          </a:p>
        </p:txBody>
      </p:sp>
    </p:spTree>
    <p:extLst>
      <p:ext uri="{BB962C8B-B14F-4D97-AF65-F5344CB8AC3E}">
        <p14:creationId xmlns:p14="http://schemas.microsoft.com/office/powerpoint/2010/main" val="105140301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A7A93-5B9A-44F1-B9DD-BCD01C099A1F}"/>
              </a:ext>
            </a:extLst>
          </p:cNvPr>
          <p:cNvSpPr>
            <a:spLocks noGrp="1"/>
          </p:cNvSpPr>
          <p:nvPr>
            <p:ph sz="quarter" idx="14"/>
          </p:nvPr>
        </p:nvSpPr>
        <p:spPr>
          <a:xfrm>
            <a:off x="507195" y="1511188"/>
            <a:ext cx="11174412" cy="927212"/>
          </a:xfrm>
        </p:spPr>
        <p:txBody>
          <a:bodyPr/>
          <a:lstStyle/>
          <a:p>
            <a:pPr algn="just"/>
            <a:r>
              <a:rPr sz="2000" dirty="0" err="1"/>
              <a:t>Preencha</a:t>
            </a:r>
            <a:r>
              <a:rPr sz="2000" dirty="0"/>
              <a:t> </a:t>
            </a:r>
            <a:r>
              <a:rPr sz="2000" dirty="0" err="1"/>
              <a:t>pelo</a:t>
            </a:r>
            <a:r>
              <a:rPr sz="2000" dirty="0"/>
              <a:t> </a:t>
            </a:r>
            <a:r>
              <a:rPr sz="2000" dirty="0" err="1"/>
              <a:t>menos</a:t>
            </a:r>
            <a:r>
              <a:rPr sz="2000" dirty="0"/>
              <a:t> </a:t>
            </a:r>
            <a:r>
              <a:rPr sz="2000" dirty="0" err="1"/>
              <a:t>três</a:t>
            </a:r>
            <a:r>
              <a:rPr sz="2000" dirty="0"/>
              <a:t> </a:t>
            </a:r>
            <a:r>
              <a:rPr sz="2000" dirty="0" err="1"/>
              <a:t>seções</a:t>
            </a:r>
            <a:r>
              <a:rPr sz="2000" dirty="0"/>
              <a:t> do </a:t>
            </a:r>
            <a:r>
              <a:rPr sz="2000" dirty="0" err="1"/>
              <a:t>modelo</a:t>
            </a:r>
            <a:r>
              <a:rPr sz="2000" dirty="0"/>
              <a:t> de </a:t>
            </a:r>
            <a:r>
              <a:rPr lang="pt-BR" sz="2000" dirty="0"/>
              <a:t>planejamento antecipado</a:t>
            </a:r>
            <a:r>
              <a:rPr sz="2000" dirty="0"/>
              <a:t> (Anexo 8: </a:t>
            </a:r>
            <a:r>
              <a:rPr sz="2000" dirty="0" err="1"/>
              <a:t>Extrato</a:t>
            </a:r>
            <a:r>
              <a:rPr sz="2000" dirty="0"/>
              <a:t> de um </a:t>
            </a:r>
            <a:r>
              <a:rPr sz="2000" dirty="0" err="1"/>
              <a:t>modelo</a:t>
            </a:r>
            <a:r>
              <a:rPr sz="2000" dirty="0"/>
              <a:t> de Plano de </a:t>
            </a:r>
            <a:r>
              <a:rPr sz="2000" dirty="0" err="1"/>
              <a:t>Recuperação</a:t>
            </a:r>
            <a:r>
              <a:rPr sz="2000" dirty="0"/>
              <a:t>)</a:t>
            </a:r>
            <a:endParaRPr lang="en-CH" sz="2000" dirty="0"/>
          </a:p>
        </p:txBody>
      </p:sp>
      <p:sp>
        <p:nvSpPr>
          <p:cNvPr id="2" name="Title 1">
            <a:extLst>
              <a:ext uri="{FF2B5EF4-FFF2-40B4-BE49-F238E27FC236}">
                <a16:creationId xmlns:a16="http://schemas.microsoft.com/office/drawing/2014/main" id="{7FA1323A-568E-4AD7-ADE5-5E97929065F3}"/>
              </a:ext>
            </a:extLst>
          </p:cNvPr>
          <p:cNvSpPr>
            <a:spLocks noGrp="1"/>
          </p:cNvSpPr>
          <p:nvPr>
            <p:ph type="title"/>
          </p:nvPr>
        </p:nvSpPr>
        <p:spPr>
          <a:xfrm>
            <a:off x="422141" y="506412"/>
            <a:ext cx="11259465" cy="432000"/>
          </a:xfrm>
        </p:spPr>
        <p:txBody>
          <a:bodyPr/>
          <a:lstStyle/>
          <a:p>
            <a:pPr algn="ctr"/>
            <a:r>
              <a:rPr dirty="0"/>
              <a:t>Exercício 7.1: </a:t>
            </a:r>
            <a:r>
              <a:rPr lang="pt-BR" dirty="0"/>
              <a:t>O que as outras pessoas devem saber…</a:t>
            </a:r>
            <a:endParaRPr lang="en-CH" dirty="0"/>
          </a:p>
        </p:txBody>
      </p:sp>
    </p:spTree>
    <p:extLst>
      <p:ext uri="{BB962C8B-B14F-4D97-AF65-F5344CB8AC3E}">
        <p14:creationId xmlns:p14="http://schemas.microsoft.com/office/powerpoint/2010/main" val="21230945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FE957-84D2-465E-A581-D62A3B25AB61}"/>
              </a:ext>
            </a:extLst>
          </p:cNvPr>
          <p:cNvSpPr>
            <a:spLocks noGrp="1"/>
          </p:cNvSpPr>
          <p:nvPr>
            <p:ph sz="quarter" idx="14"/>
          </p:nvPr>
        </p:nvSpPr>
        <p:spPr/>
        <p:txBody>
          <a:bodyPr>
            <a:normAutofit/>
          </a:bodyPr>
          <a:lstStyle/>
          <a:p>
            <a:pPr algn="just">
              <a:spcBef>
                <a:spcPts val="600"/>
              </a:spcBef>
              <a:spcAft>
                <a:spcPts val="0"/>
              </a:spcAft>
            </a:pPr>
            <a:r>
              <a:rPr sz="2000" dirty="0"/>
              <a:t>Quando as pessoas </a:t>
            </a:r>
            <a:r>
              <a:rPr sz="2000" dirty="0" err="1"/>
              <a:t>fazem</a:t>
            </a:r>
            <a:r>
              <a:rPr sz="2000" dirty="0"/>
              <a:t> um </a:t>
            </a:r>
            <a:r>
              <a:rPr lang="pt-BR" sz="2000" dirty="0"/>
              <a:t>planejamento antecipado</a:t>
            </a:r>
            <a:r>
              <a:rPr sz="2000" dirty="0"/>
              <a:t>, </a:t>
            </a:r>
            <a:r>
              <a:rPr sz="2000" dirty="0" err="1"/>
              <a:t>podem</a:t>
            </a:r>
            <a:r>
              <a:rPr sz="2000" dirty="0"/>
              <a:t> </a:t>
            </a:r>
            <a:r>
              <a:rPr sz="2000" dirty="0" err="1"/>
              <a:t>precisar</a:t>
            </a:r>
            <a:r>
              <a:rPr sz="2000" dirty="0"/>
              <a:t> </a:t>
            </a:r>
            <a:r>
              <a:rPr sz="2000" dirty="0" err="1"/>
              <a:t>pensar</a:t>
            </a:r>
            <a:r>
              <a:rPr sz="2000" dirty="0"/>
              <a:t> em </a:t>
            </a:r>
            <a:r>
              <a:rPr sz="2000" dirty="0" err="1"/>
              <a:t>experiências</a:t>
            </a:r>
            <a:r>
              <a:rPr sz="2000" dirty="0"/>
              <a:t> </a:t>
            </a:r>
            <a:r>
              <a:rPr sz="2000" dirty="0" err="1"/>
              <a:t>passadas</a:t>
            </a:r>
            <a:r>
              <a:rPr sz="2000" dirty="0"/>
              <a:t> </a:t>
            </a:r>
            <a:r>
              <a:rPr sz="2000" dirty="0" err="1"/>
              <a:t>difíceis</a:t>
            </a:r>
            <a:r>
              <a:rPr sz="2000" dirty="0"/>
              <a:t>. </a:t>
            </a:r>
          </a:p>
          <a:p>
            <a:pPr algn="just">
              <a:spcBef>
                <a:spcPts val="600"/>
              </a:spcBef>
              <a:spcAft>
                <a:spcPts val="0"/>
              </a:spcAft>
            </a:pPr>
            <a:r>
              <a:rPr sz="2000" dirty="0"/>
              <a:t>Aqui </a:t>
            </a:r>
            <a:r>
              <a:rPr sz="2000" dirty="0" err="1"/>
              <a:t>estão</a:t>
            </a:r>
            <a:r>
              <a:rPr sz="2000" dirty="0"/>
              <a:t> alguns </a:t>
            </a:r>
            <a:r>
              <a:rPr sz="2000" dirty="0" err="1"/>
              <a:t>conselhos</a:t>
            </a:r>
            <a:r>
              <a:rPr sz="2000" dirty="0"/>
              <a:t> que </a:t>
            </a:r>
            <a:r>
              <a:rPr sz="2000" dirty="0" err="1"/>
              <a:t>podem</a:t>
            </a:r>
            <a:r>
              <a:rPr sz="2000" dirty="0"/>
              <a:t> </a:t>
            </a:r>
            <a:r>
              <a:rPr sz="2000" dirty="0" err="1"/>
              <a:t>ajudar</a:t>
            </a:r>
            <a:r>
              <a:rPr sz="2000" dirty="0"/>
              <a:t>: </a:t>
            </a:r>
          </a:p>
          <a:p>
            <a:pPr marL="977900" algn="just">
              <a:spcBef>
                <a:spcPts val="600"/>
              </a:spcBef>
              <a:spcAft>
                <a:spcPts val="0"/>
              </a:spcAft>
            </a:pPr>
            <a:r>
              <a:rPr sz="2000" dirty="0"/>
              <a:t>As pessoas </a:t>
            </a:r>
            <a:r>
              <a:rPr sz="2000" dirty="0" err="1"/>
              <a:t>não</a:t>
            </a:r>
            <a:r>
              <a:rPr sz="2000" dirty="0"/>
              <a:t> </a:t>
            </a:r>
            <a:r>
              <a:rPr sz="2000" dirty="0" err="1"/>
              <a:t>precisam</a:t>
            </a:r>
            <a:r>
              <a:rPr sz="2000" dirty="0"/>
              <a:t> </a:t>
            </a:r>
            <a:r>
              <a:rPr sz="2000" dirty="0" err="1"/>
              <a:t>concluir</a:t>
            </a:r>
            <a:r>
              <a:rPr sz="2000" dirty="0"/>
              <a:t> um </a:t>
            </a:r>
            <a:r>
              <a:rPr lang="pt-BR" sz="2000" dirty="0"/>
              <a:t>planejamento antecipado</a:t>
            </a:r>
            <a:r>
              <a:rPr sz="2000" dirty="0"/>
              <a:t> de uma </a:t>
            </a:r>
            <a:r>
              <a:rPr sz="2000" dirty="0" err="1"/>
              <a:t>só</a:t>
            </a:r>
            <a:r>
              <a:rPr sz="2000" dirty="0"/>
              <a:t> </a:t>
            </a:r>
            <a:r>
              <a:rPr sz="2000" dirty="0" err="1"/>
              <a:t>vez</a:t>
            </a:r>
            <a:r>
              <a:rPr sz="2000" dirty="0"/>
              <a:t>. </a:t>
            </a:r>
          </a:p>
          <a:p>
            <a:pPr marL="977900" algn="just">
              <a:spcBef>
                <a:spcPts val="600"/>
              </a:spcBef>
              <a:spcAft>
                <a:spcPts val="0"/>
              </a:spcAft>
            </a:pPr>
            <a:r>
              <a:rPr sz="2000" dirty="0"/>
              <a:t>Eles </a:t>
            </a:r>
            <a:r>
              <a:rPr sz="2000" dirty="0" err="1"/>
              <a:t>podem</a:t>
            </a:r>
            <a:r>
              <a:rPr sz="2000" dirty="0"/>
              <a:t> </a:t>
            </a:r>
            <a:r>
              <a:rPr sz="2000" dirty="0" err="1"/>
              <a:t>pegar</a:t>
            </a:r>
            <a:r>
              <a:rPr sz="2000" dirty="0"/>
              <a:t> ou </a:t>
            </a:r>
            <a:r>
              <a:rPr sz="2000" dirty="0" err="1"/>
              <a:t>redigir</a:t>
            </a:r>
            <a:r>
              <a:rPr sz="2000" dirty="0"/>
              <a:t> ao </a:t>
            </a:r>
            <a:r>
              <a:rPr sz="2000" dirty="0" err="1"/>
              <a:t>longo</a:t>
            </a:r>
            <a:r>
              <a:rPr sz="2000" dirty="0"/>
              <a:t> de </a:t>
            </a:r>
            <a:r>
              <a:rPr sz="2000" dirty="0" err="1"/>
              <a:t>vários</a:t>
            </a:r>
            <a:r>
              <a:rPr sz="2000" dirty="0"/>
              <a:t> dias ou </a:t>
            </a:r>
            <a:r>
              <a:rPr sz="2000" dirty="0" err="1"/>
              <a:t>semanas</a:t>
            </a:r>
            <a:r>
              <a:rPr sz="2000" dirty="0"/>
              <a:t>. </a:t>
            </a:r>
          </a:p>
          <a:p>
            <a:pPr marL="977900" algn="just">
              <a:spcBef>
                <a:spcPts val="600"/>
              </a:spcBef>
              <a:spcAft>
                <a:spcPts val="0"/>
              </a:spcAft>
            </a:pPr>
            <a:r>
              <a:rPr sz="2000" dirty="0"/>
              <a:t>As pessoas </a:t>
            </a:r>
            <a:r>
              <a:rPr sz="2000" dirty="0" err="1"/>
              <a:t>devem</a:t>
            </a:r>
            <a:r>
              <a:rPr sz="2000" dirty="0"/>
              <a:t> </a:t>
            </a:r>
            <a:r>
              <a:rPr sz="2000" dirty="0" err="1"/>
              <a:t>desenvolver</a:t>
            </a:r>
            <a:r>
              <a:rPr sz="2000" dirty="0"/>
              <a:t> </a:t>
            </a:r>
            <a:r>
              <a:rPr sz="2000" dirty="0" err="1"/>
              <a:t>seus</a:t>
            </a:r>
            <a:r>
              <a:rPr sz="2000" dirty="0"/>
              <a:t> </a:t>
            </a:r>
            <a:r>
              <a:rPr lang="pt-BR" sz="2000" dirty="0"/>
              <a:t>planejamentos antecipados</a:t>
            </a:r>
            <a:r>
              <a:rPr sz="2000" dirty="0"/>
              <a:t> </a:t>
            </a:r>
            <a:r>
              <a:rPr sz="2000" dirty="0" err="1"/>
              <a:t>quando</a:t>
            </a:r>
            <a:r>
              <a:rPr sz="2000" dirty="0"/>
              <a:t> se </a:t>
            </a:r>
            <a:r>
              <a:rPr sz="2000" dirty="0" err="1"/>
              <a:t>sentirem</a:t>
            </a:r>
            <a:r>
              <a:rPr sz="2000" dirty="0"/>
              <a:t> </a:t>
            </a:r>
            <a:r>
              <a:rPr sz="2000" dirty="0" err="1"/>
              <a:t>bem</a:t>
            </a:r>
            <a:r>
              <a:rPr sz="2000" dirty="0"/>
              <a:t>. </a:t>
            </a:r>
          </a:p>
          <a:p>
            <a:pPr marL="977900" algn="just">
              <a:spcBef>
                <a:spcPts val="600"/>
              </a:spcBef>
              <a:spcAft>
                <a:spcPts val="0"/>
              </a:spcAft>
            </a:pPr>
            <a:r>
              <a:rPr sz="2000" dirty="0"/>
              <a:t>Pode ser </a:t>
            </a:r>
            <a:r>
              <a:rPr sz="2000" dirty="0" err="1"/>
              <a:t>útil</a:t>
            </a:r>
            <a:r>
              <a:rPr sz="2000" dirty="0"/>
              <a:t> para a pessoa </a:t>
            </a:r>
            <a:r>
              <a:rPr sz="2000" dirty="0" err="1"/>
              <a:t>pedir</a:t>
            </a:r>
            <a:r>
              <a:rPr sz="2000" dirty="0"/>
              <a:t> a </a:t>
            </a:r>
            <a:r>
              <a:rPr sz="2000" dirty="0" err="1"/>
              <a:t>alguém</a:t>
            </a:r>
            <a:r>
              <a:rPr sz="2000" dirty="0"/>
              <a:t> em </a:t>
            </a:r>
            <a:r>
              <a:rPr sz="2000" dirty="0" err="1"/>
              <a:t>quem</a:t>
            </a:r>
            <a:r>
              <a:rPr sz="2000" dirty="0"/>
              <a:t> </a:t>
            </a:r>
            <a:r>
              <a:rPr sz="2000" dirty="0" err="1"/>
              <a:t>confia</a:t>
            </a:r>
            <a:r>
              <a:rPr sz="2000" dirty="0"/>
              <a:t> para </a:t>
            </a:r>
            <a:r>
              <a:rPr sz="2000" dirty="0" err="1"/>
              <a:t>apoiar</a:t>
            </a:r>
            <a:r>
              <a:rPr sz="2000" dirty="0"/>
              <a:t> no </a:t>
            </a:r>
            <a:r>
              <a:rPr sz="2000" dirty="0" err="1"/>
              <a:t>desenvolvimento</a:t>
            </a:r>
            <a:r>
              <a:rPr sz="2000" dirty="0"/>
              <a:t> de seu plano. </a:t>
            </a:r>
          </a:p>
          <a:p>
            <a:pPr marL="977900" algn="just">
              <a:spcBef>
                <a:spcPts val="600"/>
              </a:spcBef>
              <a:spcAft>
                <a:spcPts val="0"/>
              </a:spcAft>
            </a:pPr>
            <a:r>
              <a:rPr sz="2000" dirty="0"/>
              <a:t>Os </a:t>
            </a:r>
            <a:r>
              <a:rPr sz="2000" dirty="0" err="1"/>
              <a:t>apoiadores</a:t>
            </a:r>
            <a:r>
              <a:rPr sz="2000" dirty="0"/>
              <a:t> </a:t>
            </a:r>
            <a:r>
              <a:rPr sz="2000" dirty="0" err="1"/>
              <a:t>podem</a:t>
            </a:r>
            <a:r>
              <a:rPr sz="2000" dirty="0"/>
              <a:t> achar </a:t>
            </a:r>
            <a:r>
              <a:rPr sz="2000" dirty="0" err="1"/>
              <a:t>útil</a:t>
            </a:r>
            <a:r>
              <a:rPr sz="2000" dirty="0"/>
              <a:t> </a:t>
            </a:r>
            <a:r>
              <a:rPr sz="2000" dirty="0" err="1"/>
              <a:t>criar</a:t>
            </a:r>
            <a:r>
              <a:rPr sz="2000" dirty="0"/>
              <a:t> seu </a:t>
            </a:r>
            <a:r>
              <a:rPr sz="2000" dirty="0" err="1"/>
              <a:t>próprio</a:t>
            </a:r>
            <a:r>
              <a:rPr sz="2000" dirty="0"/>
              <a:t> </a:t>
            </a:r>
            <a:r>
              <a:rPr lang="pt-BR" sz="2000" dirty="0"/>
              <a:t>planejamento antecipado</a:t>
            </a:r>
            <a:r>
              <a:rPr sz="2000" dirty="0"/>
              <a:t>.</a:t>
            </a:r>
            <a:r>
              <a:rPr lang="pt-BR" sz="2000" dirty="0"/>
              <a:t> </a:t>
            </a:r>
          </a:p>
          <a:p>
            <a:pPr marL="977900" algn="just">
              <a:spcBef>
                <a:spcPts val="600"/>
              </a:spcBef>
              <a:spcAft>
                <a:spcPts val="0"/>
              </a:spcAft>
            </a:pPr>
            <a:r>
              <a:rPr sz="2000" dirty="0"/>
              <a:t>Pode </a:t>
            </a:r>
            <a:r>
              <a:rPr sz="2000" dirty="0" err="1"/>
              <a:t>ajudar</a:t>
            </a:r>
            <a:r>
              <a:rPr sz="2000" dirty="0"/>
              <a:t> </a:t>
            </a:r>
            <a:r>
              <a:rPr sz="2000" dirty="0" err="1"/>
              <a:t>ter</a:t>
            </a:r>
            <a:r>
              <a:rPr sz="2000" dirty="0"/>
              <a:t> o </a:t>
            </a:r>
            <a:r>
              <a:rPr sz="2000" dirty="0" err="1"/>
              <a:t>apoio</a:t>
            </a:r>
            <a:r>
              <a:rPr sz="2000" dirty="0"/>
              <a:t> de </a:t>
            </a:r>
            <a:r>
              <a:rPr sz="2000" dirty="0" err="1"/>
              <a:t>alguém</a:t>
            </a:r>
            <a:r>
              <a:rPr sz="2000" dirty="0"/>
              <a:t> que </a:t>
            </a:r>
            <a:r>
              <a:rPr sz="2000" dirty="0" err="1"/>
              <a:t>já</a:t>
            </a:r>
            <a:r>
              <a:rPr sz="2000" dirty="0"/>
              <a:t> </a:t>
            </a:r>
            <a:r>
              <a:rPr sz="2000" dirty="0" err="1"/>
              <a:t>criou</a:t>
            </a:r>
            <a:r>
              <a:rPr sz="2000" dirty="0"/>
              <a:t> seu </a:t>
            </a:r>
            <a:r>
              <a:rPr sz="2000" dirty="0" err="1"/>
              <a:t>próprio</a:t>
            </a:r>
            <a:r>
              <a:rPr sz="2000" dirty="0"/>
              <a:t> </a:t>
            </a:r>
            <a:r>
              <a:rPr lang="pt-BR" sz="2000" dirty="0"/>
              <a:t>planejamento antecipado</a:t>
            </a:r>
            <a:r>
              <a:rPr sz="2000" dirty="0"/>
              <a:t>. </a:t>
            </a:r>
            <a:endParaRPr lang="en-CH" sz="2000" dirty="0"/>
          </a:p>
        </p:txBody>
      </p:sp>
      <p:sp>
        <p:nvSpPr>
          <p:cNvPr id="2" name="Title 1">
            <a:extLst>
              <a:ext uri="{FF2B5EF4-FFF2-40B4-BE49-F238E27FC236}">
                <a16:creationId xmlns:a16="http://schemas.microsoft.com/office/drawing/2014/main" id="{1864918A-0A74-46FD-9BE8-2252DD198387}"/>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Dicas</a:t>
            </a:r>
            <a:r>
              <a:rPr dirty="0"/>
              <a:t> ao fazer um </a:t>
            </a:r>
            <a:r>
              <a:rPr lang="pt-BR" dirty="0"/>
              <a:t>planejamento antecipado</a:t>
            </a:r>
            <a:endParaRPr lang="en-CH" dirty="0"/>
          </a:p>
        </p:txBody>
      </p:sp>
    </p:spTree>
    <p:extLst>
      <p:ext uri="{BB962C8B-B14F-4D97-AF65-F5344CB8AC3E}">
        <p14:creationId xmlns:p14="http://schemas.microsoft.com/office/powerpoint/2010/main" val="4702875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20B89-63CD-4407-85DC-C589C0565B9B}"/>
              </a:ext>
            </a:extLst>
          </p:cNvPr>
          <p:cNvSpPr>
            <a:spLocks noGrp="1"/>
          </p:cNvSpPr>
          <p:nvPr>
            <p:ph sz="quarter" idx="14"/>
          </p:nvPr>
        </p:nvSpPr>
        <p:spPr>
          <a:xfrm>
            <a:off x="508794" y="1869641"/>
            <a:ext cx="11174412" cy="3118718"/>
          </a:xfrm>
        </p:spPr>
        <p:txBody>
          <a:bodyPr/>
          <a:lstStyle/>
          <a:p>
            <a:pPr algn="just">
              <a:spcBef>
                <a:spcPts val="600"/>
              </a:spcBef>
              <a:spcAft>
                <a:spcPts val="0"/>
              </a:spcAft>
            </a:pPr>
            <a:r>
              <a:rPr lang="pt-BR" sz="2000" dirty="0"/>
              <a:t>"Gostaria que as pessoas me falassem ou me dessem uma opinião sobre os sintomas que observam e me dissessem o que há de errado.” </a:t>
            </a:r>
          </a:p>
          <a:p>
            <a:pPr algn="just">
              <a:spcBef>
                <a:spcPts val="600"/>
              </a:spcBef>
              <a:spcAft>
                <a:spcPts val="0"/>
              </a:spcAft>
            </a:pPr>
            <a:r>
              <a:rPr lang="pt-BR" sz="2000" dirty="0"/>
              <a:t>“Eu não quero ameaças de injeção; gostaria que as pessoas falassem comigo e explicassem a necessidade de tomar remédios.” </a:t>
            </a:r>
          </a:p>
          <a:p>
            <a:pPr algn="just">
              <a:spcBef>
                <a:spcPts val="600"/>
              </a:spcBef>
              <a:spcAft>
                <a:spcPts val="0"/>
              </a:spcAft>
            </a:pPr>
            <a:r>
              <a:rPr lang="pt-BR" sz="2000" dirty="0"/>
              <a:t>“Se eu ficar no hospital por um longo período, gostaria que as enfermeiras providenciassem para que eu cortasse o cabelo.” </a:t>
            </a:r>
          </a:p>
          <a:p>
            <a:pPr algn="just">
              <a:spcBef>
                <a:spcPts val="600"/>
              </a:spcBef>
              <a:spcAft>
                <a:spcPts val="0"/>
              </a:spcAft>
            </a:pPr>
            <a:r>
              <a:rPr lang="pt-BR" sz="2000" dirty="0"/>
              <a:t>“Já entrei e saí do hospital porque a avaliação foi feita por pessoas que não me conhecem e não perceberam que eu estava passando mal, então continuaram me dando alta. Gostaria que a ala de triagem não me desse alta antes de falar com meu médico responsável”. </a:t>
            </a:r>
          </a:p>
        </p:txBody>
      </p:sp>
      <p:sp>
        <p:nvSpPr>
          <p:cNvPr id="2" name="Title 1">
            <a:extLst>
              <a:ext uri="{FF2B5EF4-FFF2-40B4-BE49-F238E27FC236}">
                <a16:creationId xmlns:a16="http://schemas.microsoft.com/office/drawing/2014/main" id="{B4B7421A-EF2F-4964-8EE9-A86B174683D0}"/>
              </a:ext>
            </a:extLst>
          </p:cNvPr>
          <p:cNvSpPr>
            <a:spLocks noGrp="1"/>
          </p:cNvSpPr>
          <p:nvPr>
            <p:ph type="title"/>
          </p:nvPr>
        </p:nvSpPr>
        <p:spPr>
          <a:xfrm>
            <a:off x="422141" y="506412"/>
            <a:ext cx="11174411" cy="432000"/>
          </a:xfrm>
        </p:spPr>
        <p:txBody>
          <a:bodyPr/>
          <a:lstStyle/>
          <a:p>
            <a:pPr algn="ctr"/>
            <a:r>
              <a:rPr dirty="0"/>
              <a:t>Exercício 7.2: </a:t>
            </a:r>
            <a:r>
              <a:rPr lang="pt-BR" dirty="0"/>
              <a:t>Discussão: Exemplos da vida real de declarações antecipadas </a:t>
            </a:r>
            <a:r>
              <a:rPr dirty="0"/>
              <a:t>– 1 </a:t>
            </a:r>
            <a:endParaRPr lang="en-CH" dirty="0"/>
          </a:p>
        </p:txBody>
      </p:sp>
    </p:spTree>
    <p:extLst>
      <p:ext uri="{BB962C8B-B14F-4D97-AF65-F5344CB8AC3E}">
        <p14:creationId xmlns:p14="http://schemas.microsoft.com/office/powerpoint/2010/main" val="38005998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20B89-63CD-4407-85DC-C589C0565B9B}"/>
              </a:ext>
            </a:extLst>
          </p:cNvPr>
          <p:cNvSpPr>
            <a:spLocks noGrp="1"/>
          </p:cNvSpPr>
          <p:nvPr>
            <p:ph sz="quarter" idx="14"/>
          </p:nvPr>
        </p:nvSpPr>
        <p:spPr>
          <a:xfrm>
            <a:off x="866274" y="1799946"/>
            <a:ext cx="10847418" cy="4312096"/>
          </a:xfrm>
        </p:spPr>
        <p:txBody>
          <a:bodyPr>
            <a:normAutofit fontScale="92500" lnSpcReduction="10000"/>
          </a:bodyPr>
          <a:lstStyle/>
          <a:p>
            <a:pPr marL="0" indent="0" algn="just">
              <a:spcBef>
                <a:spcPts val="300"/>
              </a:spcBef>
              <a:spcAft>
                <a:spcPts val="0"/>
              </a:spcAft>
              <a:buNone/>
            </a:pPr>
            <a:r>
              <a:rPr lang="pt-BR" dirty="0"/>
              <a:t>“[Gostaria] de clareza na minha medicação – um plano adequado de quem está me dando a minha medicação e quando.” </a:t>
            </a:r>
          </a:p>
          <a:p>
            <a:pPr marL="0" indent="0" algn="just">
              <a:spcBef>
                <a:spcPts val="300"/>
              </a:spcBef>
              <a:spcAft>
                <a:spcPts val="0"/>
              </a:spcAft>
              <a:buNone/>
            </a:pPr>
            <a:r>
              <a:rPr lang="pt-BR" dirty="0"/>
              <a:t>“Eu preferiria estar no hospital informalmente para poder estar envolvido na tomada de decisão sobre meus cuidados.” </a:t>
            </a:r>
          </a:p>
          <a:p>
            <a:pPr marL="0" indent="0" algn="just">
              <a:spcBef>
                <a:spcPts val="300"/>
              </a:spcBef>
              <a:spcAft>
                <a:spcPts val="0"/>
              </a:spcAft>
              <a:buNone/>
            </a:pPr>
            <a:r>
              <a:rPr lang="pt-BR" dirty="0"/>
              <a:t>“Medicação A não quero; me faz ter pesadelos. </a:t>
            </a:r>
            <a:r>
              <a:rPr lang="pt-BR" dirty="0" err="1"/>
              <a:t>B</a:t>
            </a:r>
            <a:r>
              <a:rPr lang="pt-BR" dirty="0"/>
              <a:t> me faz sentir pior e eu preferiria o medicamento C ao medicamento D.” </a:t>
            </a:r>
          </a:p>
          <a:p>
            <a:pPr marL="0" indent="0" algn="just">
              <a:spcBef>
                <a:spcPts val="300"/>
              </a:spcBef>
              <a:spcAft>
                <a:spcPts val="0"/>
              </a:spcAft>
              <a:buNone/>
            </a:pPr>
            <a:r>
              <a:rPr lang="pt-BR" dirty="0"/>
              <a:t>“Também é muito importante para mim cuidar da minha aparência, isso me faz sentir melhor.” </a:t>
            </a:r>
          </a:p>
          <a:p>
            <a:pPr marL="0" indent="0" algn="just">
              <a:spcBef>
                <a:spcPts val="300"/>
              </a:spcBef>
              <a:spcAft>
                <a:spcPts val="0"/>
              </a:spcAft>
              <a:buNone/>
            </a:pPr>
            <a:r>
              <a:rPr lang="pt-BR" dirty="0"/>
              <a:t>“Prefiro não falar com alguém que leve as coisas para o lado pessoal (por exemplo, a família)” </a:t>
            </a:r>
          </a:p>
          <a:p>
            <a:pPr marL="0" indent="0" algn="just">
              <a:spcBef>
                <a:spcPts val="300"/>
              </a:spcBef>
              <a:spcAft>
                <a:spcPts val="0"/>
              </a:spcAft>
              <a:buNone/>
            </a:pPr>
            <a:r>
              <a:rPr lang="pt-BR" dirty="0"/>
              <a:t>“Prefiro ser atendida em casa, porque quando estou no hospital me preocupo com meus filhos.”65 </a:t>
            </a:r>
          </a:p>
          <a:p>
            <a:pPr marL="0" indent="0" algn="just">
              <a:spcBef>
                <a:spcPts val="300"/>
              </a:spcBef>
              <a:spcAft>
                <a:spcPts val="0"/>
              </a:spcAft>
              <a:buNone/>
            </a:pPr>
            <a:r>
              <a:rPr lang="pt-BR" dirty="0"/>
              <a:t>“[Durante uma crise] a equipe de Tratamento Domiciliar pode me dar uma ajuda extra. Se a casa de repouso estiver disponível, eu poderia ficar lá. Se [meu marido] estiver com dificuldades, eu poderia ser internada no hospital de forma voluntária.” </a:t>
            </a:r>
          </a:p>
          <a:p>
            <a:pPr marL="0" indent="0" algn="just">
              <a:spcBef>
                <a:spcPts val="300"/>
              </a:spcBef>
              <a:spcAft>
                <a:spcPts val="0"/>
              </a:spcAft>
              <a:buNone/>
            </a:pPr>
            <a:r>
              <a:rPr lang="pt-BR" dirty="0"/>
              <a:t>“Não gosto de remédios que me dão muito sono.” </a:t>
            </a:r>
          </a:p>
          <a:p>
            <a:pPr marL="0" indent="0" algn="just">
              <a:spcBef>
                <a:spcPts val="300"/>
              </a:spcBef>
              <a:spcAft>
                <a:spcPts val="0"/>
              </a:spcAft>
              <a:buNone/>
            </a:pPr>
            <a:r>
              <a:rPr lang="pt-BR" dirty="0"/>
              <a:t>“[Por favor, não prescreva] medicamentos que causam sonolência.” </a:t>
            </a:r>
          </a:p>
          <a:p>
            <a:pPr marL="0" indent="0">
              <a:buNone/>
            </a:pPr>
            <a:endParaRPr lang="en-CH" dirty="0"/>
          </a:p>
          <a:p>
            <a:pPr marL="0" indent="0">
              <a:buNone/>
            </a:pPr>
            <a:endParaRPr lang="en-CH" dirty="0"/>
          </a:p>
        </p:txBody>
      </p:sp>
      <p:sp>
        <p:nvSpPr>
          <p:cNvPr id="2" name="Title 1">
            <a:extLst>
              <a:ext uri="{FF2B5EF4-FFF2-40B4-BE49-F238E27FC236}">
                <a16:creationId xmlns:a16="http://schemas.microsoft.com/office/drawing/2014/main" id="{B4B7421A-EF2F-4964-8EE9-A86B174683D0}"/>
              </a:ext>
            </a:extLst>
          </p:cNvPr>
          <p:cNvSpPr>
            <a:spLocks noGrp="1"/>
          </p:cNvSpPr>
          <p:nvPr>
            <p:ph type="title"/>
          </p:nvPr>
        </p:nvSpPr>
        <p:spPr>
          <a:xfrm>
            <a:off x="422142" y="506412"/>
            <a:ext cx="11174412" cy="432000"/>
          </a:xfrm>
        </p:spPr>
        <p:txBody>
          <a:bodyPr/>
          <a:lstStyle/>
          <a:p>
            <a:pPr algn="ctr"/>
            <a:r>
              <a:rPr lang="pt-BR" dirty="0"/>
              <a:t>Exercício 7.2: Discussão: Exemplos da vida real de declarações antecipadas – 2</a:t>
            </a:r>
            <a:r>
              <a:rPr dirty="0"/>
              <a:t> </a:t>
            </a:r>
            <a:endParaRPr lang="en-CH" dirty="0"/>
          </a:p>
        </p:txBody>
      </p:sp>
    </p:spTree>
    <p:extLst>
      <p:ext uri="{BB962C8B-B14F-4D97-AF65-F5344CB8AC3E}">
        <p14:creationId xmlns:p14="http://schemas.microsoft.com/office/powerpoint/2010/main" val="17300810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D4A4D-B27E-49EA-AB46-46762332C189}"/>
              </a:ext>
            </a:extLst>
          </p:cNvPr>
          <p:cNvSpPr>
            <a:spLocks noGrp="1"/>
          </p:cNvSpPr>
          <p:nvPr>
            <p:ph sz="quarter" idx="14"/>
          </p:nvPr>
        </p:nvSpPr>
        <p:spPr/>
        <p:txBody>
          <a:bodyPr/>
          <a:lstStyle/>
          <a:p>
            <a:endParaRPr lang="en-US" dirty="0"/>
          </a:p>
          <a:p>
            <a:pPr marL="0" indent="0" algn="ctr">
              <a:buNone/>
              <a:defRPr sz="2500" b="1" i="1"/>
            </a:pPr>
            <a:r>
              <a:rPr lang="pt-BR" dirty="0"/>
              <a:t>Você acha que essas afirmações fazem sentido? </a:t>
            </a:r>
          </a:p>
          <a:p>
            <a:pPr marL="0" indent="0" algn="ctr">
              <a:buNone/>
              <a:defRPr sz="2500" b="1" i="1"/>
            </a:pPr>
            <a:r>
              <a:rPr lang="pt-BR" dirty="0"/>
              <a:t>Você consegue entender por que as pessoas incluíram essas declarações em seus documentos de planejamento antecipado? </a:t>
            </a:r>
          </a:p>
          <a:p>
            <a:endParaRPr lang="en-CH" dirty="0"/>
          </a:p>
        </p:txBody>
      </p:sp>
      <p:sp>
        <p:nvSpPr>
          <p:cNvPr id="2" name="Title 1">
            <a:extLst>
              <a:ext uri="{FF2B5EF4-FFF2-40B4-BE49-F238E27FC236}">
                <a16:creationId xmlns:a16="http://schemas.microsoft.com/office/drawing/2014/main" id="{335D1469-AD54-4EBE-9489-30E13113C1D2}"/>
              </a:ext>
            </a:extLst>
          </p:cNvPr>
          <p:cNvSpPr>
            <a:spLocks noGrp="1"/>
          </p:cNvSpPr>
          <p:nvPr>
            <p:ph type="title"/>
          </p:nvPr>
        </p:nvSpPr>
        <p:spPr>
          <a:xfrm>
            <a:off x="422142" y="506412"/>
            <a:ext cx="11399744" cy="432000"/>
          </a:xfrm>
        </p:spPr>
        <p:txBody>
          <a:bodyPr/>
          <a:lstStyle/>
          <a:p>
            <a:pPr algn="ctr"/>
            <a:r>
              <a:rPr dirty="0"/>
              <a:t>Exercício 7.2: </a:t>
            </a:r>
            <a:r>
              <a:rPr dirty="0" err="1"/>
              <a:t>Discussão</a:t>
            </a:r>
            <a:r>
              <a:rPr dirty="0"/>
              <a:t>: </a:t>
            </a:r>
            <a:r>
              <a:rPr dirty="0" err="1"/>
              <a:t>Exemplos</a:t>
            </a:r>
            <a:r>
              <a:rPr dirty="0"/>
              <a:t> reais de </a:t>
            </a:r>
            <a:r>
              <a:rPr dirty="0" err="1"/>
              <a:t>declarações</a:t>
            </a:r>
            <a:r>
              <a:rPr dirty="0"/>
              <a:t> </a:t>
            </a:r>
            <a:r>
              <a:rPr dirty="0" err="1"/>
              <a:t>antecipadas</a:t>
            </a:r>
            <a:r>
              <a:rPr dirty="0"/>
              <a:t> – 3 </a:t>
            </a:r>
            <a:endParaRPr lang="en-CH" dirty="0"/>
          </a:p>
        </p:txBody>
      </p:sp>
    </p:spTree>
    <p:extLst>
      <p:ext uri="{BB962C8B-B14F-4D97-AF65-F5344CB8AC3E}">
        <p14:creationId xmlns:p14="http://schemas.microsoft.com/office/powerpoint/2010/main" val="363887378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DB01D-AD63-48FE-BF35-9457D5BE996E}"/>
              </a:ext>
            </a:extLst>
          </p:cNvPr>
          <p:cNvSpPr>
            <a:spLocks noGrp="1"/>
          </p:cNvSpPr>
          <p:nvPr>
            <p:ph sz="quarter" idx="14"/>
          </p:nvPr>
        </p:nvSpPr>
        <p:spPr>
          <a:xfrm>
            <a:off x="508794" y="1972399"/>
            <a:ext cx="11174412" cy="1456601"/>
          </a:xfrm>
        </p:spPr>
        <p:txBody>
          <a:bodyPr/>
          <a:lstStyle/>
          <a:p>
            <a:endParaRPr lang="en-GB" dirty="0"/>
          </a:p>
          <a:p>
            <a:pPr marL="0" indent="0" algn="ctr">
              <a:buNone/>
              <a:defRPr sz="2500" b="1" i="1"/>
            </a:pPr>
            <a:r>
              <a:rPr lang="pt-BR" dirty="0"/>
              <a:t>O que poderia ser feito nos serviços de saúde mental e serviços sociais para facilitar a elaboração de documentos de planejamento antecipado? </a:t>
            </a:r>
          </a:p>
          <a:p>
            <a:endParaRPr lang="en-CH" dirty="0"/>
          </a:p>
        </p:txBody>
      </p:sp>
      <p:sp>
        <p:nvSpPr>
          <p:cNvPr id="2" name="Title 1">
            <a:extLst>
              <a:ext uri="{FF2B5EF4-FFF2-40B4-BE49-F238E27FC236}">
                <a16:creationId xmlns:a16="http://schemas.microsoft.com/office/drawing/2014/main" id="{815A634A-F172-49B2-9D84-8BAAE2E2F5BB}"/>
              </a:ext>
            </a:extLst>
          </p:cNvPr>
          <p:cNvSpPr>
            <a:spLocks noGrp="1"/>
          </p:cNvSpPr>
          <p:nvPr>
            <p:ph type="title"/>
          </p:nvPr>
        </p:nvSpPr>
        <p:spPr>
          <a:xfrm>
            <a:off x="422142" y="506412"/>
            <a:ext cx="11174412" cy="432000"/>
          </a:xfrm>
        </p:spPr>
        <p:txBody>
          <a:bodyPr/>
          <a:lstStyle/>
          <a:p>
            <a:pPr algn="ctr"/>
            <a:r>
              <a:rPr dirty="0"/>
              <a:t>Exercício 7.3: </a:t>
            </a:r>
            <a:r>
              <a:rPr dirty="0" err="1"/>
              <a:t>Apoiar</a:t>
            </a:r>
            <a:r>
              <a:rPr dirty="0"/>
              <a:t> as pessoas na </a:t>
            </a:r>
            <a:r>
              <a:rPr dirty="0" err="1"/>
              <a:t>elaboração</a:t>
            </a:r>
            <a:r>
              <a:rPr dirty="0"/>
              <a:t> de </a:t>
            </a:r>
            <a:r>
              <a:rPr dirty="0" err="1"/>
              <a:t>documentos</a:t>
            </a:r>
            <a:r>
              <a:rPr dirty="0"/>
              <a:t> </a:t>
            </a:r>
            <a:r>
              <a:rPr dirty="0" err="1"/>
              <a:t>antecipados</a:t>
            </a:r>
            <a:r>
              <a:rPr dirty="0"/>
              <a:t> de </a:t>
            </a:r>
            <a:r>
              <a:rPr dirty="0" err="1"/>
              <a:t>planejamento</a:t>
            </a:r>
            <a:r>
              <a:rPr dirty="0"/>
              <a:t> </a:t>
            </a:r>
            <a:endParaRPr lang="en-CH" dirty="0"/>
          </a:p>
        </p:txBody>
      </p:sp>
    </p:spTree>
    <p:extLst>
      <p:ext uri="{BB962C8B-B14F-4D97-AF65-F5344CB8AC3E}">
        <p14:creationId xmlns:p14="http://schemas.microsoft.com/office/powerpoint/2010/main" val="131805236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E3647-B3CC-4FFB-8BEB-F37C6568C1FE}"/>
              </a:ext>
            </a:extLst>
          </p:cNvPr>
          <p:cNvSpPr>
            <a:spLocks noGrp="1"/>
          </p:cNvSpPr>
          <p:nvPr>
            <p:ph sz="quarter" idx="14"/>
          </p:nvPr>
        </p:nvSpPr>
        <p:spPr>
          <a:xfrm>
            <a:off x="507195" y="1511188"/>
            <a:ext cx="11174412" cy="1745359"/>
          </a:xfrm>
        </p:spPr>
        <p:txBody>
          <a:bodyPr/>
          <a:lstStyle/>
          <a:p>
            <a:pPr marL="171450" indent="-171450" algn="just">
              <a:spcBef>
                <a:spcPts val="600"/>
              </a:spcBef>
              <a:spcAft>
                <a:spcPts val="0"/>
              </a:spcAft>
            </a:pPr>
            <a:r>
              <a:rPr lang="pt-BR" sz="2000" dirty="0"/>
              <a:t>Quais são os pontos fundamentais que você reterá deste módulo? </a:t>
            </a:r>
          </a:p>
          <a:p>
            <a:pPr marL="171450" indent="-171450" algn="just">
              <a:spcBef>
                <a:spcPts val="600"/>
              </a:spcBef>
              <a:spcAft>
                <a:spcPts val="0"/>
              </a:spcAft>
            </a:pPr>
            <a:r>
              <a:rPr lang="pt-BR" sz="2000" dirty="0"/>
              <a:t>A maneira como você pensa sobre a capacidade das pessoas de tomar decisões mudou? </a:t>
            </a:r>
          </a:p>
          <a:p>
            <a:pPr marL="171450" indent="-171450" algn="just">
              <a:spcBef>
                <a:spcPts val="600"/>
              </a:spcBef>
              <a:spcAft>
                <a:spcPts val="0"/>
              </a:spcAft>
            </a:pPr>
            <a:r>
              <a:rPr lang="pt-BR" sz="2000" dirty="0"/>
              <a:t>Sua compreensão de como as pessoas podem ser apoiadas na tomada de decisão mudou? </a:t>
            </a:r>
          </a:p>
          <a:p>
            <a:pPr marL="171450" indent="-171450" algn="just">
              <a:spcBef>
                <a:spcPts val="600"/>
              </a:spcBef>
              <a:spcAft>
                <a:spcPts val="0"/>
              </a:spcAft>
            </a:pPr>
            <a:r>
              <a:rPr lang="pt-BR" sz="2000" dirty="0"/>
              <a:t>Se sim, como mudou? Se não, por que você acha que não mudou?</a:t>
            </a:r>
          </a:p>
        </p:txBody>
      </p:sp>
      <p:sp>
        <p:nvSpPr>
          <p:cNvPr id="2" name="Title 1">
            <a:extLst>
              <a:ext uri="{FF2B5EF4-FFF2-40B4-BE49-F238E27FC236}">
                <a16:creationId xmlns:a16="http://schemas.microsoft.com/office/drawing/2014/main" id="{CB09C6BA-5AFF-496F-8659-9A9B9B04F614}"/>
              </a:ext>
            </a:extLst>
          </p:cNvPr>
          <p:cNvSpPr>
            <a:spLocks noGrp="1"/>
          </p:cNvSpPr>
          <p:nvPr>
            <p:ph type="title"/>
          </p:nvPr>
        </p:nvSpPr>
        <p:spPr>
          <a:xfrm>
            <a:off x="422141" y="506412"/>
            <a:ext cx="11259466" cy="432000"/>
          </a:xfrm>
        </p:spPr>
        <p:txBody>
          <a:bodyPr/>
          <a:lstStyle/>
          <a:p>
            <a:pPr algn="ctr"/>
            <a:r>
              <a:rPr lang="pt-BR" dirty="0"/>
              <a:t>Exercício de reflexão: Concluindo o treinamento </a:t>
            </a:r>
            <a:br>
              <a:rPr lang="pt-BR" dirty="0"/>
            </a:br>
            <a:endParaRPr lang="pt-BR" dirty="0"/>
          </a:p>
        </p:txBody>
      </p:sp>
    </p:spTree>
    <p:extLst>
      <p:ext uri="{BB962C8B-B14F-4D97-AF65-F5344CB8AC3E}">
        <p14:creationId xmlns:p14="http://schemas.microsoft.com/office/powerpoint/2010/main" val="23509147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t>188</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422141" y="506412"/>
            <a:ext cx="11259465" cy="432000"/>
          </a:xfrm>
        </p:spPr>
        <p:txBody>
          <a:bodyPr/>
          <a:lstStyle/>
          <a:p>
            <a:pPr algn="ctr"/>
            <a:r>
              <a:rPr dirty="0" err="1"/>
              <a:t>Agradecimentos</a:t>
            </a:r>
            <a:r>
              <a:rPr dirty="0"/>
              <a:t>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84335840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t>189</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422141" y="506412"/>
            <a:ext cx="11259465" cy="432000"/>
          </a:xfrm>
        </p:spPr>
        <p:txBody>
          <a:bodyPr/>
          <a:lstStyle/>
          <a:p>
            <a:pPr algn="ctr"/>
            <a:r>
              <a:rPr dirty="0" err="1"/>
              <a:t>Agradecimentos</a:t>
            </a:r>
            <a:r>
              <a:rPr dirty="0"/>
              <a:t> (2)</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408288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C4E7-181D-4670-8944-204B99A4988A}"/>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3</a:t>
            </a:r>
            <a:r>
              <a:rPr dirty="0"/>
              <a:t> </a:t>
            </a:r>
            <a:endParaRPr lang="en-CH" dirty="0"/>
          </a:p>
        </p:txBody>
      </p:sp>
      <p:graphicFrame>
        <p:nvGraphicFramePr>
          <p:cNvPr id="7" name="Table 6">
            <a:extLst>
              <a:ext uri="{FF2B5EF4-FFF2-40B4-BE49-F238E27FC236}">
                <a16:creationId xmlns:a16="http://schemas.microsoft.com/office/drawing/2014/main" id="{AD814622-05CC-F646-B486-FB8D55F74657}"/>
              </a:ext>
            </a:extLst>
          </p:cNvPr>
          <p:cNvGraphicFramePr>
            <a:graphicFrameLocks noGrp="1"/>
          </p:cNvGraphicFramePr>
          <p:nvPr>
            <p:extLst>
              <p:ext uri="{D42A27DB-BD31-4B8C-83A1-F6EECF244321}">
                <p14:modId xmlns:p14="http://schemas.microsoft.com/office/powerpoint/2010/main" val="1462469574"/>
              </p:ext>
            </p:extLst>
          </p:nvPr>
        </p:nvGraphicFramePr>
        <p:xfrm>
          <a:off x="507195" y="1511188"/>
          <a:ext cx="10951380" cy="2455331"/>
        </p:xfrm>
        <a:graphic>
          <a:graphicData uri="http://schemas.openxmlformats.org/drawingml/2006/table">
            <a:tbl>
              <a:tblPr firstRow="1" firstCol="1" bandRow="1"/>
              <a:tblGrid>
                <a:gridCol w="10951380">
                  <a:extLst>
                    <a:ext uri="{9D8B030D-6E8A-4147-A177-3AD203B41FA5}">
                      <a16:colId xmlns:a16="http://schemas.microsoft.com/office/drawing/2014/main" val="1196034685"/>
                    </a:ext>
                  </a:extLst>
                </a:gridCol>
              </a:tblGrid>
              <a:tr h="2455331">
                <a:tc>
                  <a:txBody>
                    <a:bodyPr/>
                    <a:lstStyle/>
                    <a:p>
                      <a:pPr algn="just">
                        <a:defRPr sz="2100"/>
                      </a:pPr>
                      <a:r>
                        <a:rPr sz="2000" dirty="0" err="1"/>
                        <a:t>Exemplo</a:t>
                      </a:r>
                      <a:r>
                        <a:rPr sz="2000" dirty="0"/>
                        <a:t>: </a:t>
                      </a:r>
                      <a:r>
                        <a:rPr lang="pt-BR" sz="2000" dirty="0"/>
                        <a:t>Helena foi diagnosticada com deficiência intelectual. Ela costumava achar difícil administrar seu orçamento porque muitas vezes se esquecia de quanto dinheiro já havia gasto. Consequentemente, ela sempre teve falta de dinheiro e não tinha recursos suficientes para a comida. Um de seus amigos a informou sobre um aplicativo que ela poderia baixar em seu telefone para controlar seus gastos. Os pais de Helena achavam que o aplicativo não ia funcionar e que ela precisava de um tutor para controlar seu dinheiro. No entanto, Helena procurou o aplicativo e decidiu usá-lo. Agora, sempre que tem dúvidas, consulta o telefone para saber quanto dinheiro lhe resta na conta bancária e o que já comprou. Ela ainda consegue economizar algum dinheiro todos os meses.</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8" name="CaixaDeTexto 7">
            <a:extLst>
              <a:ext uri="{FF2B5EF4-FFF2-40B4-BE49-F238E27FC236}">
                <a16:creationId xmlns:a16="http://schemas.microsoft.com/office/drawing/2014/main" id="{D0A7A170-4E6C-84A1-EE90-726077C76DB5}"/>
              </a:ext>
            </a:extLst>
          </p:cNvPr>
          <p:cNvSpPr txBox="1"/>
          <p:nvPr/>
        </p:nvSpPr>
        <p:spPr>
          <a:xfrm>
            <a:off x="576183" y="4066225"/>
            <a:ext cx="10951379" cy="1400383"/>
          </a:xfrm>
          <a:prstGeom prst="rect">
            <a:avLst/>
          </a:prstGeom>
          <a:noFill/>
        </p:spPr>
        <p:txBody>
          <a:bodyPr wrap="square">
            <a:spAutoFit/>
          </a:bodyPr>
          <a:lstStyle/>
          <a:p>
            <a:pPr marL="501650" lvl="1" indent="-342900" algn="just">
              <a:spcBef>
                <a:spcPts val="600"/>
              </a:spcBef>
              <a:spcAft>
                <a:spcPts val="0"/>
              </a:spcAft>
              <a:buFont typeface="Arial" panose="020B0604020202020204" pitchFamily="34" charset="0"/>
              <a:buChar char="•"/>
              <a:defRPr sz="2200"/>
            </a:pPr>
            <a:r>
              <a:rPr lang="pt-BR" sz="2000" dirty="0"/>
              <a:t>Helena conseguiu encontrar uma solução para seu problema com o apoio de sua amiga, apesar da discordância de seus pais. </a:t>
            </a:r>
          </a:p>
          <a:p>
            <a:pPr marL="501650" lvl="1" indent="-342900" algn="just">
              <a:spcBef>
                <a:spcPts val="600"/>
              </a:spcBef>
              <a:spcAft>
                <a:spcPts val="0"/>
              </a:spcAft>
              <a:buFont typeface="Arial" panose="020B0604020202020204" pitchFamily="34" charset="0"/>
              <a:buChar char="•"/>
              <a:defRPr sz="2200"/>
            </a:pPr>
            <a:r>
              <a:rPr lang="pt-BR" sz="2000" dirty="0"/>
              <a:t>A capacidade das pessoas de tomar decisões pode ser maximizada por meio de uma variedade de suportes, métodos e ferramentas.</a:t>
            </a:r>
          </a:p>
        </p:txBody>
      </p:sp>
    </p:spTree>
    <p:extLst>
      <p:ext uri="{BB962C8B-B14F-4D97-AF65-F5344CB8AC3E}">
        <p14:creationId xmlns:p14="http://schemas.microsoft.com/office/powerpoint/2010/main" val="95086659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t>190</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422141" y="506412"/>
            <a:ext cx="11259465" cy="432000"/>
          </a:xfrm>
        </p:spPr>
        <p:txBody>
          <a:bodyPr/>
          <a:lstStyle/>
          <a:p>
            <a:pPr algn="ctr"/>
            <a:r>
              <a:t>Agradecimentos (3)</a:t>
            </a:r>
          </a:p>
        </p:txBody>
      </p:sp>
      <p:sp>
        <p:nvSpPr>
          <p:cNvPr id="6" name="Content Placeholder 5">
            <a:extLst>
              <a:ext uri="{FF2B5EF4-FFF2-40B4-BE49-F238E27FC236}">
                <a16:creationId xmlns:a16="http://schemas.microsoft.com/office/drawing/2014/main" id="{39D3AE2A-9A39-4667-BCC2-03D14FD531B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80362894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t>191</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422141" y="506412"/>
            <a:ext cx="11259465" cy="432000"/>
          </a:xfrm>
        </p:spPr>
        <p:txBody>
          <a:bodyPr/>
          <a:lstStyle/>
          <a:p>
            <a:pPr algn="ctr"/>
            <a:r>
              <a:t>Agradecimentos (4)</a:t>
            </a:r>
          </a:p>
        </p:txBody>
      </p:sp>
      <p:sp>
        <p:nvSpPr>
          <p:cNvPr id="6" name="Content Placeholder 5">
            <a:extLst>
              <a:ext uri="{FF2B5EF4-FFF2-40B4-BE49-F238E27FC236}">
                <a16:creationId xmlns:a16="http://schemas.microsoft.com/office/drawing/2014/main" id="{49E4300C-2032-41E6-B6C7-C2A505A940E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33527971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t>192</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422141" y="506412"/>
            <a:ext cx="11259465" cy="432000"/>
          </a:xfrm>
        </p:spPr>
        <p:txBody>
          <a:bodyPr/>
          <a:lstStyle/>
          <a:p>
            <a:pPr algn="ctr"/>
            <a:r>
              <a:rPr dirty="0" err="1"/>
              <a:t>Agradecimentos</a:t>
            </a:r>
            <a:r>
              <a:rPr dirty="0"/>
              <a:t> (5) </a:t>
            </a:r>
          </a:p>
        </p:txBody>
      </p:sp>
      <p:sp>
        <p:nvSpPr>
          <p:cNvPr id="6" name="Content Placeholder 5">
            <a:extLst>
              <a:ext uri="{FF2B5EF4-FFF2-40B4-BE49-F238E27FC236}">
                <a16:creationId xmlns:a16="http://schemas.microsoft.com/office/drawing/2014/main" id="{BDDB8E45-7A3F-4661-99B9-17EB8D2428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6569086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t>193</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t>Agradecimentos (6)</a:t>
            </a:r>
          </a:p>
        </p:txBody>
      </p:sp>
      <p:sp>
        <p:nvSpPr>
          <p:cNvPr id="6" name="Content Placeholder 5">
            <a:extLst>
              <a:ext uri="{FF2B5EF4-FFF2-40B4-BE49-F238E27FC236}">
                <a16:creationId xmlns:a16="http://schemas.microsoft.com/office/drawing/2014/main" id="{90228A2E-F3D3-46F9-93E3-34E168D2AB4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78397778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t>194</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t>Agradecimentos 7</a:t>
            </a:r>
          </a:p>
        </p:txBody>
      </p:sp>
      <p:sp>
        <p:nvSpPr>
          <p:cNvPr id="6" name="Content Placeholder 5">
            <a:extLst>
              <a:ext uri="{FF2B5EF4-FFF2-40B4-BE49-F238E27FC236}">
                <a16:creationId xmlns:a16="http://schemas.microsoft.com/office/drawing/2014/main" id="{E2658836-F0A7-4711-8844-418948723AE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60747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3A86C7-6492-367A-5120-AFE2EB3E8D38}"/>
              </a:ext>
            </a:extLst>
          </p:cNvPr>
          <p:cNvSpPr/>
          <p:nvPr/>
        </p:nvSpPr>
        <p:spPr>
          <a:xfrm>
            <a:off x="304800" y="348413"/>
            <a:ext cx="11378406" cy="4755148"/>
          </a:xfrm>
          <a:prstGeom prst="rect">
            <a:avLst/>
          </a:prstGeom>
        </p:spPr>
        <p:txBody>
          <a:bodyPr wrap="square">
            <a:spAutoFit/>
          </a:bodyPr>
          <a:lstStyle/>
          <a:p>
            <a:pPr algn="just"/>
            <a:r>
              <a:rPr lang="pt-BR" sz="1600" b="1" dirty="0">
                <a:highlight>
                  <a:srgbClr val="FFFFFF"/>
                </a:highlight>
              </a:rPr>
              <a:t>© </a:t>
            </a:r>
            <a:r>
              <a:rPr lang="pt-BR" sz="1600" b="1" dirty="0" err="1">
                <a:highlight>
                  <a:srgbClr val="FFFFFF"/>
                </a:highlight>
              </a:rPr>
              <a:t>CeDiHuS</a:t>
            </a:r>
            <a:r>
              <a:rPr lang="pt-BR" sz="1600" b="1" dirty="0">
                <a:highlight>
                  <a:srgbClr val="FFFFFF"/>
                </a:highlight>
              </a:rPr>
              <a:t> 2025</a:t>
            </a:r>
            <a:endParaRPr lang="pt-BR" sz="1600" dirty="0">
              <a:highlight>
                <a:srgbClr val="FFFFFF"/>
              </a:highlight>
            </a:endParaRPr>
          </a:p>
          <a:p>
            <a:pPr algn="just"/>
            <a:r>
              <a:rPr lang="pt-BR" sz="1600" dirty="0">
                <a:highlight>
                  <a:srgbClr val="FFFFFF"/>
                </a:highlight>
              </a:rPr>
              <a:t>Esta publicação é uma tradução, de acordo com a licença </a:t>
            </a:r>
            <a:r>
              <a:rPr lang="pt-BR" sz="1600" dirty="0" err="1">
                <a:highlight>
                  <a:srgbClr val="FFFFFF"/>
                </a:highlight>
              </a:rPr>
              <a:t>Creative</a:t>
            </a:r>
            <a:r>
              <a:rPr lang="pt-BR" sz="1600" dirty="0">
                <a:highlight>
                  <a:srgbClr val="FFFFFF"/>
                </a:highlight>
              </a:rPr>
              <a:t> Commons CC BY-NC-SA 3.0 IGO, do texto original da OMS escrito em inglês.</a:t>
            </a:r>
          </a:p>
          <a:p>
            <a:pPr algn="just"/>
            <a:r>
              <a:rPr lang="pt-BR" sz="1600" dirty="0">
                <a:highlight>
                  <a:srgbClr val="FFFFFF"/>
                </a:highlight>
              </a:rPr>
              <a:t> </a:t>
            </a:r>
          </a:p>
          <a:p>
            <a:pPr algn="just"/>
            <a:r>
              <a:rPr lang="pt-BR" sz="1600" dirty="0">
                <a:highlight>
                  <a:srgbClr val="FFFFFF"/>
                </a:highlight>
              </a:rPr>
              <a:t>Esta tradução não foi realizada pela OMS e, portanto, a organização não se responsabiliza pelo conteúdo ou pela precisão da tradução. A edição original em inglês, "</a:t>
            </a:r>
            <a:r>
              <a:rPr lang="en-US" sz="1600" dirty="0">
                <a:highlight>
                  <a:srgbClr val="FFFFFF"/>
                </a:highlight>
              </a:rPr>
              <a:t>Supported decision making and advance planning. WHO </a:t>
            </a:r>
            <a:r>
              <a:rPr lang="en-US" sz="1600" dirty="0" err="1">
                <a:highlight>
                  <a:srgbClr val="FFFFFF"/>
                </a:highlight>
              </a:rPr>
              <a:t>QualityRights</a:t>
            </a:r>
            <a:r>
              <a:rPr lang="en-US" sz="1600" dirty="0">
                <a:highlight>
                  <a:srgbClr val="FFFFFF"/>
                </a:highlight>
              </a:rPr>
              <a:t> Specialized training. Course slides</a:t>
            </a:r>
            <a:r>
              <a:rPr lang="pt-BR" sz="1600" dirty="0">
                <a:highlight>
                  <a:srgbClr val="FFFFFF"/>
                </a:highlight>
              </a:rPr>
              <a:t>. Geneva: World Health </a:t>
            </a:r>
            <a:r>
              <a:rPr lang="pt-BR" sz="1600" dirty="0" err="1">
                <a:highlight>
                  <a:srgbClr val="FFFFFF"/>
                </a:highlight>
              </a:rPr>
              <a:t>Organization</a:t>
            </a:r>
            <a:r>
              <a:rPr lang="pt-BR" sz="1600" dirty="0">
                <a:highlight>
                  <a:srgbClr val="FFFFFF"/>
                </a:highlight>
              </a:rPr>
              <a:t>; 2019", é o texto autêntico e vinculante.</a:t>
            </a:r>
          </a:p>
          <a:p>
            <a:pPr algn="just"/>
            <a:r>
              <a:rPr lang="pt-BR" sz="1600" dirty="0">
                <a:highlight>
                  <a:srgbClr val="FFFFFF"/>
                </a:highlight>
              </a:rPr>
              <a:t> </a:t>
            </a:r>
            <a:endParaRPr lang="pt-BR" sz="1600" b="1" dirty="0">
              <a:highlight>
                <a:srgbClr val="FFFFFF"/>
              </a:highlight>
            </a:endParaRPr>
          </a:p>
          <a:p>
            <a:pPr algn="just"/>
            <a:r>
              <a:rPr lang="pt-BR" sz="1600" b="1" dirty="0">
                <a:highlight>
                  <a:srgbClr val="FFFFFF"/>
                </a:highlight>
              </a:rPr>
              <a:t>Projeto Financiado</a:t>
            </a:r>
            <a:r>
              <a:rPr lang="pt-BR" sz="1600" dirty="0">
                <a:highlight>
                  <a:srgbClr val="FFFFFF"/>
                </a:highlight>
              </a:rPr>
              <a:t> pelo Conselho Nacional de Desenvolvimento Científico e Tecnológico (CNPq).</a:t>
            </a:r>
          </a:p>
          <a:p>
            <a:pPr algn="just"/>
            <a:endParaRPr lang="pt-BR" sz="1600" b="1" dirty="0">
              <a:highlight>
                <a:srgbClr val="FFFFFF"/>
              </a:highlight>
            </a:endParaRPr>
          </a:p>
          <a:p>
            <a:pPr algn="just"/>
            <a:r>
              <a:rPr lang="pt-BR" sz="1600" b="1" dirty="0">
                <a:highlight>
                  <a:srgbClr val="FFFFFF"/>
                </a:highlight>
              </a:rPr>
              <a:t>Tradução, Adaptação Cultural e Edição: </a:t>
            </a:r>
            <a:endParaRPr lang="pt-BR" sz="1600" dirty="0">
              <a:highlight>
                <a:srgbClr val="FFFFFF"/>
              </a:highlight>
            </a:endParaRPr>
          </a:p>
          <a:p>
            <a:pPr algn="just"/>
            <a:r>
              <a:rPr lang="pt-BR" sz="1600" dirty="0">
                <a:highlight>
                  <a:srgbClr val="FFFFFF"/>
                </a:highlight>
              </a:rPr>
              <a:t>Emanuele </a:t>
            </a:r>
            <a:r>
              <a:rPr lang="pt-BR" sz="1600" dirty="0" err="1">
                <a:highlight>
                  <a:srgbClr val="FFFFFF"/>
                </a:highlight>
              </a:rPr>
              <a:t>Seicenti</a:t>
            </a:r>
            <a:r>
              <a:rPr lang="pt-BR" sz="1600" dirty="0">
                <a:highlight>
                  <a:srgbClr val="FFFFFF"/>
                </a:highlight>
              </a:rPr>
              <a:t> de Brito</a:t>
            </a:r>
          </a:p>
          <a:p>
            <a:pPr algn="just"/>
            <a:r>
              <a:rPr lang="pt-BR" sz="1600" dirty="0">
                <a:highlight>
                  <a:srgbClr val="FFFFFF"/>
                </a:highlight>
              </a:rPr>
              <a:t>Ana Beatriz Zanardo Mion </a:t>
            </a:r>
          </a:p>
          <a:p>
            <a:pPr algn="just"/>
            <a:r>
              <a:rPr lang="pt-BR" sz="1600" dirty="0">
                <a:highlight>
                  <a:srgbClr val="FFFFFF"/>
                </a:highlight>
              </a:rPr>
              <a:t>Carla Aparecida Arena Ventura (Coordenadora do Projeto)</a:t>
            </a:r>
          </a:p>
          <a:p>
            <a:pPr algn="just"/>
            <a:endParaRPr lang="pt-BR" sz="500" b="1" dirty="0">
              <a:highlight>
                <a:srgbClr val="FFFFFF"/>
              </a:highlight>
            </a:endParaRPr>
          </a:p>
          <a:p>
            <a:pPr algn="just"/>
            <a:r>
              <a:rPr lang="pt-BR" sz="1600" b="1" dirty="0"/>
              <a:t>Revisão e Diagramação</a:t>
            </a:r>
          </a:p>
          <a:p>
            <a:pPr algn="just"/>
            <a:r>
              <a:rPr lang="pt-BR" sz="1600" dirty="0"/>
              <a:t>Márcia Palhares @cervus.doc Consultoria e Assessoria</a:t>
            </a:r>
          </a:p>
          <a:p>
            <a:pPr algn="just"/>
            <a:endParaRPr lang="pt-BR" sz="500" dirty="0"/>
          </a:p>
          <a:p>
            <a:pPr algn="just"/>
            <a:endParaRPr lang="pt-BR" sz="500" dirty="0"/>
          </a:p>
          <a:p>
            <a:pPr algn="just"/>
            <a:r>
              <a:rPr lang="pt-BR" sz="1600" b="1" dirty="0"/>
              <a:t>Primeira Edição:</a:t>
            </a:r>
          </a:p>
          <a:p>
            <a:pPr algn="just"/>
            <a:r>
              <a:rPr lang="pt-BR" sz="1600" dirty="0"/>
              <a:t>Agosto de 2025</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Imagem 7" descr="Logotipo&#10;&#10;O conteúdo gerado por IA pode estar incorreto.">
            <a:extLst>
              <a:ext uri="{FF2B5EF4-FFF2-40B4-BE49-F238E27FC236}">
                <a16:creationId xmlns:a16="http://schemas.microsoft.com/office/drawing/2014/main" id="{8B46E29D-F84C-04B2-3B71-7D021FD82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665" y="4360092"/>
            <a:ext cx="2616432" cy="1525235"/>
          </a:xfrm>
          <a:prstGeom prst="rect">
            <a:avLst/>
          </a:prstGeom>
        </p:spPr>
      </p:pic>
      <p:pic>
        <p:nvPicPr>
          <p:cNvPr id="9" name="Imagem 8" descr="Logotipo&#10;&#10;O conteúdo gerado por IA pode estar incorreto.">
            <a:extLst>
              <a:ext uri="{FF2B5EF4-FFF2-40B4-BE49-F238E27FC236}">
                <a16:creationId xmlns:a16="http://schemas.microsoft.com/office/drawing/2014/main" id="{E44985F9-B119-84BB-7673-81C5E36C5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828" y="4310328"/>
            <a:ext cx="1732287" cy="1574999"/>
          </a:xfrm>
          <a:prstGeom prst="rect">
            <a:avLst/>
          </a:prstGeom>
        </p:spPr>
      </p:pic>
      <p:sp>
        <p:nvSpPr>
          <p:cNvPr id="10" name="CaixaDeTexto 9">
            <a:extLst>
              <a:ext uri="{FF2B5EF4-FFF2-40B4-BE49-F238E27FC236}">
                <a16:creationId xmlns:a16="http://schemas.microsoft.com/office/drawing/2014/main" id="{67342B0F-953A-405B-8E08-143503C3C8D8}"/>
              </a:ext>
            </a:extLst>
          </p:cNvPr>
          <p:cNvSpPr txBox="1"/>
          <p:nvPr/>
        </p:nvSpPr>
        <p:spPr>
          <a:xfrm>
            <a:off x="508794" y="6043812"/>
            <a:ext cx="11683206" cy="338554"/>
          </a:xfrm>
          <a:prstGeom prst="rect">
            <a:avLst/>
          </a:prstGeom>
          <a:noFill/>
        </p:spPr>
        <p:txBody>
          <a:bodyPr wrap="square">
            <a:spAutoFit/>
          </a:bodyPr>
          <a:lstStyle/>
          <a:p>
            <a:pPr fontAlgn="base">
              <a:defRPr sz="1000">
                <a:latin typeface="Calibri" panose="020F0502020204030204" pitchFamily="34" charset="0"/>
                <a:cs typeface="Calibri" panose="020F0502020204030204" pitchFamily="34" charset="0"/>
              </a:defRPr>
            </a:pPr>
            <a:r>
              <a:rPr lang="pt-BR" sz="1600" dirty="0">
                <a:ea typeface="Times New Roman" panose="02020603050405020304" pitchFamily="18" charset="0"/>
              </a:rPr>
              <a:t>O guia do curso está disponível aqui. </a:t>
            </a:r>
            <a:r>
              <a:rPr lang="pt-BR" sz="1600" u="sng" dirty="0">
                <a:ea typeface="DengXian" panose="02010600030101010101" pitchFamily="2" charset="-122"/>
                <a:hlinkClick r:id="rId4">
                  <a:extLst>
                    <a:ext uri="{A12FA001-AC4F-418D-AE19-62706E023703}">
                      <ahyp:hlinkClr xmlns:ahyp="http://schemas.microsoft.com/office/drawing/2018/hyperlinkcolor" val="tx"/>
                    </a:ext>
                  </a:extLst>
                </a:hlinkClick>
              </a:rPr>
              <a:t>https://www.who.int/publications-detail/who-qualityrights-guidance-and-training-tools</a:t>
            </a:r>
            <a:r>
              <a:rPr lang="pt-BR" sz="1600" dirty="0"/>
              <a:t> </a:t>
            </a:r>
            <a:endParaRPr lang="pt-BR"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893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CB52E9-79CB-744C-8287-1235B6D718F4}"/>
              </a:ext>
            </a:extLst>
          </p:cNvPr>
          <p:cNvSpPr>
            <a:spLocks noGrp="1"/>
          </p:cNvSpPr>
          <p:nvPr>
            <p:ph type="body" sz="quarter" idx="13"/>
          </p:nvPr>
        </p:nvSpPr>
        <p:spPr>
          <a:xfrm>
            <a:off x="508799" y="1787214"/>
            <a:ext cx="11174400" cy="705543"/>
          </a:xfrm>
        </p:spPr>
        <p:txBody>
          <a:bodyPr/>
          <a:lstStyle/>
          <a:p>
            <a:endParaRPr lang="en-GB" dirty="0"/>
          </a:p>
          <a:p>
            <a:pPr marL="0" indent="0" algn="just">
              <a:lnSpc>
                <a:spcPct val="100000"/>
              </a:lnSpc>
            </a:pPr>
            <a:r>
              <a:rPr dirty="0"/>
              <a:t>Pessoas com </a:t>
            </a:r>
            <a:r>
              <a:rPr dirty="0" err="1"/>
              <a:t>deficiências</a:t>
            </a:r>
            <a:r>
              <a:rPr dirty="0"/>
              <a:t> </a:t>
            </a:r>
            <a:r>
              <a:rPr dirty="0" err="1"/>
              <a:t>psicossociais</a:t>
            </a:r>
            <a:r>
              <a:rPr dirty="0"/>
              <a:t>, </a:t>
            </a:r>
            <a:r>
              <a:rPr dirty="0" err="1"/>
              <a:t>intelectuais</a:t>
            </a:r>
            <a:r>
              <a:rPr dirty="0"/>
              <a:t> ou </a:t>
            </a:r>
            <a:r>
              <a:rPr dirty="0" err="1"/>
              <a:t>cognitivas</a:t>
            </a:r>
            <a:r>
              <a:rPr dirty="0"/>
              <a:t> </a:t>
            </a:r>
            <a:r>
              <a:rPr dirty="0" err="1"/>
              <a:t>às</a:t>
            </a:r>
            <a:r>
              <a:rPr dirty="0"/>
              <a:t> </a:t>
            </a:r>
            <a:r>
              <a:rPr dirty="0" err="1"/>
              <a:t>vezes</a:t>
            </a:r>
            <a:r>
              <a:rPr dirty="0"/>
              <a:t> </a:t>
            </a:r>
            <a:r>
              <a:rPr dirty="0" err="1"/>
              <a:t>têm</a:t>
            </a:r>
            <a:r>
              <a:rPr dirty="0"/>
              <a:t> </a:t>
            </a:r>
            <a:r>
              <a:rPr dirty="0" err="1"/>
              <a:t>ideias</a:t>
            </a:r>
            <a:r>
              <a:rPr dirty="0"/>
              <a:t> </a:t>
            </a:r>
            <a:r>
              <a:rPr dirty="0" err="1"/>
              <a:t>erradas</a:t>
            </a:r>
            <a:r>
              <a:rPr dirty="0"/>
              <a:t> sobre a </a:t>
            </a:r>
            <a:r>
              <a:rPr dirty="0" err="1"/>
              <a:t>realidade</a:t>
            </a:r>
            <a:r>
              <a:rPr dirty="0"/>
              <a:t>.</a:t>
            </a:r>
            <a:endParaRPr lang="en-CH" dirty="0"/>
          </a:p>
        </p:txBody>
      </p:sp>
      <p:sp>
        <p:nvSpPr>
          <p:cNvPr id="3" name="Content Placeholder 2">
            <a:extLst>
              <a:ext uri="{FF2B5EF4-FFF2-40B4-BE49-F238E27FC236}">
                <a16:creationId xmlns:a16="http://schemas.microsoft.com/office/drawing/2014/main" id="{FC706109-42EA-4641-8359-D415D7364946}"/>
              </a:ext>
            </a:extLst>
          </p:cNvPr>
          <p:cNvSpPr>
            <a:spLocks noGrp="1"/>
          </p:cNvSpPr>
          <p:nvPr>
            <p:ph sz="quarter" idx="14"/>
          </p:nvPr>
        </p:nvSpPr>
        <p:spPr>
          <a:xfrm>
            <a:off x="830035" y="3064796"/>
            <a:ext cx="10531929" cy="2761316"/>
          </a:xfrm>
        </p:spPr>
        <p:txBody>
          <a:bodyPr>
            <a:normAutofit/>
          </a:bodyPr>
          <a:lstStyle/>
          <a:p>
            <a:pPr algn="just">
              <a:spcBef>
                <a:spcPts val="600"/>
              </a:spcBef>
              <a:spcAft>
                <a:spcPts val="0"/>
              </a:spcAft>
            </a:pPr>
            <a:r>
              <a:rPr sz="2000" dirty="0"/>
              <a:t>Só </a:t>
            </a:r>
            <a:r>
              <a:rPr sz="2000" dirty="0" err="1"/>
              <a:t>porque</a:t>
            </a:r>
            <a:r>
              <a:rPr sz="2000" dirty="0"/>
              <a:t> uma pessoa tem </a:t>
            </a:r>
            <a:r>
              <a:rPr sz="2000" dirty="0" err="1"/>
              <a:t>crenças</a:t>
            </a:r>
            <a:r>
              <a:rPr sz="2000" dirty="0"/>
              <a:t> </a:t>
            </a:r>
            <a:r>
              <a:rPr sz="2000" dirty="0" err="1"/>
              <a:t>únicas</a:t>
            </a:r>
            <a:r>
              <a:rPr sz="2000" dirty="0"/>
              <a:t>, </a:t>
            </a:r>
            <a:r>
              <a:rPr sz="2000" dirty="0" err="1"/>
              <a:t>incomuns</a:t>
            </a:r>
            <a:r>
              <a:rPr sz="2000" dirty="0"/>
              <a:t> e diferentes sobre a vida e a </a:t>
            </a:r>
            <a:r>
              <a:rPr sz="2000" dirty="0" err="1"/>
              <a:t>realidade</a:t>
            </a:r>
            <a:r>
              <a:rPr sz="2000" dirty="0"/>
              <a:t>, ou </a:t>
            </a:r>
            <a:r>
              <a:rPr sz="2000" dirty="0" err="1"/>
              <a:t>ouve</a:t>
            </a:r>
            <a:r>
              <a:rPr sz="2000" dirty="0"/>
              <a:t> </a:t>
            </a:r>
            <a:r>
              <a:rPr sz="2000" dirty="0" err="1"/>
              <a:t>vozes</a:t>
            </a:r>
            <a:r>
              <a:rPr sz="2000" dirty="0"/>
              <a:t>, </a:t>
            </a:r>
            <a:r>
              <a:rPr sz="2000" dirty="0" err="1"/>
              <a:t>isso</a:t>
            </a:r>
            <a:r>
              <a:rPr sz="2000" dirty="0"/>
              <a:t> </a:t>
            </a:r>
            <a:r>
              <a:rPr sz="2000" dirty="0" err="1"/>
              <a:t>não</a:t>
            </a:r>
            <a:r>
              <a:rPr sz="2000" dirty="0"/>
              <a:t> </a:t>
            </a:r>
            <a:r>
              <a:rPr sz="2000" dirty="0" err="1"/>
              <a:t>significa</a:t>
            </a:r>
            <a:r>
              <a:rPr sz="2000" dirty="0"/>
              <a:t> que </a:t>
            </a:r>
            <a:r>
              <a:rPr sz="2000" dirty="0" err="1"/>
              <a:t>ela</a:t>
            </a:r>
            <a:r>
              <a:rPr sz="2000" dirty="0"/>
              <a:t> deva ser </a:t>
            </a:r>
            <a:r>
              <a:rPr sz="2000" dirty="0" err="1"/>
              <a:t>impedida</a:t>
            </a:r>
            <a:r>
              <a:rPr sz="2000" dirty="0"/>
              <a:t> de </a:t>
            </a:r>
            <a:r>
              <a:rPr sz="2000" dirty="0" err="1"/>
              <a:t>tomar</a:t>
            </a:r>
            <a:r>
              <a:rPr sz="2000" dirty="0"/>
              <a:t> </a:t>
            </a:r>
            <a:r>
              <a:rPr sz="2000" dirty="0" err="1"/>
              <a:t>decisões</a:t>
            </a:r>
            <a:r>
              <a:rPr sz="2000" dirty="0"/>
              <a:t>. </a:t>
            </a:r>
          </a:p>
          <a:p>
            <a:pPr lvl="0" algn="just">
              <a:spcBef>
                <a:spcPts val="600"/>
              </a:spcBef>
              <a:spcAft>
                <a:spcPts val="0"/>
              </a:spcAft>
            </a:pPr>
            <a:r>
              <a:rPr sz="2000" dirty="0" err="1"/>
              <a:t>Mesmo</a:t>
            </a:r>
            <a:r>
              <a:rPr sz="2000" dirty="0"/>
              <a:t> </a:t>
            </a:r>
            <a:r>
              <a:rPr sz="2000" dirty="0" err="1"/>
              <a:t>nessas</a:t>
            </a:r>
            <a:r>
              <a:rPr sz="2000" dirty="0"/>
              <a:t> </a:t>
            </a:r>
            <a:r>
              <a:rPr sz="2000" dirty="0" err="1"/>
              <a:t>situações</a:t>
            </a:r>
            <a:r>
              <a:rPr sz="2000" dirty="0"/>
              <a:t>, </a:t>
            </a:r>
            <a:r>
              <a:rPr sz="2000" dirty="0" err="1"/>
              <a:t>muitas</a:t>
            </a:r>
            <a:r>
              <a:rPr sz="2000" dirty="0"/>
              <a:t> pessoas </a:t>
            </a:r>
            <a:r>
              <a:rPr sz="2000" dirty="0" err="1"/>
              <a:t>ainda</a:t>
            </a:r>
            <a:r>
              <a:rPr sz="2000" dirty="0"/>
              <a:t> </a:t>
            </a:r>
            <a:r>
              <a:rPr sz="2000" dirty="0" err="1"/>
              <a:t>sabem</a:t>
            </a:r>
            <a:r>
              <a:rPr sz="2000" dirty="0"/>
              <a:t> o que está </a:t>
            </a:r>
            <a:r>
              <a:rPr sz="2000" dirty="0" err="1"/>
              <a:t>acontecendo</a:t>
            </a:r>
            <a:r>
              <a:rPr sz="2000" dirty="0"/>
              <a:t> em suas </a:t>
            </a:r>
            <a:r>
              <a:rPr sz="2000" dirty="0" err="1"/>
              <a:t>vidas</a:t>
            </a:r>
            <a:r>
              <a:rPr sz="2000" dirty="0"/>
              <a:t> </a:t>
            </a:r>
            <a:r>
              <a:rPr sz="2000" dirty="0" err="1"/>
              <a:t>cotidianas</a:t>
            </a:r>
            <a:r>
              <a:rPr sz="2000" dirty="0"/>
              <a:t>.</a:t>
            </a:r>
            <a:endParaRPr lang="en-CH" sz="2000" dirty="0"/>
          </a:p>
          <a:p>
            <a:pPr lvl="0" algn="just">
              <a:spcBef>
                <a:spcPts val="600"/>
              </a:spcBef>
              <a:spcAft>
                <a:spcPts val="0"/>
              </a:spcAft>
            </a:pPr>
            <a:r>
              <a:rPr sz="2000" dirty="0"/>
              <a:t>As pessoas </a:t>
            </a:r>
            <a:r>
              <a:rPr sz="2000" dirty="0" err="1"/>
              <a:t>podem</a:t>
            </a:r>
            <a:r>
              <a:rPr sz="2000" dirty="0"/>
              <a:t> </a:t>
            </a:r>
            <a:r>
              <a:rPr sz="2000" dirty="0" err="1"/>
              <a:t>ter</a:t>
            </a:r>
            <a:r>
              <a:rPr sz="2000" dirty="0"/>
              <a:t> o que </a:t>
            </a:r>
            <a:r>
              <a:rPr sz="2000" dirty="0" err="1"/>
              <a:t>os</a:t>
            </a:r>
            <a:r>
              <a:rPr sz="2000" dirty="0"/>
              <a:t> outros </a:t>
            </a:r>
            <a:r>
              <a:rPr sz="2000" dirty="0" err="1"/>
              <a:t>consideram</a:t>
            </a:r>
            <a:r>
              <a:rPr sz="2000" dirty="0"/>
              <a:t> </a:t>
            </a:r>
            <a:r>
              <a:rPr sz="2000" dirty="0" err="1"/>
              <a:t>crenças</a:t>
            </a:r>
            <a:r>
              <a:rPr sz="2000" dirty="0"/>
              <a:t> </a:t>
            </a:r>
            <a:r>
              <a:rPr sz="2000" dirty="0" err="1"/>
              <a:t>incomuns</a:t>
            </a:r>
            <a:r>
              <a:rPr sz="2000" dirty="0"/>
              <a:t>, mas </a:t>
            </a:r>
            <a:r>
              <a:rPr sz="2000" dirty="0" err="1"/>
              <a:t>isso</a:t>
            </a:r>
            <a:r>
              <a:rPr sz="2000" dirty="0"/>
              <a:t> </a:t>
            </a:r>
            <a:r>
              <a:rPr sz="2000" dirty="0" err="1"/>
              <a:t>não</a:t>
            </a:r>
            <a:r>
              <a:rPr sz="2000" dirty="0"/>
              <a:t> </a:t>
            </a:r>
            <a:r>
              <a:rPr sz="2000" dirty="0" err="1"/>
              <a:t>significa</a:t>
            </a:r>
            <a:r>
              <a:rPr sz="2000" dirty="0"/>
              <a:t> que </a:t>
            </a:r>
            <a:r>
              <a:rPr sz="2000" dirty="0" err="1"/>
              <a:t>elas</a:t>
            </a:r>
            <a:r>
              <a:rPr sz="2000" dirty="0"/>
              <a:t> </a:t>
            </a:r>
            <a:r>
              <a:rPr sz="2000" dirty="0" err="1"/>
              <a:t>não</a:t>
            </a:r>
            <a:r>
              <a:rPr sz="2000" dirty="0"/>
              <a:t> </a:t>
            </a:r>
            <a:r>
              <a:rPr sz="2000" dirty="0" err="1"/>
              <a:t>tenham</a:t>
            </a:r>
            <a:r>
              <a:rPr sz="2000" dirty="0"/>
              <a:t> </a:t>
            </a:r>
            <a:r>
              <a:rPr sz="2000" dirty="0" err="1"/>
              <a:t>capacidade</a:t>
            </a:r>
            <a:r>
              <a:rPr sz="2000" dirty="0"/>
              <a:t> de </a:t>
            </a:r>
            <a:r>
              <a:rPr sz="2000" dirty="0" err="1"/>
              <a:t>tomar</a:t>
            </a:r>
            <a:r>
              <a:rPr sz="2000" dirty="0"/>
              <a:t> </a:t>
            </a:r>
            <a:r>
              <a:rPr sz="2000" dirty="0" err="1"/>
              <a:t>decisões</a:t>
            </a:r>
            <a:r>
              <a:rPr sz="2000" dirty="0"/>
              <a:t>. </a:t>
            </a:r>
            <a:endParaRPr lang="en-CH" sz="2000" dirty="0"/>
          </a:p>
          <a:p>
            <a:pPr lvl="0" algn="just">
              <a:spcBef>
                <a:spcPts val="600"/>
              </a:spcBef>
              <a:spcAft>
                <a:spcPts val="0"/>
              </a:spcAft>
            </a:pPr>
            <a:r>
              <a:rPr sz="2000" dirty="0"/>
              <a:t>É normal que a </a:t>
            </a:r>
            <a:r>
              <a:rPr sz="2000" dirty="0" err="1"/>
              <a:t>família</a:t>
            </a:r>
            <a:r>
              <a:rPr sz="2000" dirty="0"/>
              <a:t> e </a:t>
            </a:r>
            <a:r>
              <a:rPr sz="2000" dirty="0" err="1"/>
              <a:t>os</a:t>
            </a:r>
            <a:r>
              <a:rPr sz="2000" dirty="0"/>
              <a:t> amigos se </a:t>
            </a:r>
            <a:r>
              <a:rPr sz="2000" dirty="0" err="1"/>
              <a:t>preocupem</a:t>
            </a:r>
            <a:r>
              <a:rPr sz="2000" dirty="0"/>
              <a:t> com a vida de um </a:t>
            </a:r>
            <a:r>
              <a:rPr sz="2000" dirty="0" err="1"/>
              <a:t>ente</a:t>
            </a:r>
            <a:r>
              <a:rPr sz="2000" dirty="0"/>
              <a:t> </a:t>
            </a:r>
            <a:r>
              <a:rPr sz="2000" dirty="0" err="1"/>
              <a:t>querido</a:t>
            </a:r>
            <a:r>
              <a:rPr sz="2000" dirty="0"/>
              <a:t>, mas </a:t>
            </a:r>
            <a:r>
              <a:rPr sz="2000" dirty="0" err="1"/>
              <a:t>precisam</a:t>
            </a:r>
            <a:r>
              <a:rPr sz="2000" dirty="0"/>
              <a:t> </a:t>
            </a:r>
            <a:r>
              <a:rPr sz="2000" dirty="0" err="1"/>
              <a:t>respeitar</a:t>
            </a:r>
            <a:r>
              <a:rPr sz="2000" dirty="0"/>
              <a:t> sua </a:t>
            </a:r>
            <a:r>
              <a:rPr sz="2000" dirty="0" err="1"/>
              <a:t>independência</a:t>
            </a:r>
            <a:r>
              <a:rPr sz="2000" dirty="0"/>
              <a:t> e </a:t>
            </a:r>
            <a:r>
              <a:rPr sz="2000" dirty="0" err="1"/>
              <a:t>responsabilidade</a:t>
            </a:r>
            <a:r>
              <a:rPr sz="2000" dirty="0"/>
              <a:t> por suas </a:t>
            </a:r>
            <a:r>
              <a:rPr sz="2000" dirty="0" err="1"/>
              <a:t>próprias</a:t>
            </a:r>
            <a:r>
              <a:rPr sz="2000" dirty="0"/>
              <a:t> </a:t>
            </a:r>
            <a:r>
              <a:rPr sz="2000" dirty="0" err="1"/>
              <a:t>decisões</a:t>
            </a:r>
            <a:r>
              <a:rPr sz="2000" dirty="0"/>
              <a:t> e </a:t>
            </a:r>
            <a:r>
              <a:rPr sz="2000" dirty="0" err="1"/>
              <a:t>ações</a:t>
            </a:r>
            <a:r>
              <a:rPr sz="2000" dirty="0"/>
              <a:t>.</a:t>
            </a:r>
            <a:endParaRPr lang="en-CH" sz="2000" dirty="0"/>
          </a:p>
          <a:p>
            <a:endParaRPr lang="en-CH" dirty="0"/>
          </a:p>
        </p:txBody>
      </p:sp>
      <p:sp>
        <p:nvSpPr>
          <p:cNvPr id="2" name="Title 1">
            <a:extLst>
              <a:ext uri="{FF2B5EF4-FFF2-40B4-BE49-F238E27FC236}">
                <a16:creationId xmlns:a16="http://schemas.microsoft.com/office/drawing/2014/main" id="{ADD06972-5F24-40E5-ACEF-D1C91ED1FBFB}"/>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4</a:t>
            </a:r>
            <a:r>
              <a:rPr dirty="0"/>
              <a:t> </a:t>
            </a:r>
            <a:endParaRPr lang="en-CH" dirty="0"/>
          </a:p>
        </p:txBody>
      </p:sp>
    </p:spTree>
    <p:extLst>
      <p:ext uri="{BB962C8B-B14F-4D97-AF65-F5344CB8AC3E}">
        <p14:creationId xmlns:p14="http://schemas.microsoft.com/office/powerpoint/2010/main" val="321485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A1FAC-DDA2-4473-A1CF-FFEB8CF1856B}"/>
              </a:ext>
            </a:extLst>
          </p:cNvPr>
          <p:cNvSpPr>
            <a:spLocks noGrp="1"/>
          </p:cNvSpPr>
          <p:nvPr>
            <p:ph sz="quarter" idx="14"/>
          </p:nvPr>
        </p:nvSpPr>
        <p:spPr>
          <a:xfrm>
            <a:off x="733425" y="1757200"/>
            <a:ext cx="10951380" cy="4655917"/>
          </a:xfrm>
        </p:spPr>
        <p:txBody>
          <a:bodyPr>
            <a:normAutofit lnSpcReduction="10000"/>
          </a:bodyPr>
          <a:lstStyle/>
          <a:p>
            <a:pPr lvl="0"/>
            <a:endParaRPr lang="en-GB" dirty="0"/>
          </a:p>
          <a:p>
            <a:pPr lvl="0"/>
            <a:endParaRPr lang="en-GB" dirty="0"/>
          </a:p>
          <a:p>
            <a:pPr lvl="0"/>
            <a:endParaRPr lang="en-GB" dirty="0"/>
          </a:p>
          <a:p>
            <a:pPr lvl="0"/>
            <a:endParaRPr lang="en-GB" dirty="0"/>
          </a:p>
          <a:p>
            <a:pPr lvl="0"/>
            <a:endParaRPr lang="en-GB" dirty="0"/>
          </a:p>
          <a:p>
            <a:pPr lvl="0"/>
            <a:endParaRPr lang="en-GB" dirty="0"/>
          </a:p>
          <a:p>
            <a:pPr lvl="0" algn="just">
              <a:spcBef>
                <a:spcPts val="600"/>
              </a:spcBef>
              <a:spcAft>
                <a:spcPts val="0"/>
              </a:spcAft>
            </a:pPr>
            <a:endParaRPr lang="en-GB" sz="2000" dirty="0"/>
          </a:p>
          <a:p>
            <a:pPr lvl="0" algn="just">
              <a:spcBef>
                <a:spcPts val="600"/>
              </a:spcBef>
              <a:spcAft>
                <a:spcPts val="0"/>
              </a:spcAft>
            </a:pPr>
            <a:r>
              <a:rPr lang="pt-BR" sz="2000" dirty="0"/>
              <a:t>A capacidade de Fernando de tomar decisões não é afetada pelo fato de ele ouvir vozes. </a:t>
            </a:r>
          </a:p>
          <a:p>
            <a:pPr lvl="0" algn="just">
              <a:spcBef>
                <a:spcPts val="600"/>
              </a:spcBef>
              <a:spcAft>
                <a:spcPts val="0"/>
              </a:spcAft>
            </a:pPr>
            <a:r>
              <a:rPr lang="pt-BR" sz="2000" dirty="0"/>
              <a:t>Sempre que ocorre uma situação estressante e ele reconhece que precisa de ajuda para tomar decisões, ele discute abertamente sua situação e pensamentos com pessoas de confiança que o apoiam. </a:t>
            </a:r>
          </a:p>
          <a:p>
            <a:endParaRPr lang="en-CH" dirty="0"/>
          </a:p>
        </p:txBody>
      </p:sp>
      <p:sp>
        <p:nvSpPr>
          <p:cNvPr id="2" name="Title 1">
            <a:extLst>
              <a:ext uri="{FF2B5EF4-FFF2-40B4-BE49-F238E27FC236}">
                <a16:creationId xmlns:a16="http://schemas.microsoft.com/office/drawing/2014/main" id="{D35AA779-73B6-45C4-93D2-C038D3948BE1}"/>
              </a:ext>
            </a:extLst>
          </p:cNvPr>
          <p:cNvSpPr>
            <a:spLocks noGrp="1"/>
          </p:cNvSpPr>
          <p:nvPr>
            <p:ph type="title"/>
          </p:nvPr>
        </p:nvSpPr>
        <p:spPr>
          <a:xfrm>
            <a:off x="422141" y="506412"/>
            <a:ext cx="11174411"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5</a:t>
            </a:r>
            <a:r>
              <a:rPr dirty="0"/>
              <a:t> </a:t>
            </a:r>
            <a:endParaRPr lang="en-CH" dirty="0"/>
          </a:p>
        </p:txBody>
      </p:sp>
      <p:graphicFrame>
        <p:nvGraphicFramePr>
          <p:cNvPr id="4" name="Table 3">
            <a:extLst>
              <a:ext uri="{FF2B5EF4-FFF2-40B4-BE49-F238E27FC236}">
                <a16:creationId xmlns:a16="http://schemas.microsoft.com/office/drawing/2014/main" id="{8492BE95-6081-004D-BB35-2E026B24421F}"/>
              </a:ext>
            </a:extLst>
          </p:cNvPr>
          <p:cNvGraphicFramePr>
            <a:graphicFrameLocks noGrp="1"/>
          </p:cNvGraphicFramePr>
          <p:nvPr>
            <p:extLst>
              <p:ext uri="{D42A27DB-BD31-4B8C-83A1-F6EECF244321}">
                <p14:modId xmlns:p14="http://schemas.microsoft.com/office/powerpoint/2010/main" val="4104387780"/>
              </p:ext>
            </p:extLst>
          </p:nvPr>
        </p:nvGraphicFramePr>
        <p:xfrm>
          <a:off x="507195" y="1511188"/>
          <a:ext cx="10951380" cy="3352800"/>
        </p:xfrm>
        <a:graphic>
          <a:graphicData uri="http://schemas.openxmlformats.org/drawingml/2006/table">
            <a:tbl>
              <a:tblPr firstRow="1" firstCol="1" bandRow="1"/>
              <a:tblGrid>
                <a:gridCol w="10951380">
                  <a:extLst>
                    <a:ext uri="{9D8B030D-6E8A-4147-A177-3AD203B41FA5}">
                      <a16:colId xmlns:a16="http://schemas.microsoft.com/office/drawing/2014/main" val="1196034685"/>
                    </a:ext>
                  </a:extLst>
                </a:gridCol>
              </a:tblGrid>
              <a:tr h="0">
                <a:tc>
                  <a:txBody>
                    <a:bodyPr/>
                    <a:lstStyle/>
                    <a:p>
                      <a:pPr lvl="0" algn="just">
                        <a:defRPr sz="1900"/>
                      </a:pPr>
                      <a:r>
                        <a:rPr sz="2000" dirty="0" err="1"/>
                        <a:t>Exemplo</a:t>
                      </a:r>
                      <a:r>
                        <a:rPr sz="2000" dirty="0"/>
                        <a:t>: </a:t>
                      </a:r>
                      <a:r>
                        <a:rPr lang="pt-BR" sz="2000" dirty="0"/>
                        <a:t>Fernando é um homem que ouve vozes desde a adolescência. Na maioria das vezes, essas vozes descrevem suas ações. No entanto, quando Fernando está particularmente estressado, as vozes podem se tornar ameaçadoras e ordenar que ele aja de certas maneiras (por exemplo, dizendo que outras pessoas querem atacá-lo e que ele deve atacá-las primeiro para se proteger). A família de Fernando achava que por causa disso ele não poderia ter uma vida normal e que precisaria de um tutor. No entanto, depois de anos ouvindo vozes, Fernando conseguiu viver com elas. Ele sabe que às vezes elas estão comunicando algo muito importante sobre suas emoções (por exemplo, que ele está estressado, preocupado ou cansado) e sempre que elas sugerem que ele deve agir, ele fala sobre isso com pessoas importantes em sua vida antes de tomar qualquer decisão ou agir de forma que lhe cause angústia ou que ele acredite ser potencialmente prejudicial. Ele atualmente leva uma vida plena e este ano se formou em sua universidade.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18374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57DBC-7E3B-43A8-BE31-52426D44E28D}"/>
              </a:ext>
            </a:extLst>
          </p:cNvPr>
          <p:cNvSpPr>
            <a:spLocks noGrp="1"/>
          </p:cNvSpPr>
          <p:nvPr>
            <p:ph sz="quarter" idx="14"/>
          </p:nvPr>
        </p:nvSpPr>
        <p:spPr>
          <a:xfrm>
            <a:off x="507195" y="1511188"/>
            <a:ext cx="11174412" cy="1917812"/>
          </a:xfrm>
        </p:spPr>
        <p:txBody>
          <a:bodyPr/>
          <a:lstStyle/>
          <a:p>
            <a:endParaRPr lang="en-GB" dirty="0"/>
          </a:p>
          <a:p>
            <a:pPr marL="0" indent="0">
              <a:buNone/>
              <a:defRPr b="1"/>
            </a:pPr>
            <a:r>
              <a:rPr sz="2000" dirty="0" err="1"/>
              <a:t>Vídeo</a:t>
            </a:r>
            <a:endParaRPr sz="2000" dirty="0"/>
          </a:p>
          <a:p>
            <a:r>
              <a:rPr sz="2000" dirty="0"/>
              <a:t>Eleanor Longden, TED Talks </a:t>
            </a:r>
            <a:r>
              <a:rPr sz="2000" dirty="0">
                <a:hlinkClick r:id="rId3"/>
              </a:rPr>
              <a:t>https://www.youtube.com/watch?v=syjEN3peCJw</a:t>
            </a:r>
            <a:r>
              <a:rPr sz="2000" dirty="0"/>
              <a:t> . </a:t>
            </a:r>
          </a:p>
        </p:txBody>
      </p:sp>
      <p:sp>
        <p:nvSpPr>
          <p:cNvPr id="2" name="Title 1">
            <a:extLst>
              <a:ext uri="{FF2B5EF4-FFF2-40B4-BE49-F238E27FC236}">
                <a16:creationId xmlns:a16="http://schemas.microsoft.com/office/drawing/2014/main" id="{D912E0E6-45CD-4902-B00C-4C87779E0F5F}"/>
              </a:ext>
            </a:extLst>
          </p:cNvPr>
          <p:cNvSpPr>
            <a:spLocks noGrp="1"/>
          </p:cNvSpPr>
          <p:nvPr>
            <p:ph type="title"/>
          </p:nvPr>
        </p:nvSpPr>
        <p:spPr>
          <a:xfrm>
            <a:off x="422141" y="506412"/>
            <a:ext cx="11383415"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6</a:t>
            </a:r>
            <a:endParaRPr lang="en-CH" dirty="0"/>
          </a:p>
        </p:txBody>
      </p:sp>
    </p:spTree>
    <p:extLst>
      <p:ext uri="{BB962C8B-B14F-4D97-AF65-F5344CB8AC3E}">
        <p14:creationId xmlns:p14="http://schemas.microsoft.com/office/powerpoint/2010/main" val="335567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E5CDEA-8D51-D147-AE0D-5100AE4786F2}"/>
              </a:ext>
            </a:extLst>
          </p:cNvPr>
          <p:cNvSpPr>
            <a:spLocks noGrp="1"/>
          </p:cNvSpPr>
          <p:nvPr>
            <p:ph type="body" sz="quarter" idx="13"/>
          </p:nvPr>
        </p:nvSpPr>
        <p:spPr>
          <a:xfrm>
            <a:off x="508806" y="1770499"/>
            <a:ext cx="11174400" cy="650211"/>
          </a:xfrm>
        </p:spPr>
        <p:txBody>
          <a:bodyPr/>
          <a:lstStyle/>
          <a:p>
            <a:pPr marL="0" indent="0" algn="just">
              <a:lnSpc>
                <a:spcPct val="100000"/>
              </a:lnSpc>
            </a:pPr>
            <a:r>
              <a:rPr dirty="0"/>
              <a:t>Pessoas com </a:t>
            </a:r>
            <a:r>
              <a:rPr dirty="0" err="1"/>
              <a:t>deficiências</a:t>
            </a:r>
            <a:r>
              <a:rPr dirty="0"/>
              <a:t> </a:t>
            </a:r>
            <a:r>
              <a:rPr dirty="0" err="1"/>
              <a:t>psicossociais</a:t>
            </a:r>
            <a:r>
              <a:rPr dirty="0"/>
              <a:t>, </a:t>
            </a:r>
            <a:r>
              <a:rPr dirty="0" err="1"/>
              <a:t>intelectuais</a:t>
            </a:r>
            <a:r>
              <a:rPr dirty="0"/>
              <a:t> ou </a:t>
            </a:r>
            <a:r>
              <a:rPr dirty="0" err="1"/>
              <a:t>cognitivas</a:t>
            </a:r>
            <a:r>
              <a:rPr dirty="0"/>
              <a:t> </a:t>
            </a:r>
            <a:r>
              <a:rPr dirty="0" err="1"/>
              <a:t>não</a:t>
            </a:r>
            <a:r>
              <a:rPr dirty="0"/>
              <a:t> </a:t>
            </a:r>
            <a:r>
              <a:rPr dirty="0" err="1"/>
              <a:t>devem</a:t>
            </a:r>
            <a:r>
              <a:rPr dirty="0"/>
              <a:t> </a:t>
            </a:r>
            <a:r>
              <a:rPr dirty="0" err="1"/>
              <a:t>decidir</a:t>
            </a:r>
            <a:r>
              <a:rPr dirty="0"/>
              <a:t> sobre seu </a:t>
            </a:r>
            <a:r>
              <a:rPr dirty="0" err="1"/>
              <a:t>tratamento</a:t>
            </a:r>
            <a:r>
              <a:rPr dirty="0"/>
              <a:t>.</a:t>
            </a:r>
            <a:endParaRPr lang="en-CH" dirty="0"/>
          </a:p>
        </p:txBody>
      </p:sp>
      <p:sp>
        <p:nvSpPr>
          <p:cNvPr id="3" name="Content Placeholder 2">
            <a:extLst>
              <a:ext uri="{FF2B5EF4-FFF2-40B4-BE49-F238E27FC236}">
                <a16:creationId xmlns:a16="http://schemas.microsoft.com/office/drawing/2014/main" id="{E3B89C5D-A7C1-417D-A33B-FC7A82EE6F09}"/>
              </a:ext>
            </a:extLst>
          </p:cNvPr>
          <p:cNvSpPr>
            <a:spLocks noGrp="1"/>
          </p:cNvSpPr>
          <p:nvPr>
            <p:ph sz="quarter" idx="14"/>
          </p:nvPr>
        </p:nvSpPr>
        <p:spPr>
          <a:xfrm>
            <a:off x="508794" y="2907635"/>
            <a:ext cx="11174412" cy="2330905"/>
          </a:xfrm>
        </p:spPr>
        <p:txBody>
          <a:bodyPr/>
          <a:lstStyle/>
          <a:p>
            <a:pPr algn="just">
              <a:spcBef>
                <a:spcPts val="600"/>
              </a:spcBef>
              <a:spcAft>
                <a:spcPts val="0"/>
              </a:spcAft>
            </a:pPr>
            <a:r>
              <a:rPr sz="2000" dirty="0"/>
              <a:t>Quando as pessoas </a:t>
            </a:r>
            <a:r>
              <a:rPr sz="2000" dirty="0" err="1"/>
              <a:t>recusam</a:t>
            </a:r>
            <a:r>
              <a:rPr sz="2000" dirty="0"/>
              <a:t> um </a:t>
            </a:r>
            <a:r>
              <a:rPr sz="2000" dirty="0" err="1"/>
              <a:t>tipo</a:t>
            </a:r>
            <a:r>
              <a:rPr sz="2000" dirty="0"/>
              <a:t> </a:t>
            </a:r>
            <a:r>
              <a:rPr sz="2000" dirty="0" err="1"/>
              <a:t>específico</a:t>
            </a:r>
            <a:r>
              <a:rPr sz="2000" dirty="0"/>
              <a:t> de </a:t>
            </a:r>
            <a:r>
              <a:rPr sz="2000" dirty="0" err="1"/>
              <a:t>tratamento</a:t>
            </a:r>
            <a:r>
              <a:rPr sz="2000" dirty="0"/>
              <a:t> ou </a:t>
            </a:r>
            <a:r>
              <a:rPr sz="2000" dirty="0" err="1"/>
              <a:t>preferem</a:t>
            </a:r>
            <a:r>
              <a:rPr sz="2000" dirty="0"/>
              <a:t> diferentes </a:t>
            </a:r>
            <a:r>
              <a:rPr sz="2000" dirty="0" err="1"/>
              <a:t>opções</a:t>
            </a:r>
            <a:r>
              <a:rPr sz="2000" dirty="0"/>
              <a:t> de </a:t>
            </a:r>
            <a:r>
              <a:rPr sz="2000" dirty="0" err="1"/>
              <a:t>apoio</a:t>
            </a:r>
            <a:r>
              <a:rPr sz="2000" dirty="0"/>
              <a:t>, </a:t>
            </a:r>
            <a:r>
              <a:rPr sz="2000" dirty="0" err="1"/>
              <a:t>geralmente</a:t>
            </a:r>
            <a:r>
              <a:rPr sz="2000" dirty="0"/>
              <a:t> </a:t>
            </a:r>
            <a:r>
              <a:rPr sz="2000" dirty="0" err="1"/>
              <a:t>têm</a:t>
            </a:r>
            <a:r>
              <a:rPr sz="2000" dirty="0"/>
              <a:t> boas </a:t>
            </a:r>
            <a:r>
              <a:rPr sz="2000" dirty="0" err="1"/>
              <a:t>razões</a:t>
            </a:r>
            <a:r>
              <a:rPr sz="2000" dirty="0"/>
              <a:t> para </a:t>
            </a:r>
            <a:r>
              <a:rPr sz="2000" dirty="0" err="1"/>
              <a:t>isso</a:t>
            </a:r>
            <a:r>
              <a:rPr sz="2000" dirty="0"/>
              <a:t>. </a:t>
            </a:r>
          </a:p>
          <a:p>
            <a:pPr algn="just">
              <a:spcBef>
                <a:spcPts val="600"/>
              </a:spcBef>
              <a:spcAft>
                <a:spcPts val="0"/>
              </a:spcAft>
            </a:pPr>
            <a:r>
              <a:rPr sz="2000" dirty="0"/>
              <a:t>Pessoas com </a:t>
            </a:r>
            <a:r>
              <a:rPr sz="2000" dirty="0" err="1"/>
              <a:t>deficiências</a:t>
            </a:r>
            <a:r>
              <a:rPr sz="2000" dirty="0"/>
              <a:t> </a:t>
            </a:r>
            <a:r>
              <a:rPr sz="2000" dirty="0" err="1"/>
              <a:t>psicossociais</a:t>
            </a:r>
            <a:r>
              <a:rPr sz="2000" dirty="0"/>
              <a:t>, </a:t>
            </a:r>
            <a:r>
              <a:rPr sz="2000" dirty="0" err="1"/>
              <a:t>intelectuais</a:t>
            </a:r>
            <a:r>
              <a:rPr sz="2000" dirty="0"/>
              <a:t> ou </a:t>
            </a:r>
            <a:r>
              <a:rPr sz="2000" dirty="0" err="1"/>
              <a:t>cognitivas</a:t>
            </a:r>
            <a:r>
              <a:rPr sz="2000" dirty="0"/>
              <a:t> são, como </a:t>
            </a:r>
            <a:r>
              <a:rPr sz="2000" dirty="0" err="1"/>
              <a:t>outras</a:t>
            </a:r>
            <a:r>
              <a:rPr sz="2000" dirty="0"/>
              <a:t>, </a:t>
            </a:r>
            <a:r>
              <a:rPr sz="2000" dirty="0" err="1"/>
              <a:t>especialistas</a:t>
            </a:r>
            <a:r>
              <a:rPr sz="2000" dirty="0"/>
              <a:t> em seus </a:t>
            </a:r>
            <a:r>
              <a:rPr sz="2000" dirty="0" err="1"/>
              <a:t>próprios</a:t>
            </a:r>
            <a:r>
              <a:rPr sz="2000" dirty="0"/>
              <a:t> </a:t>
            </a:r>
            <a:r>
              <a:rPr sz="2000" dirty="0" err="1"/>
              <a:t>corpos</a:t>
            </a:r>
            <a:r>
              <a:rPr sz="2000" dirty="0"/>
              <a:t>, </a:t>
            </a:r>
            <a:r>
              <a:rPr sz="2000" dirty="0" err="1"/>
              <a:t>mentes</a:t>
            </a:r>
            <a:r>
              <a:rPr sz="2000" dirty="0"/>
              <a:t> e </a:t>
            </a:r>
            <a:r>
              <a:rPr sz="2000" dirty="0" err="1"/>
              <a:t>vidas</a:t>
            </a:r>
            <a:r>
              <a:rPr sz="2000" dirty="0"/>
              <a:t>.</a:t>
            </a:r>
            <a:endParaRPr lang="en-CH" sz="2000" dirty="0"/>
          </a:p>
          <a:p>
            <a:pPr algn="just">
              <a:spcBef>
                <a:spcPts val="600"/>
              </a:spcBef>
              <a:spcAft>
                <a:spcPts val="0"/>
              </a:spcAft>
            </a:pPr>
            <a:r>
              <a:rPr sz="2000" dirty="0"/>
              <a:t>O que é </a:t>
            </a:r>
            <a:r>
              <a:rPr sz="2000" dirty="0" err="1"/>
              <a:t>aceitável</a:t>
            </a:r>
            <a:r>
              <a:rPr sz="2000" dirty="0"/>
              <a:t>, </a:t>
            </a:r>
            <a:r>
              <a:rPr sz="2000" dirty="0" err="1"/>
              <a:t>preferido</a:t>
            </a:r>
            <a:r>
              <a:rPr sz="2000" dirty="0"/>
              <a:t> e </a:t>
            </a:r>
            <a:r>
              <a:rPr sz="2000" dirty="0" err="1"/>
              <a:t>eficaz</a:t>
            </a:r>
            <a:r>
              <a:rPr sz="2000" dirty="0"/>
              <a:t> </a:t>
            </a:r>
            <a:r>
              <a:rPr sz="2000" dirty="0" err="1"/>
              <a:t>difere</a:t>
            </a:r>
            <a:r>
              <a:rPr sz="2000" dirty="0"/>
              <a:t> de pessoa para pessoa e as </a:t>
            </a:r>
            <a:r>
              <a:rPr sz="2000" dirty="0" err="1"/>
              <a:t>decisões</a:t>
            </a:r>
            <a:r>
              <a:rPr sz="2000" dirty="0"/>
              <a:t> das pessoas com </a:t>
            </a:r>
            <a:r>
              <a:rPr sz="2000" dirty="0" err="1"/>
              <a:t>deficiência</a:t>
            </a:r>
            <a:r>
              <a:rPr sz="2000" dirty="0"/>
              <a:t> são </a:t>
            </a:r>
            <a:r>
              <a:rPr sz="2000" dirty="0" err="1"/>
              <a:t>tão</a:t>
            </a:r>
            <a:r>
              <a:rPr sz="2000" dirty="0"/>
              <a:t> </a:t>
            </a:r>
            <a:r>
              <a:rPr sz="2000" dirty="0" err="1"/>
              <a:t>válidas</a:t>
            </a:r>
            <a:r>
              <a:rPr sz="2000" dirty="0"/>
              <a:t> </a:t>
            </a:r>
            <a:r>
              <a:rPr sz="2000" dirty="0" err="1"/>
              <a:t>quanto</a:t>
            </a:r>
            <a:r>
              <a:rPr sz="2000" dirty="0"/>
              <a:t> as </a:t>
            </a:r>
            <a:r>
              <a:rPr sz="2000" dirty="0" err="1"/>
              <a:t>decisões</a:t>
            </a:r>
            <a:r>
              <a:rPr sz="2000" dirty="0"/>
              <a:t> dos outros. </a:t>
            </a:r>
            <a:endParaRPr lang="en-CH" sz="2000" dirty="0"/>
          </a:p>
          <a:p>
            <a:endParaRPr lang="en-CH" dirty="0"/>
          </a:p>
        </p:txBody>
      </p:sp>
      <p:sp>
        <p:nvSpPr>
          <p:cNvPr id="2" name="Title 1">
            <a:extLst>
              <a:ext uri="{FF2B5EF4-FFF2-40B4-BE49-F238E27FC236}">
                <a16:creationId xmlns:a16="http://schemas.microsoft.com/office/drawing/2014/main" id="{26630421-02B9-4920-86FE-5C45D7E16C6B}"/>
              </a:ext>
            </a:extLst>
          </p:cNvPr>
          <p:cNvSpPr>
            <a:spLocks noGrp="1"/>
          </p:cNvSpPr>
          <p:nvPr>
            <p:ph type="title"/>
          </p:nvPr>
        </p:nvSpPr>
        <p:spPr>
          <a:xfrm>
            <a:off x="422142" y="506412"/>
            <a:ext cx="11261064"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7</a:t>
            </a:r>
            <a:r>
              <a:rPr dirty="0"/>
              <a:t> </a:t>
            </a:r>
            <a:endParaRPr lang="en-CH" dirty="0"/>
          </a:p>
        </p:txBody>
      </p:sp>
    </p:spTree>
    <p:extLst>
      <p:ext uri="{BB962C8B-B14F-4D97-AF65-F5344CB8AC3E}">
        <p14:creationId xmlns:p14="http://schemas.microsoft.com/office/powerpoint/2010/main" val="132761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75FFA-23E7-4257-9393-D7CCD5E51DF6}"/>
              </a:ext>
            </a:extLst>
          </p:cNvPr>
          <p:cNvSpPr>
            <a:spLocks noGrp="1"/>
          </p:cNvSpPr>
          <p:nvPr>
            <p:ph sz="quarter" idx="14"/>
          </p:nvPr>
        </p:nvSpPr>
        <p:spPr>
          <a:xfrm>
            <a:off x="877464" y="4637940"/>
            <a:ext cx="10548257" cy="1391040"/>
          </a:xfrm>
        </p:spPr>
        <p:txBody>
          <a:bodyPr>
            <a:noAutofit/>
          </a:bodyPr>
          <a:lstStyle/>
          <a:p>
            <a:pPr algn="just">
              <a:spcAft>
                <a:spcPts val="500"/>
              </a:spcAft>
              <a:defRPr sz="1800"/>
            </a:pPr>
            <a:r>
              <a:rPr sz="2000" dirty="0"/>
              <a:t>O </a:t>
            </a:r>
            <a:r>
              <a:rPr sz="2000" dirty="0" err="1"/>
              <a:t>médico</a:t>
            </a:r>
            <a:r>
              <a:rPr sz="2000" dirty="0"/>
              <a:t> </a:t>
            </a:r>
            <a:r>
              <a:rPr sz="2000" dirty="0" err="1"/>
              <a:t>respeita</a:t>
            </a:r>
            <a:r>
              <a:rPr sz="2000" dirty="0"/>
              <a:t> o </a:t>
            </a:r>
            <a:r>
              <a:rPr sz="2000" dirty="0" err="1"/>
              <a:t>direito</a:t>
            </a:r>
            <a:r>
              <a:rPr sz="2000" dirty="0"/>
              <a:t> de </a:t>
            </a:r>
            <a:r>
              <a:rPr lang="pt-BR" sz="2000" dirty="0"/>
              <a:t>Amália</a:t>
            </a:r>
            <a:r>
              <a:rPr sz="2000" dirty="0"/>
              <a:t> de </a:t>
            </a:r>
            <a:r>
              <a:rPr sz="2000" dirty="0" err="1"/>
              <a:t>tomar</a:t>
            </a:r>
            <a:r>
              <a:rPr sz="2000" dirty="0"/>
              <a:t> </a:t>
            </a:r>
            <a:r>
              <a:rPr sz="2000" dirty="0" err="1"/>
              <a:t>decisões</a:t>
            </a:r>
            <a:r>
              <a:rPr sz="2000" dirty="0"/>
              <a:t> sobre seu </a:t>
            </a:r>
            <a:r>
              <a:rPr sz="2000" dirty="0" err="1"/>
              <a:t>tratamento</a:t>
            </a:r>
            <a:r>
              <a:rPr sz="2000" dirty="0"/>
              <a:t>.</a:t>
            </a:r>
          </a:p>
          <a:p>
            <a:pPr algn="just">
              <a:spcAft>
                <a:spcPts val="500"/>
              </a:spcAft>
              <a:defRPr sz="1800"/>
            </a:pPr>
            <a:r>
              <a:rPr sz="2000" dirty="0"/>
              <a:t> A </a:t>
            </a:r>
            <a:r>
              <a:rPr sz="2000" dirty="0" err="1"/>
              <a:t>decisão</a:t>
            </a:r>
            <a:r>
              <a:rPr sz="2000" dirty="0"/>
              <a:t> </a:t>
            </a:r>
            <a:r>
              <a:rPr sz="2000" dirty="0" err="1"/>
              <a:t>pode</a:t>
            </a:r>
            <a:r>
              <a:rPr sz="2000" dirty="0"/>
              <a:t> ser boa ou </a:t>
            </a:r>
            <a:r>
              <a:rPr sz="2000" dirty="0" err="1"/>
              <a:t>não</a:t>
            </a:r>
            <a:r>
              <a:rPr sz="2000" dirty="0"/>
              <a:t>, mas a </a:t>
            </a:r>
            <a:r>
              <a:rPr sz="2000" dirty="0" err="1"/>
              <a:t>vontade</a:t>
            </a:r>
            <a:r>
              <a:rPr sz="2000" dirty="0"/>
              <a:t> e as </a:t>
            </a:r>
            <a:r>
              <a:rPr sz="2000" dirty="0" err="1"/>
              <a:t>preferências</a:t>
            </a:r>
            <a:r>
              <a:rPr sz="2000" dirty="0"/>
              <a:t> de </a:t>
            </a:r>
            <a:r>
              <a:rPr lang="pt-BR" sz="2000" dirty="0"/>
              <a:t>Amália</a:t>
            </a:r>
            <a:r>
              <a:rPr sz="2000" dirty="0"/>
              <a:t> são </a:t>
            </a:r>
            <a:r>
              <a:rPr sz="2000" dirty="0" err="1"/>
              <a:t>respeitadas</a:t>
            </a:r>
            <a:r>
              <a:rPr sz="2000" dirty="0"/>
              <a:t> e </a:t>
            </a:r>
            <a:r>
              <a:rPr sz="2000" dirty="0" err="1"/>
              <a:t>ela</a:t>
            </a:r>
            <a:r>
              <a:rPr sz="2000" dirty="0"/>
              <a:t> tem o </a:t>
            </a:r>
            <a:r>
              <a:rPr sz="2000" dirty="0" err="1"/>
              <a:t>poder</a:t>
            </a:r>
            <a:r>
              <a:rPr sz="2000" dirty="0"/>
              <a:t> de </a:t>
            </a:r>
            <a:r>
              <a:rPr sz="2000" dirty="0" err="1"/>
              <a:t>ter</a:t>
            </a:r>
            <a:r>
              <a:rPr sz="2000" dirty="0"/>
              <a:t> </a:t>
            </a:r>
            <a:r>
              <a:rPr sz="2000" dirty="0" err="1"/>
              <a:t>controle</a:t>
            </a:r>
            <a:r>
              <a:rPr sz="2000" dirty="0"/>
              <a:t> sobre sua vida. </a:t>
            </a:r>
          </a:p>
          <a:p>
            <a:pPr algn="just">
              <a:spcAft>
                <a:spcPts val="500"/>
              </a:spcAft>
              <a:defRPr sz="1800"/>
            </a:pPr>
            <a:r>
              <a:rPr sz="2000" dirty="0"/>
              <a:t>Seu </a:t>
            </a:r>
            <a:r>
              <a:rPr sz="2000" dirty="0" err="1"/>
              <a:t>médico</a:t>
            </a:r>
            <a:r>
              <a:rPr sz="2000" dirty="0"/>
              <a:t> continua </a:t>
            </a:r>
            <a:r>
              <a:rPr sz="2000" dirty="0" err="1"/>
              <a:t>a</a:t>
            </a:r>
            <a:r>
              <a:rPr lang="en-US" sz="2000" dirty="0" err="1"/>
              <a:t>poiando</a:t>
            </a:r>
            <a:r>
              <a:rPr lang="en-US" sz="2000" dirty="0"/>
              <a:t> </a:t>
            </a:r>
            <a:r>
              <a:rPr lang="pt-BR" sz="2000" dirty="0"/>
              <a:t>Amália</a:t>
            </a:r>
            <a:r>
              <a:rPr sz="2000" dirty="0"/>
              <a:t>, </a:t>
            </a:r>
            <a:r>
              <a:rPr sz="2000" dirty="0" err="1"/>
              <a:t>independentemente</a:t>
            </a:r>
            <a:r>
              <a:rPr sz="2000" dirty="0"/>
              <a:t> de </a:t>
            </a:r>
            <a:r>
              <a:rPr sz="2000" dirty="0" err="1"/>
              <a:t>discordar</a:t>
            </a:r>
            <a:r>
              <a:rPr sz="2000" dirty="0"/>
              <a:t> de sua </a:t>
            </a:r>
            <a:r>
              <a:rPr sz="2000" dirty="0" err="1"/>
              <a:t>decisão</a:t>
            </a:r>
            <a:r>
              <a:rPr sz="2000" dirty="0"/>
              <a:t>.</a:t>
            </a:r>
            <a:endParaRPr lang="en-CH" sz="2000" dirty="0"/>
          </a:p>
          <a:p>
            <a:endParaRPr lang="en-CH" sz="2000" dirty="0"/>
          </a:p>
        </p:txBody>
      </p:sp>
      <p:sp>
        <p:nvSpPr>
          <p:cNvPr id="2" name="Title 1">
            <a:extLst>
              <a:ext uri="{FF2B5EF4-FFF2-40B4-BE49-F238E27FC236}">
                <a16:creationId xmlns:a16="http://schemas.microsoft.com/office/drawing/2014/main" id="{B172AD03-7BE0-4110-B621-33710FB0FD1A}"/>
              </a:ext>
            </a:extLst>
          </p:cNvPr>
          <p:cNvSpPr>
            <a:spLocks noGrp="1"/>
          </p:cNvSpPr>
          <p:nvPr>
            <p:ph type="title"/>
          </p:nvPr>
        </p:nvSpPr>
        <p:spPr>
          <a:xfrm>
            <a:off x="422142" y="506412"/>
            <a:ext cx="11187472"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8</a:t>
            </a:r>
            <a:r>
              <a:rPr dirty="0"/>
              <a:t> </a:t>
            </a:r>
            <a:endParaRPr lang="en-CH" dirty="0"/>
          </a:p>
        </p:txBody>
      </p:sp>
      <p:graphicFrame>
        <p:nvGraphicFramePr>
          <p:cNvPr id="4" name="Table 3">
            <a:extLst>
              <a:ext uri="{FF2B5EF4-FFF2-40B4-BE49-F238E27FC236}">
                <a16:creationId xmlns:a16="http://schemas.microsoft.com/office/drawing/2014/main" id="{4BE38FC2-BC85-C841-9CF2-8E1C5166CA7A}"/>
              </a:ext>
            </a:extLst>
          </p:cNvPr>
          <p:cNvGraphicFramePr>
            <a:graphicFrameLocks noGrp="1"/>
          </p:cNvGraphicFramePr>
          <p:nvPr>
            <p:extLst>
              <p:ext uri="{D42A27DB-BD31-4B8C-83A1-F6EECF244321}">
                <p14:modId xmlns:p14="http://schemas.microsoft.com/office/powerpoint/2010/main" val="2832890468"/>
              </p:ext>
            </p:extLst>
          </p:nvPr>
        </p:nvGraphicFramePr>
        <p:xfrm>
          <a:off x="422142" y="1524540"/>
          <a:ext cx="11458903" cy="2849880"/>
        </p:xfrm>
        <a:graphic>
          <a:graphicData uri="http://schemas.openxmlformats.org/drawingml/2006/table">
            <a:tbl>
              <a:tblPr firstRow="1" firstCol="1" bandRow="1"/>
              <a:tblGrid>
                <a:gridCol w="11458903">
                  <a:extLst>
                    <a:ext uri="{9D8B030D-6E8A-4147-A177-3AD203B41FA5}">
                      <a16:colId xmlns:a16="http://schemas.microsoft.com/office/drawing/2014/main" val="1196034685"/>
                    </a:ext>
                  </a:extLst>
                </a:gridCol>
              </a:tblGrid>
              <a:tr h="2186708">
                <a:tc>
                  <a:txBody>
                    <a:bodyPr/>
                    <a:lstStyle/>
                    <a:p>
                      <a:pPr algn="just">
                        <a:spcBef>
                          <a:spcPts val="600"/>
                        </a:spcBef>
                        <a:defRPr sz="1700"/>
                      </a:pPr>
                      <a:r>
                        <a:rPr dirty="0" err="1"/>
                        <a:t>Exemplo</a:t>
                      </a:r>
                      <a:r>
                        <a:rPr dirty="0"/>
                        <a:t>: </a:t>
                      </a:r>
                      <a:r>
                        <a:rPr lang="pt-BR" dirty="0"/>
                        <a:t>Amália recebeu o diagnóstico de transtorno bipolar e toma medicamentos há vários meses. Depois de muito refletir, ela decide parar de tomar a medicação. Todos ao seu redor acham que é uma péssima ideia, porque nas vezes anteriores em que ela parou de tomar seus remédios, ela foi internada no hospital. No entanto, Amália tem estabilidade em sua vida agora e está confiante de que pode administrar sua vida sem esse tipo de tratamento. Seu médico a aconselha a não interromper a medicação e explica quais são os riscos de fazê-lo. No entanto, o médico também fornece recursos a Amália sobre a retirada da medicação. Depois de ouvir o médico, Amália ainda mantém sua decisão, e o médico respeita isso. Eles decidem juntos que, se Amália tiver dificuldades com a abstinência, ela poderá entrar em contato com o médico para discutir melhor a situação. O médico promete a Amália que não vai tratá-la contra sua vontade e que não irá pressioná-la para tomar remédios em nenhum momento. Tanto Amália quanto seu médico investigarão abordagens que não envolvam medicamentos e onde estão disponíveis na área local (como alívio da crise), para que Amália tenha opções significativas para escolher se tiver dificuldade com a retirada dos medicamentos ou em qualquer outro momento.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947252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CC862B-8390-894B-A391-CDC564E2C45E}"/>
              </a:ext>
            </a:extLst>
          </p:cNvPr>
          <p:cNvSpPr>
            <a:spLocks noGrp="1"/>
          </p:cNvSpPr>
          <p:nvPr>
            <p:ph type="body" sz="quarter" idx="13"/>
          </p:nvPr>
        </p:nvSpPr>
        <p:spPr>
          <a:xfrm>
            <a:off x="507207" y="1549339"/>
            <a:ext cx="11174400" cy="767886"/>
          </a:xfrm>
        </p:spPr>
        <p:txBody>
          <a:bodyPr/>
          <a:lstStyle/>
          <a:p>
            <a:pPr marL="0" indent="0" algn="just">
              <a:lnSpc>
                <a:spcPct val="100000"/>
              </a:lnSpc>
            </a:pPr>
            <a:r>
              <a:rPr dirty="0"/>
              <a:t>Pessoas com </a:t>
            </a:r>
            <a:r>
              <a:rPr dirty="0" err="1"/>
              <a:t>deficiências</a:t>
            </a:r>
            <a:r>
              <a:rPr dirty="0"/>
              <a:t> </a:t>
            </a:r>
            <a:r>
              <a:rPr dirty="0" err="1"/>
              <a:t>psicossociais</a:t>
            </a:r>
            <a:r>
              <a:rPr dirty="0"/>
              <a:t>, </a:t>
            </a:r>
            <a:r>
              <a:rPr dirty="0" err="1"/>
              <a:t>intelectuais</a:t>
            </a:r>
            <a:r>
              <a:rPr dirty="0"/>
              <a:t> ou </a:t>
            </a:r>
            <a:r>
              <a:rPr dirty="0" err="1"/>
              <a:t>cognitivas</a:t>
            </a:r>
            <a:r>
              <a:rPr dirty="0"/>
              <a:t> </a:t>
            </a:r>
            <a:r>
              <a:rPr dirty="0" err="1"/>
              <a:t>não</a:t>
            </a:r>
            <a:r>
              <a:rPr dirty="0"/>
              <a:t> </a:t>
            </a:r>
            <a:r>
              <a:rPr dirty="0" err="1"/>
              <a:t>sabem</a:t>
            </a:r>
            <a:r>
              <a:rPr dirty="0"/>
              <a:t> o que é </a:t>
            </a:r>
            <a:r>
              <a:rPr dirty="0" err="1"/>
              <a:t>melhor</a:t>
            </a:r>
            <a:r>
              <a:rPr dirty="0"/>
              <a:t> para </a:t>
            </a:r>
            <a:r>
              <a:rPr dirty="0" err="1"/>
              <a:t>elas</a:t>
            </a:r>
            <a:r>
              <a:rPr dirty="0"/>
              <a:t>. </a:t>
            </a:r>
            <a:endParaRPr lang="en-CH" dirty="0"/>
          </a:p>
        </p:txBody>
      </p:sp>
      <p:sp>
        <p:nvSpPr>
          <p:cNvPr id="3" name="Content Placeholder 2">
            <a:extLst>
              <a:ext uri="{FF2B5EF4-FFF2-40B4-BE49-F238E27FC236}">
                <a16:creationId xmlns:a16="http://schemas.microsoft.com/office/drawing/2014/main" id="{3143D3E9-B7B5-4AB3-A90E-7ACA21B33896}"/>
              </a:ext>
            </a:extLst>
          </p:cNvPr>
          <p:cNvSpPr>
            <a:spLocks noGrp="1"/>
          </p:cNvSpPr>
          <p:nvPr>
            <p:ph sz="quarter" idx="14"/>
          </p:nvPr>
        </p:nvSpPr>
        <p:spPr>
          <a:xfrm>
            <a:off x="508794" y="2767732"/>
            <a:ext cx="11174412" cy="2980369"/>
          </a:xfrm>
        </p:spPr>
        <p:txBody>
          <a:bodyPr>
            <a:normAutofit/>
          </a:bodyPr>
          <a:lstStyle/>
          <a:p>
            <a:pPr algn="just">
              <a:spcBef>
                <a:spcPts val="600"/>
              </a:spcBef>
              <a:spcAft>
                <a:spcPts val="0"/>
              </a:spcAft>
            </a:pPr>
            <a:r>
              <a:rPr sz="2000" dirty="0"/>
              <a:t>Todos </a:t>
            </a:r>
            <a:r>
              <a:rPr sz="2000" dirty="0" err="1"/>
              <a:t>nós</a:t>
            </a:r>
            <a:r>
              <a:rPr sz="2000" dirty="0"/>
              <a:t> </a:t>
            </a:r>
            <a:r>
              <a:rPr sz="2000" dirty="0" err="1"/>
              <a:t>sabemos</a:t>
            </a:r>
            <a:r>
              <a:rPr sz="2000" dirty="0"/>
              <a:t> do que </a:t>
            </a:r>
            <a:r>
              <a:rPr sz="2000" dirty="0" err="1"/>
              <a:t>gostamos</a:t>
            </a:r>
            <a:r>
              <a:rPr sz="2000" dirty="0"/>
              <a:t>, do que </a:t>
            </a:r>
            <a:r>
              <a:rPr sz="2000" dirty="0" err="1"/>
              <a:t>não</a:t>
            </a:r>
            <a:r>
              <a:rPr sz="2000" dirty="0"/>
              <a:t> </a:t>
            </a:r>
            <a:r>
              <a:rPr sz="2000" dirty="0" err="1"/>
              <a:t>gostamos</a:t>
            </a:r>
            <a:r>
              <a:rPr sz="2000" dirty="0"/>
              <a:t> e do que </a:t>
            </a:r>
            <a:r>
              <a:rPr sz="2000" dirty="0" err="1"/>
              <a:t>funciona</a:t>
            </a:r>
            <a:r>
              <a:rPr sz="2000" dirty="0"/>
              <a:t> e do que </a:t>
            </a:r>
            <a:r>
              <a:rPr sz="2000" dirty="0" err="1"/>
              <a:t>não</a:t>
            </a:r>
            <a:r>
              <a:rPr sz="2000" dirty="0"/>
              <a:t> </a:t>
            </a:r>
            <a:r>
              <a:rPr sz="2000" dirty="0" err="1"/>
              <a:t>funciona</a:t>
            </a:r>
            <a:r>
              <a:rPr sz="2000" dirty="0"/>
              <a:t> </a:t>
            </a:r>
            <a:r>
              <a:rPr sz="2000" dirty="0" err="1"/>
              <a:t>bem</a:t>
            </a:r>
            <a:r>
              <a:rPr sz="2000" dirty="0"/>
              <a:t> para </a:t>
            </a:r>
            <a:r>
              <a:rPr sz="2000" dirty="0" err="1"/>
              <a:t>nós</a:t>
            </a:r>
            <a:r>
              <a:rPr sz="2000" dirty="0"/>
              <a:t> - </a:t>
            </a:r>
            <a:r>
              <a:rPr sz="2000" dirty="0" err="1"/>
              <a:t>isso</a:t>
            </a:r>
            <a:r>
              <a:rPr sz="2000" dirty="0"/>
              <a:t> </a:t>
            </a:r>
            <a:r>
              <a:rPr sz="2000" dirty="0" err="1"/>
              <a:t>também</a:t>
            </a:r>
            <a:r>
              <a:rPr sz="2000" dirty="0"/>
              <a:t> é </a:t>
            </a:r>
            <a:r>
              <a:rPr sz="2000" dirty="0" err="1"/>
              <a:t>verdade</a:t>
            </a:r>
            <a:r>
              <a:rPr sz="2000" dirty="0"/>
              <a:t> para pessoas com </a:t>
            </a:r>
            <a:r>
              <a:rPr sz="2000" dirty="0" err="1"/>
              <a:t>deficiências</a:t>
            </a:r>
            <a:r>
              <a:rPr sz="2000" dirty="0"/>
              <a:t> </a:t>
            </a:r>
            <a:r>
              <a:rPr sz="2000" dirty="0" err="1"/>
              <a:t>psicossociais</a:t>
            </a:r>
            <a:r>
              <a:rPr sz="2000" dirty="0"/>
              <a:t>, </a:t>
            </a:r>
            <a:r>
              <a:rPr sz="2000" dirty="0" err="1"/>
              <a:t>intelectuais</a:t>
            </a:r>
            <a:r>
              <a:rPr sz="2000" dirty="0"/>
              <a:t> ou </a:t>
            </a:r>
            <a:r>
              <a:rPr sz="2000" dirty="0" err="1"/>
              <a:t>cognitivas</a:t>
            </a:r>
            <a:r>
              <a:rPr sz="2000" dirty="0"/>
              <a:t>. </a:t>
            </a:r>
          </a:p>
          <a:p>
            <a:pPr algn="just">
              <a:spcBef>
                <a:spcPts val="600"/>
              </a:spcBef>
              <a:spcAft>
                <a:spcPts val="0"/>
              </a:spcAft>
            </a:pPr>
            <a:r>
              <a:rPr sz="2000" dirty="0"/>
              <a:t>Por </a:t>
            </a:r>
            <a:r>
              <a:rPr sz="2000" dirty="0" err="1"/>
              <a:t>exemplo</a:t>
            </a:r>
            <a:r>
              <a:rPr sz="2000" dirty="0"/>
              <a:t>, uma pessoa </a:t>
            </a:r>
            <a:r>
              <a:rPr sz="2000" dirty="0" err="1"/>
              <a:t>pode</a:t>
            </a:r>
            <a:r>
              <a:rPr sz="2000" dirty="0"/>
              <a:t> saber com </a:t>
            </a:r>
            <a:r>
              <a:rPr sz="2000" dirty="0" err="1"/>
              <a:t>certeza</a:t>
            </a:r>
            <a:r>
              <a:rPr sz="2000" dirty="0"/>
              <a:t> que um </a:t>
            </a:r>
            <a:r>
              <a:rPr sz="2000" dirty="0" err="1"/>
              <a:t>determinado</a:t>
            </a:r>
            <a:r>
              <a:rPr sz="2000" dirty="0"/>
              <a:t> </a:t>
            </a:r>
            <a:r>
              <a:rPr sz="2000" dirty="0" err="1"/>
              <a:t>medicamento</a:t>
            </a:r>
            <a:r>
              <a:rPr sz="2000" dirty="0"/>
              <a:t> a </a:t>
            </a:r>
            <a:r>
              <a:rPr sz="2000" dirty="0" err="1"/>
              <a:t>faz</a:t>
            </a:r>
            <a:r>
              <a:rPr sz="2000" dirty="0"/>
              <a:t> se sentir </a:t>
            </a:r>
            <a:r>
              <a:rPr sz="2000" dirty="0" err="1"/>
              <a:t>péssima</a:t>
            </a:r>
            <a:r>
              <a:rPr sz="2000" dirty="0"/>
              <a:t>.</a:t>
            </a:r>
          </a:p>
          <a:p>
            <a:pPr algn="just">
              <a:spcBef>
                <a:spcPts val="600"/>
              </a:spcBef>
              <a:spcAft>
                <a:spcPts val="0"/>
              </a:spcAft>
            </a:pPr>
            <a:r>
              <a:rPr sz="2000" dirty="0" err="1"/>
              <a:t>Além</a:t>
            </a:r>
            <a:r>
              <a:rPr sz="2000" dirty="0"/>
              <a:t> disso, </a:t>
            </a:r>
            <a:r>
              <a:rPr sz="2000" dirty="0" err="1"/>
              <a:t>todos</a:t>
            </a:r>
            <a:r>
              <a:rPr sz="2000" dirty="0"/>
              <a:t> </a:t>
            </a:r>
            <a:r>
              <a:rPr sz="2000" dirty="0" err="1"/>
              <a:t>têm</a:t>
            </a:r>
            <a:r>
              <a:rPr sz="2000" dirty="0"/>
              <a:t> o </a:t>
            </a:r>
            <a:r>
              <a:rPr sz="2000" dirty="0" err="1"/>
              <a:t>direito</a:t>
            </a:r>
            <a:r>
              <a:rPr sz="2000" dirty="0"/>
              <a:t> de </a:t>
            </a:r>
            <a:r>
              <a:rPr sz="2000" dirty="0" err="1"/>
              <a:t>cometer</a:t>
            </a:r>
            <a:r>
              <a:rPr sz="2000" dirty="0"/>
              <a:t> </a:t>
            </a:r>
            <a:r>
              <a:rPr sz="2000" dirty="0" err="1"/>
              <a:t>erros</a:t>
            </a:r>
            <a:r>
              <a:rPr sz="2000" dirty="0"/>
              <a:t>.</a:t>
            </a:r>
            <a:endParaRPr lang="en-CH" sz="2000" dirty="0"/>
          </a:p>
          <a:p>
            <a:pPr algn="just">
              <a:spcBef>
                <a:spcPts val="600"/>
              </a:spcBef>
              <a:spcAft>
                <a:spcPts val="0"/>
              </a:spcAft>
            </a:pPr>
            <a:r>
              <a:rPr sz="2000" dirty="0"/>
              <a:t>As pessoas com </a:t>
            </a:r>
            <a:r>
              <a:rPr sz="2000" dirty="0" err="1"/>
              <a:t>deficiência</a:t>
            </a:r>
            <a:r>
              <a:rPr sz="2000" dirty="0"/>
              <a:t>, como </a:t>
            </a:r>
            <a:r>
              <a:rPr sz="2000" dirty="0" err="1"/>
              <a:t>todos</a:t>
            </a:r>
            <a:r>
              <a:rPr sz="2000" dirty="0"/>
              <a:t> </a:t>
            </a:r>
            <a:r>
              <a:rPr sz="2000" dirty="0" err="1"/>
              <a:t>os</a:t>
            </a:r>
            <a:r>
              <a:rPr sz="2000" dirty="0"/>
              <a:t> outros, </a:t>
            </a:r>
            <a:r>
              <a:rPr sz="2000" dirty="0" err="1"/>
              <a:t>precisam</a:t>
            </a:r>
            <a:r>
              <a:rPr sz="2000" dirty="0"/>
              <a:t> </a:t>
            </a:r>
            <a:r>
              <a:rPr sz="2000" dirty="0" err="1"/>
              <a:t>aprender</a:t>
            </a:r>
            <a:r>
              <a:rPr sz="2000" dirty="0"/>
              <a:t> </a:t>
            </a:r>
            <a:r>
              <a:rPr sz="2000" dirty="0" err="1"/>
              <a:t>através</a:t>
            </a:r>
            <a:r>
              <a:rPr sz="2000" dirty="0"/>
              <a:t> da </a:t>
            </a:r>
            <a:r>
              <a:rPr sz="2000" dirty="0" err="1"/>
              <a:t>experiência</a:t>
            </a:r>
            <a:r>
              <a:rPr sz="2000" dirty="0"/>
              <a:t> o que </a:t>
            </a:r>
            <a:r>
              <a:rPr sz="2000" dirty="0" err="1"/>
              <a:t>funciona</a:t>
            </a:r>
            <a:r>
              <a:rPr sz="2000" dirty="0"/>
              <a:t>/</a:t>
            </a:r>
            <a:r>
              <a:rPr sz="2000" dirty="0" err="1"/>
              <a:t>não</a:t>
            </a:r>
            <a:r>
              <a:rPr sz="2000" dirty="0"/>
              <a:t> </a:t>
            </a:r>
            <a:r>
              <a:rPr sz="2000" dirty="0" err="1"/>
              <a:t>funciona</a:t>
            </a:r>
            <a:r>
              <a:rPr sz="2000" dirty="0"/>
              <a:t> para </a:t>
            </a:r>
            <a:r>
              <a:rPr sz="2000" dirty="0" err="1"/>
              <a:t>elas</a:t>
            </a:r>
            <a:r>
              <a:rPr sz="2000" dirty="0"/>
              <a:t>.</a:t>
            </a:r>
            <a:endParaRPr lang="en-CH" sz="2000" dirty="0"/>
          </a:p>
          <a:p>
            <a:endParaRPr lang="en-CH" dirty="0"/>
          </a:p>
        </p:txBody>
      </p:sp>
      <p:sp>
        <p:nvSpPr>
          <p:cNvPr id="2" name="Title 1">
            <a:extLst>
              <a:ext uri="{FF2B5EF4-FFF2-40B4-BE49-F238E27FC236}">
                <a16:creationId xmlns:a16="http://schemas.microsoft.com/office/drawing/2014/main" id="{23AE59E6-0D95-46B7-9905-50AC19702044}"/>
              </a:ext>
            </a:extLst>
          </p:cNvPr>
          <p:cNvSpPr>
            <a:spLocks noGrp="1"/>
          </p:cNvSpPr>
          <p:nvPr>
            <p:ph type="title"/>
          </p:nvPr>
        </p:nvSpPr>
        <p:spPr>
          <a:xfrm>
            <a:off x="422141" y="506412"/>
            <a:ext cx="11497715"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9</a:t>
            </a:r>
            <a:r>
              <a:rPr dirty="0"/>
              <a:t> </a:t>
            </a:r>
            <a:endParaRPr lang="en-CH" dirty="0"/>
          </a:p>
        </p:txBody>
      </p:sp>
    </p:spTree>
    <p:extLst>
      <p:ext uri="{BB962C8B-B14F-4D97-AF65-F5344CB8AC3E}">
        <p14:creationId xmlns:p14="http://schemas.microsoft.com/office/powerpoint/2010/main" val="1400749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EF84E-56E1-4870-8381-A3B897A94C78}"/>
              </a:ext>
            </a:extLst>
          </p:cNvPr>
          <p:cNvSpPr>
            <a:spLocks noGrp="1"/>
          </p:cNvSpPr>
          <p:nvPr>
            <p:ph sz="quarter" idx="14"/>
          </p:nvPr>
        </p:nvSpPr>
        <p:spPr>
          <a:xfrm>
            <a:off x="621580" y="1815988"/>
            <a:ext cx="11174412" cy="4071465"/>
          </a:xfrm>
        </p:spPr>
        <p:txBody>
          <a:bodyPr>
            <a:normAutofit fontScale="92500" lnSpcReduction="10000"/>
          </a:bodyPr>
          <a:lstStyle/>
          <a:p>
            <a:endParaRPr lang="en-GB" dirty="0"/>
          </a:p>
          <a:p>
            <a:endParaRPr lang="en-GB" dirty="0"/>
          </a:p>
          <a:p>
            <a:endParaRPr lang="en-GB" dirty="0"/>
          </a:p>
          <a:p>
            <a:endParaRPr lang="en-GB" dirty="0"/>
          </a:p>
          <a:p>
            <a:pPr algn="just">
              <a:spcBef>
                <a:spcPts val="600"/>
              </a:spcBef>
              <a:spcAft>
                <a:spcPts val="0"/>
              </a:spcAft>
            </a:pPr>
            <a:endParaRPr lang="en-GB" sz="2000" dirty="0"/>
          </a:p>
          <a:p>
            <a:pPr algn="just">
              <a:spcBef>
                <a:spcPts val="600"/>
              </a:spcBef>
              <a:spcAft>
                <a:spcPts val="0"/>
              </a:spcAft>
            </a:pPr>
            <a:r>
              <a:rPr lang="pt-BR" sz="2000" dirty="0"/>
              <a:t>Embora Lucas enfrente um período realmente difícil em sua vida, ele está plenamente ciente das consequências de diferentes tratamentos e opções de apoio para ele. </a:t>
            </a:r>
          </a:p>
          <a:p>
            <a:pPr algn="just">
              <a:spcBef>
                <a:spcPts val="600"/>
              </a:spcBef>
              <a:spcAft>
                <a:spcPts val="0"/>
              </a:spcAft>
            </a:pPr>
            <a:r>
              <a:rPr lang="pt-BR" sz="2000" dirty="0"/>
              <a:t>Ele sabe melhor do que ninguém, incluindo a equipe do serviço, o que funciona melhor para ele. </a:t>
            </a:r>
          </a:p>
          <a:p>
            <a:pPr algn="just">
              <a:spcBef>
                <a:spcPts val="600"/>
              </a:spcBef>
              <a:spcAft>
                <a:spcPts val="0"/>
              </a:spcAft>
            </a:pPr>
            <a:r>
              <a:rPr lang="pt-BR" sz="2000" dirty="0"/>
              <a:t>Sua experiência pessoal e conhecimento devem ser valorizados e respeitados, e suas solicitações de suporte devem ser facilitadas. </a:t>
            </a:r>
          </a:p>
          <a:p>
            <a:pPr algn="just">
              <a:spcBef>
                <a:spcPts val="600"/>
              </a:spcBef>
              <a:spcAft>
                <a:spcPts val="0"/>
              </a:spcAft>
            </a:pPr>
            <a:r>
              <a:rPr lang="pt-BR" sz="2000" dirty="0"/>
              <a:t>Ele não deve ser forçado ou pressionado a tomar medicação.</a:t>
            </a:r>
          </a:p>
        </p:txBody>
      </p:sp>
      <p:sp>
        <p:nvSpPr>
          <p:cNvPr id="2" name="Title 1">
            <a:extLst>
              <a:ext uri="{FF2B5EF4-FFF2-40B4-BE49-F238E27FC236}">
                <a16:creationId xmlns:a16="http://schemas.microsoft.com/office/drawing/2014/main" id="{FA42AD7A-0134-4EB7-9526-773DD42FDAA8}"/>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10</a:t>
            </a:r>
            <a:endParaRPr lang="en-CH" dirty="0"/>
          </a:p>
        </p:txBody>
      </p:sp>
      <p:graphicFrame>
        <p:nvGraphicFramePr>
          <p:cNvPr id="6" name="Table 5">
            <a:extLst>
              <a:ext uri="{FF2B5EF4-FFF2-40B4-BE49-F238E27FC236}">
                <a16:creationId xmlns:a16="http://schemas.microsoft.com/office/drawing/2014/main" id="{6D0B8953-4E56-9F46-BDC3-80110460F5C2}"/>
              </a:ext>
            </a:extLst>
          </p:cNvPr>
          <p:cNvGraphicFramePr>
            <a:graphicFrameLocks noGrp="1"/>
          </p:cNvGraphicFramePr>
          <p:nvPr>
            <p:extLst>
              <p:ext uri="{D42A27DB-BD31-4B8C-83A1-F6EECF244321}">
                <p14:modId xmlns:p14="http://schemas.microsoft.com/office/powerpoint/2010/main" val="1035807116"/>
              </p:ext>
            </p:extLst>
          </p:nvPr>
        </p:nvGraphicFramePr>
        <p:xfrm>
          <a:off x="422142" y="1641820"/>
          <a:ext cx="11573289" cy="1917812"/>
        </p:xfrm>
        <a:graphic>
          <a:graphicData uri="http://schemas.openxmlformats.org/drawingml/2006/table">
            <a:tbl>
              <a:tblPr firstRow="1" firstCol="1" bandRow="1"/>
              <a:tblGrid>
                <a:gridCol w="11573289">
                  <a:extLst>
                    <a:ext uri="{9D8B030D-6E8A-4147-A177-3AD203B41FA5}">
                      <a16:colId xmlns:a16="http://schemas.microsoft.com/office/drawing/2014/main" val="1196034685"/>
                    </a:ext>
                  </a:extLst>
                </a:gridCol>
              </a:tblGrid>
              <a:tr h="1917812">
                <a:tc>
                  <a:txBody>
                    <a:bodyPr/>
                    <a:lstStyle/>
                    <a:p>
                      <a:pPr algn="just">
                        <a:defRPr sz="1800"/>
                      </a:pPr>
                      <a:r>
                        <a:rPr sz="2000" dirty="0" err="1"/>
                        <a:t>Exemplo</a:t>
                      </a:r>
                      <a:r>
                        <a:rPr sz="2000" dirty="0"/>
                        <a:t>: </a:t>
                      </a:r>
                      <a:r>
                        <a:rPr lang="pt-BR" sz="2000" dirty="0"/>
                        <a:t>Anna, a irmã de Lucas, vai com Lucas a um centro comunitário de saúde mental porque ele está passando por um período de profunda tristeza que o impede de sair da cama e ir trabalhar na maioria dos dias. Ele vive essas fases há um bom tempo e já tentou vários tratamentos. Ele sabe por experiência anterior que a maior parte dos antidepressivos o deixa irritado e leva à insônia. Ele já teve bons resultados com terapia de grupo interpessoal antes, então ele diz que gostaria de receber esse tipo de apoio e explica seus motivos aos funcionários do centro comunitário de saúde mental.</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366639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8400AE-E8D0-0442-9D03-5DC187953E15}"/>
              </a:ext>
            </a:extLst>
          </p:cNvPr>
          <p:cNvSpPr>
            <a:spLocks noGrp="1"/>
          </p:cNvSpPr>
          <p:nvPr>
            <p:ph type="body" sz="quarter" idx="13"/>
          </p:nvPr>
        </p:nvSpPr>
        <p:spPr>
          <a:xfrm>
            <a:off x="559305" y="2187657"/>
            <a:ext cx="11174400" cy="360000"/>
          </a:xfrm>
        </p:spPr>
        <p:txBody>
          <a:bodyPr/>
          <a:lstStyle/>
          <a:p>
            <a:r>
              <a:rPr lang="pt-BR" dirty="0"/>
              <a:t>Famílias e cuidadores sabem mais sobre o que é bom para pessoas com deficiências psicossociais, intelectuais ou cognitivas </a:t>
            </a:r>
          </a:p>
        </p:txBody>
      </p:sp>
      <p:sp>
        <p:nvSpPr>
          <p:cNvPr id="3" name="Content Placeholder 2">
            <a:extLst>
              <a:ext uri="{FF2B5EF4-FFF2-40B4-BE49-F238E27FC236}">
                <a16:creationId xmlns:a16="http://schemas.microsoft.com/office/drawing/2014/main" id="{B6C2C1FF-97EC-4329-AA4F-ED0044B4B94B}"/>
              </a:ext>
            </a:extLst>
          </p:cNvPr>
          <p:cNvSpPr>
            <a:spLocks noGrp="1"/>
          </p:cNvSpPr>
          <p:nvPr>
            <p:ph sz="quarter" idx="14"/>
          </p:nvPr>
        </p:nvSpPr>
        <p:spPr>
          <a:xfrm>
            <a:off x="508794" y="3347724"/>
            <a:ext cx="11174412" cy="1524947"/>
          </a:xfrm>
        </p:spPr>
        <p:txBody>
          <a:bodyPr/>
          <a:lstStyle/>
          <a:p>
            <a:pPr algn="just">
              <a:spcBef>
                <a:spcPts val="600"/>
              </a:spcBef>
              <a:spcAft>
                <a:spcPts val="0"/>
              </a:spcAft>
            </a:pPr>
            <a:r>
              <a:rPr lang="pt-BR" sz="2000" dirty="0"/>
              <a:t>Embora as famílias e os parceiros de cuidado possam fornecer um apoio inestimável, às vezes eles podem agir considerando o que pensam ser o melhor para a pessoa em questão e excluí-la das decisões que tomam. </a:t>
            </a:r>
          </a:p>
          <a:p>
            <a:pPr algn="just">
              <a:spcBef>
                <a:spcPts val="600"/>
              </a:spcBef>
              <a:spcAft>
                <a:spcPts val="0"/>
              </a:spcAft>
            </a:pPr>
            <a:r>
              <a:rPr lang="pt-BR" sz="2000" dirty="0"/>
              <a:t>Isso pode ser porque eles não veem a pessoa como alguém capaz de fazer escolhas ou porque querem protegê-la. </a:t>
            </a:r>
          </a:p>
          <a:p>
            <a:endParaRPr lang="en-CH" dirty="0"/>
          </a:p>
        </p:txBody>
      </p:sp>
      <p:sp>
        <p:nvSpPr>
          <p:cNvPr id="2" name="Title 1">
            <a:extLst>
              <a:ext uri="{FF2B5EF4-FFF2-40B4-BE49-F238E27FC236}">
                <a16:creationId xmlns:a16="http://schemas.microsoft.com/office/drawing/2014/main" id="{95BCAB2F-A6A1-4DAE-B640-59DD8293A2BE}"/>
              </a:ext>
            </a:extLst>
          </p:cNvPr>
          <p:cNvSpPr>
            <a:spLocks noGrp="1"/>
          </p:cNvSpPr>
          <p:nvPr>
            <p:ph type="title"/>
          </p:nvPr>
        </p:nvSpPr>
        <p:spPr>
          <a:xfrm>
            <a:off x="422141" y="506412"/>
            <a:ext cx="11448729"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11</a:t>
            </a:r>
            <a:r>
              <a:rPr dirty="0"/>
              <a:t> </a:t>
            </a:r>
            <a:endParaRPr lang="en-CH" dirty="0"/>
          </a:p>
        </p:txBody>
      </p:sp>
    </p:spTree>
    <p:extLst>
      <p:ext uri="{BB962C8B-B14F-4D97-AF65-F5344CB8AC3E}">
        <p14:creationId xmlns:p14="http://schemas.microsoft.com/office/powerpoint/2010/main" val="75949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BB69A-452A-4979-B443-0C38E64DC088}"/>
              </a:ext>
            </a:extLst>
          </p:cNvPr>
          <p:cNvSpPr>
            <a:spLocks noGrp="1"/>
          </p:cNvSpPr>
          <p:nvPr>
            <p:ph sz="quarter" idx="14"/>
          </p:nvPr>
        </p:nvSpPr>
        <p:spPr/>
        <p:txBody>
          <a:bodyPr>
            <a:normAutofit/>
          </a:bodyPr>
          <a:lstStyle/>
          <a:p>
            <a:pPr algn="just"/>
            <a:endParaRPr lang="en-US" dirty="0"/>
          </a:p>
          <a:p>
            <a:pPr algn="just"/>
            <a:endParaRPr lang="en-US" dirty="0"/>
          </a:p>
          <a:p>
            <a:pPr algn="just"/>
            <a:endParaRPr lang="en-US" dirty="0"/>
          </a:p>
          <a:p>
            <a:pPr algn="just">
              <a:spcBef>
                <a:spcPts val="600"/>
              </a:spcBef>
              <a:spcAft>
                <a:spcPts val="0"/>
              </a:spcAft>
            </a:pPr>
            <a:r>
              <a:rPr sz="2000" dirty="0"/>
              <a:t>Os </a:t>
            </a:r>
            <a:r>
              <a:rPr sz="2000" dirty="0" err="1"/>
              <a:t>pais</a:t>
            </a:r>
            <a:r>
              <a:rPr sz="2000" dirty="0"/>
              <a:t> de Anna </a:t>
            </a:r>
            <a:r>
              <a:rPr sz="2000" dirty="0" err="1"/>
              <a:t>estão</a:t>
            </a:r>
            <a:r>
              <a:rPr sz="2000" dirty="0"/>
              <a:t> </a:t>
            </a:r>
            <a:r>
              <a:rPr sz="2000" dirty="0" err="1"/>
              <a:t>tentando</a:t>
            </a:r>
            <a:r>
              <a:rPr sz="2000" dirty="0"/>
              <a:t> </a:t>
            </a:r>
            <a:r>
              <a:rPr sz="2000" dirty="0" err="1"/>
              <a:t>protegê</a:t>
            </a:r>
            <a:r>
              <a:rPr sz="2000" dirty="0"/>
              <a:t>-la de </a:t>
            </a:r>
            <a:r>
              <a:rPr sz="2000" dirty="0" err="1"/>
              <a:t>possíveis</a:t>
            </a:r>
            <a:r>
              <a:rPr sz="2000" dirty="0"/>
              <a:t> </a:t>
            </a:r>
            <a:r>
              <a:rPr sz="2000" dirty="0" err="1"/>
              <a:t>danos</a:t>
            </a:r>
            <a:r>
              <a:rPr sz="2000" dirty="0"/>
              <a:t> </a:t>
            </a:r>
            <a:r>
              <a:rPr sz="2000" dirty="0" err="1"/>
              <a:t>porque</a:t>
            </a:r>
            <a:r>
              <a:rPr sz="2000" dirty="0"/>
              <a:t> </a:t>
            </a:r>
            <a:r>
              <a:rPr sz="2000" dirty="0" err="1"/>
              <a:t>acham</a:t>
            </a:r>
            <a:r>
              <a:rPr sz="2000" dirty="0"/>
              <a:t> que Anna </a:t>
            </a:r>
            <a:r>
              <a:rPr sz="2000" dirty="0" err="1"/>
              <a:t>não</a:t>
            </a:r>
            <a:r>
              <a:rPr sz="2000" dirty="0"/>
              <a:t> será </a:t>
            </a:r>
            <a:r>
              <a:rPr sz="2000" dirty="0" err="1"/>
              <a:t>aceita</a:t>
            </a:r>
            <a:r>
              <a:rPr sz="2000" dirty="0"/>
              <a:t> </a:t>
            </a:r>
            <a:r>
              <a:rPr sz="2000" dirty="0" err="1"/>
              <a:t>pelos</a:t>
            </a:r>
            <a:r>
              <a:rPr sz="2000" dirty="0"/>
              <a:t> outros. </a:t>
            </a:r>
          </a:p>
          <a:p>
            <a:pPr algn="just">
              <a:spcBef>
                <a:spcPts val="600"/>
              </a:spcBef>
              <a:spcAft>
                <a:spcPts val="0"/>
              </a:spcAft>
            </a:pPr>
            <a:r>
              <a:rPr sz="2000" dirty="0"/>
              <a:t>O </a:t>
            </a:r>
            <a:r>
              <a:rPr sz="2000" dirty="0" err="1"/>
              <a:t>curso</a:t>
            </a:r>
            <a:r>
              <a:rPr sz="2000" dirty="0"/>
              <a:t> de </a:t>
            </a:r>
            <a:r>
              <a:rPr sz="2000" dirty="0" err="1"/>
              <a:t>engenharia</a:t>
            </a:r>
            <a:r>
              <a:rPr sz="2000" dirty="0"/>
              <a:t> </a:t>
            </a:r>
            <a:r>
              <a:rPr sz="2000" dirty="0" err="1"/>
              <a:t>pode</a:t>
            </a:r>
            <a:r>
              <a:rPr sz="2000" dirty="0"/>
              <a:t> </a:t>
            </a:r>
            <a:r>
              <a:rPr sz="2000" dirty="0" err="1"/>
              <a:t>beneficiar</a:t>
            </a:r>
            <a:r>
              <a:rPr sz="2000" dirty="0"/>
              <a:t> Anna, </a:t>
            </a:r>
            <a:r>
              <a:rPr sz="2000" dirty="0" err="1"/>
              <a:t>ensinar-lhe</a:t>
            </a:r>
            <a:r>
              <a:rPr sz="2000" dirty="0"/>
              <a:t> </a:t>
            </a:r>
            <a:r>
              <a:rPr sz="2000" dirty="0" err="1"/>
              <a:t>novas</a:t>
            </a:r>
            <a:r>
              <a:rPr sz="2000" dirty="0"/>
              <a:t> </a:t>
            </a:r>
            <a:r>
              <a:rPr sz="2000" dirty="0" err="1"/>
              <a:t>habilidades</a:t>
            </a:r>
            <a:r>
              <a:rPr sz="2000" dirty="0"/>
              <a:t>, </a:t>
            </a:r>
            <a:r>
              <a:rPr sz="2000" dirty="0" err="1"/>
              <a:t>permitir</a:t>
            </a:r>
            <a:r>
              <a:rPr sz="2000" dirty="0"/>
              <a:t> que </a:t>
            </a:r>
            <a:r>
              <a:rPr sz="2000" dirty="0" err="1"/>
              <a:t>ela</a:t>
            </a:r>
            <a:r>
              <a:rPr sz="2000" dirty="0"/>
              <a:t> </a:t>
            </a:r>
            <a:r>
              <a:rPr sz="2000" dirty="0" err="1"/>
              <a:t>conheça</a:t>
            </a:r>
            <a:r>
              <a:rPr sz="2000" dirty="0"/>
              <a:t> pessoas diferentes e </a:t>
            </a:r>
            <a:r>
              <a:rPr sz="2000" dirty="0" err="1"/>
              <a:t>aumentar</a:t>
            </a:r>
            <a:r>
              <a:rPr sz="2000" dirty="0"/>
              <a:t> as </a:t>
            </a:r>
            <a:r>
              <a:rPr sz="2000" dirty="0" err="1"/>
              <a:t>oportunidades</a:t>
            </a:r>
            <a:r>
              <a:rPr sz="2000" dirty="0"/>
              <a:t> de </a:t>
            </a:r>
            <a:r>
              <a:rPr sz="2000" dirty="0" err="1"/>
              <a:t>emprego</a:t>
            </a:r>
            <a:r>
              <a:rPr sz="2000" dirty="0"/>
              <a:t> em uma </a:t>
            </a:r>
            <a:r>
              <a:rPr sz="2000" dirty="0" err="1"/>
              <a:t>área</a:t>
            </a:r>
            <a:r>
              <a:rPr sz="2000" dirty="0"/>
              <a:t> que </a:t>
            </a:r>
            <a:r>
              <a:rPr sz="2000" dirty="0" err="1"/>
              <a:t>ela</a:t>
            </a:r>
            <a:r>
              <a:rPr sz="2000" dirty="0"/>
              <a:t> </a:t>
            </a:r>
            <a:r>
              <a:rPr sz="2000" dirty="0" err="1"/>
              <a:t>valoriza</a:t>
            </a:r>
            <a:r>
              <a:rPr sz="2000" dirty="0"/>
              <a:t>. </a:t>
            </a:r>
          </a:p>
          <a:p>
            <a:pPr algn="just">
              <a:spcBef>
                <a:spcPts val="600"/>
              </a:spcBef>
              <a:spcAft>
                <a:spcPts val="0"/>
              </a:spcAft>
            </a:pPr>
            <a:r>
              <a:rPr sz="2000" dirty="0"/>
              <a:t>Uma </a:t>
            </a:r>
            <a:r>
              <a:rPr sz="2000" dirty="0" err="1"/>
              <a:t>família</a:t>
            </a:r>
            <a:r>
              <a:rPr sz="2000" dirty="0"/>
              <a:t> que </a:t>
            </a:r>
            <a:r>
              <a:rPr sz="2000" dirty="0" err="1"/>
              <a:t>superprotege</a:t>
            </a:r>
            <a:r>
              <a:rPr sz="2000" dirty="0"/>
              <a:t> um </a:t>
            </a:r>
            <a:r>
              <a:rPr sz="2000" dirty="0" err="1"/>
              <a:t>parente</a:t>
            </a:r>
            <a:r>
              <a:rPr sz="2000" dirty="0"/>
              <a:t> </a:t>
            </a:r>
            <a:r>
              <a:rPr sz="2000" dirty="0" err="1"/>
              <a:t>muitas</a:t>
            </a:r>
            <a:r>
              <a:rPr sz="2000" dirty="0"/>
              <a:t> </a:t>
            </a:r>
            <a:r>
              <a:rPr sz="2000" dirty="0" err="1"/>
              <a:t>vezes</a:t>
            </a:r>
            <a:r>
              <a:rPr sz="2000" dirty="0"/>
              <a:t> o impede de </a:t>
            </a:r>
            <a:r>
              <a:rPr sz="2000" dirty="0" err="1"/>
              <a:t>adquirir</a:t>
            </a:r>
            <a:r>
              <a:rPr sz="2000" dirty="0"/>
              <a:t> </a:t>
            </a:r>
            <a:r>
              <a:rPr sz="2000" dirty="0" err="1"/>
              <a:t>habilidades</a:t>
            </a:r>
            <a:r>
              <a:rPr sz="2000" dirty="0"/>
              <a:t> que </a:t>
            </a:r>
            <a:r>
              <a:rPr sz="2000" dirty="0" err="1"/>
              <a:t>possam</a:t>
            </a:r>
            <a:r>
              <a:rPr sz="2000" dirty="0"/>
              <a:t> </a:t>
            </a:r>
            <a:r>
              <a:rPr sz="2000" dirty="0" err="1"/>
              <a:t>beneficiá</a:t>
            </a:r>
            <a:r>
              <a:rPr sz="2000" dirty="0"/>
              <a:t>-lo e </a:t>
            </a:r>
            <a:r>
              <a:rPr sz="2000" dirty="0" err="1"/>
              <a:t>capacitá</a:t>
            </a:r>
            <a:r>
              <a:rPr sz="2000" dirty="0"/>
              <a:t>-lo e </a:t>
            </a:r>
            <a:r>
              <a:rPr sz="2000" dirty="0" err="1"/>
              <a:t>torná</a:t>
            </a:r>
            <a:r>
              <a:rPr sz="2000" dirty="0"/>
              <a:t>-lo </a:t>
            </a:r>
            <a:r>
              <a:rPr sz="2000" dirty="0" err="1"/>
              <a:t>mais</a:t>
            </a:r>
            <a:r>
              <a:rPr sz="2000" dirty="0"/>
              <a:t> </a:t>
            </a:r>
            <a:r>
              <a:rPr sz="2000" dirty="0" err="1"/>
              <a:t>assertivo</a:t>
            </a:r>
            <a:r>
              <a:rPr sz="2000" dirty="0"/>
              <a:t> e </a:t>
            </a:r>
            <a:r>
              <a:rPr sz="2000" dirty="0" err="1"/>
              <a:t>menos</a:t>
            </a:r>
            <a:r>
              <a:rPr sz="2000" dirty="0"/>
              <a:t> </a:t>
            </a:r>
            <a:r>
              <a:rPr sz="2000" dirty="0" err="1"/>
              <a:t>vulnerável</a:t>
            </a:r>
            <a:r>
              <a:rPr sz="2000" dirty="0"/>
              <a:t>.</a:t>
            </a:r>
          </a:p>
          <a:p>
            <a:endParaRPr lang="en-CH" dirty="0"/>
          </a:p>
        </p:txBody>
      </p:sp>
      <p:sp>
        <p:nvSpPr>
          <p:cNvPr id="2" name="Title 1">
            <a:extLst>
              <a:ext uri="{FF2B5EF4-FFF2-40B4-BE49-F238E27FC236}">
                <a16:creationId xmlns:a16="http://schemas.microsoft.com/office/drawing/2014/main" id="{FFF67497-7F00-4FE9-BCDD-C1DD4F3B3BD1}"/>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12</a:t>
            </a:r>
            <a:endParaRPr lang="en-CH" dirty="0"/>
          </a:p>
        </p:txBody>
      </p:sp>
      <p:graphicFrame>
        <p:nvGraphicFramePr>
          <p:cNvPr id="7" name="Table 6">
            <a:extLst>
              <a:ext uri="{FF2B5EF4-FFF2-40B4-BE49-F238E27FC236}">
                <a16:creationId xmlns:a16="http://schemas.microsoft.com/office/drawing/2014/main" id="{D0B90CEF-30B6-1F4D-82A6-C86448E21A64}"/>
              </a:ext>
            </a:extLst>
          </p:cNvPr>
          <p:cNvGraphicFramePr>
            <a:graphicFrameLocks noGrp="1"/>
          </p:cNvGraphicFramePr>
          <p:nvPr>
            <p:extLst>
              <p:ext uri="{D42A27DB-BD31-4B8C-83A1-F6EECF244321}">
                <p14:modId xmlns:p14="http://schemas.microsoft.com/office/powerpoint/2010/main" val="1292046256"/>
              </p:ext>
            </p:extLst>
          </p:nvPr>
        </p:nvGraphicFramePr>
        <p:xfrm>
          <a:off x="507195" y="1511188"/>
          <a:ext cx="11373850" cy="1554480"/>
        </p:xfrm>
        <a:graphic>
          <a:graphicData uri="http://schemas.openxmlformats.org/drawingml/2006/table">
            <a:tbl>
              <a:tblPr firstRow="1" firstCol="1" bandRow="1"/>
              <a:tblGrid>
                <a:gridCol w="11373850">
                  <a:extLst>
                    <a:ext uri="{9D8B030D-6E8A-4147-A177-3AD203B41FA5}">
                      <a16:colId xmlns:a16="http://schemas.microsoft.com/office/drawing/2014/main" val="1196034685"/>
                    </a:ext>
                  </a:extLst>
                </a:gridCol>
              </a:tblGrid>
              <a:tr h="13626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sz="2200"/>
                      </a:pPr>
                      <a:r>
                        <a:rPr sz="2000" dirty="0" err="1"/>
                        <a:t>Exemplo</a:t>
                      </a:r>
                      <a:r>
                        <a:rPr sz="2000" dirty="0"/>
                        <a:t>: </a:t>
                      </a:r>
                      <a:r>
                        <a:rPr lang="pt-BR" sz="2000" dirty="0"/>
                        <a:t>Anna ouve vozes e às vezes responde a elas em voz alta. Ela gosta muito de tecnologia e gostaria de fazer estudos formais em engenharia. Seus pais discordam e dizem que as aulas são muito caras. A verdadeira razão é que eles têm medo de que as pessoas zombem de Anna e que ela fique isolada durante os estudos, especialmente por haver tão poucas mulheres nessa área. </a:t>
                      </a:r>
                    </a:p>
                    <a:p>
                      <a:pPr marL="0" marR="0" lvl="0" indent="0" algn="just" defTabSz="914400" rtl="0" eaLnBrk="1" fontAlgn="auto" latinLnBrk="0" hangingPunct="1">
                        <a:lnSpc>
                          <a:spcPct val="100000"/>
                        </a:lnSpc>
                        <a:spcBef>
                          <a:spcPts val="0"/>
                        </a:spcBef>
                        <a:spcAft>
                          <a:spcPts val="0"/>
                        </a:spcAft>
                        <a:buClrTx/>
                        <a:buSzTx/>
                        <a:buFontTx/>
                        <a:buNone/>
                        <a:tabLst/>
                        <a:defRPr sz="2200"/>
                      </a:pPr>
                      <a:endParaRPr dirty="0"/>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3151166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5C98FF6-C727-6C46-9A71-C7FF06F6102C}"/>
              </a:ext>
            </a:extLst>
          </p:cNvPr>
          <p:cNvSpPr>
            <a:spLocks noGrp="1"/>
          </p:cNvSpPr>
          <p:nvPr>
            <p:ph type="body" sz="quarter" idx="13"/>
          </p:nvPr>
        </p:nvSpPr>
        <p:spPr>
          <a:xfrm>
            <a:off x="508806" y="1665067"/>
            <a:ext cx="11174400" cy="761873"/>
          </a:xfrm>
        </p:spPr>
        <p:txBody>
          <a:bodyPr/>
          <a:lstStyle/>
          <a:p>
            <a:pPr marL="0" indent="0" algn="just">
              <a:lnSpc>
                <a:spcPct val="100000"/>
              </a:lnSpc>
            </a:pPr>
            <a:r>
              <a:rPr dirty="0" err="1"/>
              <a:t>Equívoco</a:t>
            </a:r>
            <a:r>
              <a:rPr dirty="0"/>
              <a:t> 6: </a:t>
            </a:r>
            <a:r>
              <a:rPr lang="pt-BR" dirty="0"/>
              <a:t>Os profissionais de saúde mental e outros profissionais sabem mais sobre o que é bom para pessoas com deficiências psicossociais, intelectuais ou cognitivas </a:t>
            </a:r>
          </a:p>
        </p:txBody>
      </p:sp>
      <p:sp>
        <p:nvSpPr>
          <p:cNvPr id="3" name="Content Placeholder 2">
            <a:extLst>
              <a:ext uri="{FF2B5EF4-FFF2-40B4-BE49-F238E27FC236}">
                <a16:creationId xmlns:a16="http://schemas.microsoft.com/office/drawing/2014/main" id="{218A3F6F-AC87-44C9-ADFD-DC744D286C99}"/>
              </a:ext>
            </a:extLst>
          </p:cNvPr>
          <p:cNvSpPr>
            <a:spLocks noGrp="1"/>
          </p:cNvSpPr>
          <p:nvPr>
            <p:ph sz="quarter" idx="14"/>
          </p:nvPr>
        </p:nvSpPr>
        <p:spPr>
          <a:xfrm>
            <a:off x="547320" y="3112736"/>
            <a:ext cx="11174412" cy="1509095"/>
          </a:xfrm>
        </p:spPr>
        <p:txBody>
          <a:bodyPr>
            <a:normAutofit/>
          </a:bodyPr>
          <a:lstStyle/>
          <a:p>
            <a:pPr algn="just">
              <a:spcBef>
                <a:spcPts val="600"/>
              </a:spcBef>
              <a:spcAft>
                <a:spcPts val="0"/>
              </a:spcAft>
            </a:pPr>
            <a:r>
              <a:rPr lang="pt-BR" sz="2000" dirty="0"/>
              <a:t>Os profissionais também podem fornecer um apoio muito importante para as pessoas. </a:t>
            </a:r>
          </a:p>
          <a:p>
            <a:pPr algn="just">
              <a:spcBef>
                <a:spcPts val="600"/>
              </a:spcBef>
              <a:spcAft>
                <a:spcPts val="0"/>
              </a:spcAft>
            </a:pPr>
            <a:r>
              <a:rPr lang="pt-BR" sz="2000" dirty="0"/>
              <a:t>No entanto, muitas vezes eles podem tomar decisões pelas pessoas porque acham que “sabem melhor”. </a:t>
            </a:r>
          </a:p>
          <a:p>
            <a:pPr algn="just">
              <a:spcBef>
                <a:spcPts val="600"/>
              </a:spcBef>
              <a:spcAft>
                <a:spcPts val="0"/>
              </a:spcAft>
            </a:pPr>
            <a:r>
              <a:rPr lang="pt-BR" sz="2000" dirty="0"/>
              <a:t>Pessoas com deficiências psicossociais, intelectuais ou cognitivas, como outras pessoas, têm o direito de tomar decisões sobre seu próprio corpo e são capazes de fazê-lo, mesmo em circunstâncias difíceis. </a:t>
            </a:r>
          </a:p>
        </p:txBody>
      </p:sp>
      <p:sp>
        <p:nvSpPr>
          <p:cNvPr id="2" name="Title 1">
            <a:extLst>
              <a:ext uri="{FF2B5EF4-FFF2-40B4-BE49-F238E27FC236}">
                <a16:creationId xmlns:a16="http://schemas.microsoft.com/office/drawing/2014/main" id="{E2CDEF3D-50F7-418B-B1CF-4E59B597B443}"/>
              </a:ext>
            </a:extLst>
          </p:cNvPr>
          <p:cNvSpPr>
            <a:spLocks noGrp="1"/>
          </p:cNvSpPr>
          <p:nvPr>
            <p:ph type="title"/>
          </p:nvPr>
        </p:nvSpPr>
        <p:spPr>
          <a:xfrm>
            <a:off x="422142" y="506412"/>
            <a:ext cx="11261064"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13</a:t>
            </a:r>
            <a:r>
              <a:rPr dirty="0"/>
              <a:t> </a:t>
            </a:r>
            <a:endParaRPr lang="en-CH" dirty="0"/>
          </a:p>
        </p:txBody>
      </p:sp>
    </p:spTree>
    <p:extLst>
      <p:ext uri="{BB962C8B-B14F-4D97-AF65-F5344CB8AC3E}">
        <p14:creationId xmlns:p14="http://schemas.microsoft.com/office/powerpoint/2010/main" val="54582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t>3</a:t>
            </a:fld>
            <a:endParaRPr lang="en-US"/>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07207" y="946614"/>
            <a:ext cx="11174400" cy="1657690"/>
          </a:xfrm>
        </p:spPr>
        <p:txBody>
          <a:bodyPr/>
          <a:lstStyle/>
          <a:p>
            <a:pPr marL="0" indent="0" algn="just">
              <a:lnSpc>
                <a:spcPct val="100000"/>
              </a:lnSpc>
            </a:pPr>
            <a:r>
              <a:rPr lang="pt-BR" dirty="0"/>
              <a:t>OBJETIVO : Melhorar o acesso a serviços sociais e de saúde mental de boa qualidade e promover os direitos humanos das pessoas com problemas de saúde mental, deficiências psicossociais, intelectuais ou cognitivas.</a:t>
            </a:r>
          </a:p>
          <a:p>
            <a:pPr marL="0" indent="0" algn="just">
              <a:lnSpc>
                <a:spcPct val="100000"/>
              </a:lnSpc>
            </a:pPr>
            <a:endParaRPr lang="pt-BR"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996043" y="2612506"/>
            <a:ext cx="10685564" cy="3222230"/>
          </a:xfrm>
        </p:spPr>
        <p:txBody>
          <a:bodyPr/>
          <a:lstStyle/>
          <a:p>
            <a:pPr algn="just">
              <a:spcBef>
                <a:spcPts val="600"/>
              </a:spcBef>
              <a:spcAft>
                <a:spcPts val="0"/>
              </a:spcAft>
            </a:pPr>
            <a:r>
              <a:rPr lang="pt-BR" sz="2000" dirty="0"/>
              <a:t>Construir capacidade para combater o estigma e a discriminação e promover os direitos humanos e a recuperação</a:t>
            </a:r>
          </a:p>
          <a:p>
            <a:pPr algn="just">
              <a:spcBef>
                <a:spcPts val="600"/>
              </a:spcBef>
              <a:spcAft>
                <a:spcPts val="0"/>
              </a:spcAft>
            </a:pPr>
            <a:r>
              <a:rPr lang="pt-BR" sz="2000" dirty="0"/>
              <a:t>Melhorar a qualidade e as condições dos direitos humanos nos serviços sociais e de saúde mental</a:t>
            </a:r>
          </a:p>
          <a:p>
            <a:pPr algn="just">
              <a:spcBef>
                <a:spcPts val="600"/>
              </a:spcBef>
              <a:spcAft>
                <a:spcPts val="0"/>
              </a:spcAft>
            </a:pPr>
            <a:r>
              <a:rPr lang="pt-BR" sz="2000" dirty="0"/>
              <a:t>Criar serviços comunitários e orientados para a recuperação que respeitem e promovam os direitos humanos</a:t>
            </a:r>
          </a:p>
          <a:p>
            <a:pPr algn="just">
              <a:spcBef>
                <a:spcPts val="600"/>
              </a:spcBef>
              <a:spcAft>
                <a:spcPts val="0"/>
              </a:spcAft>
            </a:pPr>
            <a:r>
              <a:rPr lang="pt-BR" sz="2000" dirty="0"/>
              <a:t>Apoiar o desenvolvimento de um movimento da sociedade civil para realizar ações de </a:t>
            </a:r>
            <a:r>
              <a:rPr lang="pt-BR" sz="2000" dirty="0" err="1"/>
              <a:t>advocacy</a:t>
            </a:r>
            <a:r>
              <a:rPr lang="pt-BR" sz="2000" dirty="0"/>
              <a:t> e influenciar a formulação de políticas</a:t>
            </a:r>
          </a:p>
          <a:p>
            <a:pPr algn="just">
              <a:spcBef>
                <a:spcPts val="600"/>
              </a:spcBef>
              <a:spcAft>
                <a:spcPts val="0"/>
              </a:spcAft>
            </a:pPr>
            <a:r>
              <a:rPr lang="pt-BR" sz="2000" dirty="0"/>
              <a:t>Reformar as políticas e a legislação nacionais de acordo com a Convenção sobre os Direitos das Pessoas com Deficiência e outras normas internacionais de direitos humanos.</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a:xfrm>
            <a:off x="422141" y="506412"/>
            <a:ext cx="11174399" cy="432000"/>
          </a:xfrm>
        </p:spPr>
        <p:txBody>
          <a:bodyPr/>
          <a:lstStyle/>
          <a:p>
            <a:pPr algn="ctr">
              <a:defRPr b="1"/>
            </a:pPr>
            <a:r>
              <a:rPr lang="pt-BR" dirty="0" err="1"/>
              <a:t>QualityRights</a:t>
            </a:r>
            <a:r>
              <a:rPr lang="pt-BR" dirty="0"/>
              <a:t> da OMS: Metas e objetivos</a:t>
            </a:r>
            <a:endParaRPr dirty="0"/>
          </a:p>
        </p:txBody>
      </p:sp>
    </p:spTree>
    <p:extLst>
      <p:ext uri="{BB962C8B-B14F-4D97-AF65-F5344CB8AC3E}">
        <p14:creationId xmlns:p14="http://schemas.microsoft.com/office/powerpoint/2010/main" val="100784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E002A-BD36-49F4-B34F-6B7F0D0CC016}"/>
              </a:ext>
            </a:extLst>
          </p:cNvPr>
          <p:cNvSpPr>
            <a:spLocks noGrp="1"/>
          </p:cNvSpPr>
          <p:nvPr>
            <p:ph sz="quarter" idx="14"/>
          </p:nvPr>
        </p:nvSpPr>
        <p:spPr>
          <a:xfrm>
            <a:off x="572509" y="4477296"/>
            <a:ext cx="11174412" cy="1547948"/>
          </a:xfrm>
        </p:spPr>
        <p:txBody>
          <a:bodyPr>
            <a:normAutofit fontScale="92500" lnSpcReduction="20000"/>
          </a:bodyPr>
          <a:lstStyle/>
          <a:p>
            <a:pPr algn="just">
              <a:lnSpc>
                <a:spcPct val="120000"/>
              </a:lnSpc>
              <a:spcBef>
                <a:spcPts val="600"/>
              </a:spcBef>
              <a:spcAft>
                <a:spcPts val="0"/>
              </a:spcAft>
            </a:pPr>
            <a:r>
              <a:rPr dirty="0"/>
              <a:t>Eunice é </a:t>
            </a:r>
            <a:r>
              <a:rPr dirty="0" err="1"/>
              <a:t>capaz</a:t>
            </a:r>
            <a:r>
              <a:rPr dirty="0"/>
              <a:t> de </a:t>
            </a:r>
            <a:r>
              <a:rPr dirty="0" err="1"/>
              <a:t>tomar</a:t>
            </a:r>
            <a:r>
              <a:rPr dirty="0"/>
              <a:t> uma </a:t>
            </a:r>
            <a:r>
              <a:rPr dirty="0" err="1"/>
              <a:t>decisão</a:t>
            </a:r>
            <a:r>
              <a:rPr dirty="0"/>
              <a:t> importante </a:t>
            </a:r>
            <a:r>
              <a:rPr dirty="0" err="1"/>
              <a:t>mesmo</a:t>
            </a:r>
            <a:r>
              <a:rPr dirty="0"/>
              <a:t> </a:t>
            </a:r>
            <a:r>
              <a:rPr dirty="0" err="1"/>
              <a:t>durante</a:t>
            </a:r>
            <a:r>
              <a:rPr dirty="0"/>
              <a:t> uma crise.</a:t>
            </a:r>
          </a:p>
          <a:p>
            <a:pPr algn="just">
              <a:lnSpc>
                <a:spcPct val="120000"/>
              </a:lnSpc>
              <a:spcBef>
                <a:spcPts val="600"/>
              </a:spcBef>
              <a:spcAft>
                <a:spcPts val="0"/>
              </a:spcAft>
            </a:pPr>
            <a:r>
              <a:rPr dirty="0"/>
              <a:t>Sua vida </a:t>
            </a:r>
            <a:r>
              <a:rPr dirty="0" err="1"/>
              <a:t>teria</a:t>
            </a:r>
            <a:r>
              <a:rPr dirty="0"/>
              <a:t> </a:t>
            </a:r>
            <a:r>
              <a:rPr dirty="0" err="1"/>
              <a:t>sido</a:t>
            </a:r>
            <a:r>
              <a:rPr dirty="0"/>
              <a:t> </a:t>
            </a:r>
            <a:r>
              <a:rPr dirty="0" err="1"/>
              <a:t>afetada</a:t>
            </a:r>
            <a:r>
              <a:rPr dirty="0"/>
              <a:t> </a:t>
            </a:r>
            <a:r>
              <a:rPr dirty="0" err="1"/>
              <a:t>negativamente</a:t>
            </a:r>
            <a:r>
              <a:rPr dirty="0"/>
              <a:t> se outros </a:t>
            </a:r>
            <a:r>
              <a:rPr dirty="0" err="1"/>
              <a:t>tivessem</a:t>
            </a:r>
            <a:r>
              <a:rPr dirty="0"/>
              <a:t> </a:t>
            </a:r>
            <a:r>
              <a:rPr dirty="0" err="1"/>
              <a:t>tomado</a:t>
            </a:r>
            <a:r>
              <a:rPr dirty="0"/>
              <a:t> a </a:t>
            </a:r>
            <a:r>
              <a:rPr dirty="0" err="1"/>
              <a:t>decisão</a:t>
            </a:r>
            <a:r>
              <a:rPr dirty="0"/>
              <a:t> por </a:t>
            </a:r>
            <a:r>
              <a:rPr dirty="0" err="1"/>
              <a:t>ela</a:t>
            </a:r>
            <a:r>
              <a:rPr dirty="0"/>
              <a:t>. </a:t>
            </a:r>
          </a:p>
          <a:p>
            <a:pPr algn="just">
              <a:lnSpc>
                <a:spcPct val="120000"/>
              </a:lnSpc>
              <a:spcBef>
                <a:spcPts val="600"/>
              </a:spcBef>
              <a:spcAft>
                <a:spcPts val="0"/>
              </a:spcAft>
            </a:pPr>
            <a:r>
              <a:rPr dirty="0" err="1"/>
              <a:t>Muitas</a:t>
            </a:r>
            <a:r>
              <a:rPr dirty="0"/>
              <a:t> </a:t>
            </a:r>
            <a:r>
              <a:rPr dirty="0" err="1"/>
              <a:t>mulheres</a:t>
            </a:r>
            <a:r>
              <a:rPr dirty="0"/>
              <a:t> com </a:t>
            </a:r>
            <a:r>
              <a:rPr dirty="0" err="1"/>
              <a:t>deficiência</a:t>
            </a:r>
            <a:r>
              <a:rPr dirty="0"/>
              <a:t> são </a:t>
            </a:r>
            <a:r>
              <a:rPr dirty="0" err="1"/>
              <a:t>submetidas</a:t>
            </a:r>
            <a:r>
              <a:rPr dirty="0"/>
              <a:t> ao </a:t>
            </a:r>
            <a:r>
              <a:rPr dirty="0" err="1"/>
              <a:t>aborto</a:t>
            </a:r>
            <a:r>
              <a:rPr dirty="0"/>
              <a:t> </a:t>
            </a:r>
            <a:r>
              <a:rPr dirty="0" err="1"/>
              <a:t>forçado</a:t>
            </a:r>
            <a:r>
              <a:rPr dirty="0"/>
              <a:t> sem </a:t>
            </a:r>
            <a:r>
              <a:rPr dirty="0" err="1"/>
              <a:t>respeito</a:t>
            </a:r>
            <a:r>
              <a:rPr dirty="0"/>
              <a:t> por suas </a:t>
            </a:r>
            <a:r>
              <a:rPr dirty="0" err="1"/>
              <a:t>decisões</a:t>
            </a:r>
            <a:r>
              <a:rPr dirty="0"/>
              <a:t> e </a:t>
            </a:r>
            <a:r>
              <a:rPr dirty="0" err="1"/>
              <a:t>escolhas</a:t>
            </a:r>
            <a:r>
              <a:rPr dirty="0"/>
              <a:t>. </a:t>
            </a:r>
          </a:p>
          <a:p>
            <a:endParaRPr lang="en-CH" dirty="0"/>
          </a:p>
        </p:txBody>
      </p:sp>
      <p:sp>
        <p:nvSpPr>
          <p:cNvPr id="2" name="Title 1">
            <a:extLst>
              <a:ext uri="{FF2B5EF4-FFF2-40B4-BE49-F238E27FC236}">
                <a16:creationId xmlns:a16="http://schemas.microsoft.com/office/drawing/2014/main" id="{1AE25145-62B3-45CC-B1B6-2150CE1B8B01}"/>
              </a:ext>
            </a:extLst>
          </p:cNvPr>
          <p:cNvSpPr>
            <a:spLocks noGrp="1"/>
          </p:cNvSpPr>
          <p:nvPr>
            <p:ph type="title"/>
          </p:nvPr>
        </p:nvSpPr>
        <p:spPr>
          <a:xfrm>
            <a:off x="422141" y="506412"/>
            <a:ext cx="11373849"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14</a:t>
            </a:r>
            <a:endParaRPr lang="en-CH" dirty="0"/>
          </a:p>
        </p:txBody>
      </p:sp>
      <p:graphicFrame>
        <p:nvGraphicFramePr>
          <p:cNvPr id="10" name="Table 9">
            <a:extLst>
              <a:ext uri="{FF2B5EF4-FFF2-40B4-BE49-F238E27FC236}">
                <a16:creationId xmlns:a16="http://schemas.microsoft.com/office/drawing/2014/main" id="{B3F3FF29-0A68-A642-A15B-E788E9B7BEB9}"/>
              </a:ext>
            </a:extLst>
          </p:cNvPr>
          <p:cNvGraphicFramePr>
            <a:graphicFrameLocks noGrp="1"/>
          </p:cNvGraphicFramePr>
          <p:nvPr>
            <p:extLst>
              <p:ext uri="{D42A27DB-BD31-4B8C-83A1-F6EECF244321}">
                <p14:modId xmlns:p14="http://schemas.microsoft.com/office/powerpoint/2010/main" val="3898421966"/>
              </p:ext>
            </p:extLst>
          </p:nvPr>
        </p:nvGraphicFramePr>
        <p:xfrm>
          <a:off x="572509" y="1433649"/>
          <a:ext cx="11373850" cy="2743200"/>
        </p:xfrm>
        <a:graphic>
          <a:graphicData uri="http://schemas.openxmlformats.org/drawingml/2006/table">
            <a:tbl>
              <a:tblPr firstRow="1" firstCol="1" bandRow="1"/>
              <a:tblGrid>
                <a:gridCol w="11373850">
                  <a:extLst>
                    <a:ext uri="{9D8B030D-6E8A-4147-A177-3AD203B41FA5}">
                      <a16:colId xmlns:a16="http://schemas.microsoft.com/office/drawing/2014/main" val="1196034685"/>
                    </a:ext>
                  </a:extLst>
                </a:gridCol>
              </a:tblGrid>
              <a:tr h="1917812">
                <a:tc>
                  <a:txBody>
                    <a:bodyPr/>
                    <a:lstStyle/>
                    <a:p>
                      <a:pPr algn="just">
                        <a:defRPr sz="2100"/>
                      </a:pPr>
                      <a:r>
                        <a:rPr sz="2000" dirty="0" err="1"/>
                        <a:t>Exemplo</a:t>
                      </a:r>
                      <a:r>
                        <a:rPr sz="2000" dirty="0"/>
                        <a:t>: </a:t>
                      </a:r>
                      <a:r>
                        <a:rPr lang="pt-BR" sz="2000" dirty="0"/>
                        <a:t>Eunice é uma mulher diagnosticada com depressão severa. Durante a gravidez, ela passou por um período em que não conseguia se levantar e ir trabalhar. Ela também chorava a maior parte do dia. Decidiu, então, ir a um serviço de saúde mental com seu companheiro. Durante a consulta, o médico a ignorou e falou diretamente com seu companheiro, dizendo que recomendaria um aborto, pois Eunice provavelmente pioraria com a pressão adicional de cuidar de uma criança. </a:t>
                      </a:r>
                    </a:p>
                    <a:p>
                      <a:pPr algn="just">
                        <a:defRPr sz="2100"/>
                      </a:pPr>
                      <a:r>
                        <a:rPr lang="pt-BR" sz="2000" dirty="0"/>
                        <a:t>Porém, mesmo se sentindo mal, Eunice não permitiu que os médicos fizessem o aborto. </a:t>
                      </a:r>
                    </a:p>
                    <a:p>
                      <a:pPr algn="just">
                        <a:defRPr sz="2100"/>
                      </a:pPr>
                      <a:r>
                        <a:rPr lang="pt-BR" sz="2000" dirty="0"/>
                        <a:t>Agora, Eunice e seu companheiro têm uma filha de 5 anos cheia de energia e estão felizes. O fato de Eunice ter podido decidir por si mesma sobre seu próprio corpo, mesmo enquanto enfrentava uma crise, foi fundamental para sua recuperação.</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1498633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FE9C29-6D47-DB4D-B946-AE48F2CE712C}"/>
              </a:ext>
            </a:extLst>
          </p:cNvPr>
          <p:cNvSpPr>
            <a:spLocks noGrp="1"/>
          </p:cNvSpPr>
          <p:nvPr>
            <p:ph type="body" sz="quarter" idx="13"/>
          </p:nvPr>
        </p:nvSpPr>
        <p:spPr>
          <a:xfrm>
            <a:off x="637143" y="1689990"/>
            <a:ext cx="11174400" cy="737811"/>
          </a:xfrm>
        </p:spPr>
        <p:txBody>
          <a:bodyPr/>
          <a:lstStyle/>
          <a:p>
            <a:pPr marL="0" indent="0" algn="just">
              <a:lnSpc>
                <a:spcPct val="100000"/>
              </a:lnSpc>
            </a:pPr>
            <a:r>
              <a:rPr dirty="0" err="1"/>
              <a:t>Equívoco</a:t>
            </a:r>
            <a:r>
              <a:rPr dirty="0"/>
              <a:t> 7: Pessoas com </a:t>
            </a:r>
            <a:r>
              <a:rPr dirty="0" err="1"/>
              <a:t>deficiências</a:t>
            </a:r>
            <a:r>
              <a:rPr dirty="0"/>
              <a:t> </a:t>
            </a:r>
            <a:r>
              <a:rPr dirty="0" err="1"/>
              <a:t>psicossociais</a:t>
            </a:r>
            <a:r>
              <a:rPr dirty="0"/>
              <a:t>, </a:t>
            </a:r>
            <a:r>
              <a:rPr dirty="0" err="1"/>
              <a:t>intelectuais</a:t>
            </a:r>
            <a:r>
              <a:rPr dirty="0"/>
              <a:t> ou </a:t>
            </a:r>
            <a:r>
              <a:rPr dirty="0" err="1"/>
              <a:t>cognitivas</a:t>
            </a:r>
            <a:r>
              <a:rPr dirty="0"/>
              <a:t> </a:t>
            </a:r>
            <a:r>
              <a:rPr dirty="0" err="1"/>
              <a:t>não</a:t>
            </a:r>
            <a:r>
              <a:rPr dirty="0"/>
              <a:t> </a:t>
            </a:r>
            <a:r>
              <a:rPr dirty="0" err="1"/>
              <a:t>têm</a:t>
            </a:r>
            <a:r>
              <a:rPr dirty="0"/>
              <a:t> </a:t>
            </a:r>
            <a:r>
              <a:rPr dirty="0" err="1"/>
              <a:t>capacidade</a:t>
            </a:r>
            <a:r>
              <a:rPr dirty="0"/>
              <a:t> de </a:t>
            </a:r>
            <a:r>
              <a:rPr dirty="0" err="1"/>
              <a:t>tomar</a:t>
            </a:r>
            <a:r>
              <a:rPr dirty="0"/>
              <a:t> </a:t>
            </a:r>
            <a:r>
              <a:rPr dirty="0" err="1"/>
              <a:t>decisões</a:t>
            </a:r>
            <a:r>
              <a:rPr dirty="0"/>
              <a:t>. </a:t>
            </a:r>
            <a:endParaRPr lang="en-CH" dirty="0"/>
          </a:p>
        </p:txBody>
      </p:sp>
      <p:sp>
        <p:nvSpPr>
          <p:cNvPr id="3" name="Content Placeholder 2">
            <a:extLst>
              <a:ext uri="{FF2B5EF4-FFF2-40B4-BE49-F238E27FC236}">
                <a16:creationId xmlns:a16="http://schemas.microsoft.com/office/drawing/2014/main" id="{EFD66A86-CF13-4989-8BF1-64665D910E74}"/>
              </a:ext>
            </a:extLst>
          </p:cNvPr>
          <p:cNvSpPr>
            <a:spLocks noGrp="1"/>
          </p:cNvSpPr>
          <p:nvPr>
            <p:ph sz="quarter" idx="14"/>
          </p:nvPr>
        </p:nvSpPr>
        <p:spPr>
          <a:xfrm>
            <a:off x="508794" y="2910504"/>
            <a:ext cx="11174412" cy="2165687"/>
          </a:xfrm>
        </p:spPr>
        <p:txBody>
          <a:bodyPr>
            <a:normAutofit fontScale="62500" lnSpcReduction="20000"/>
          </a:bodyPr>
          <a:lstStyle/>
          <a:p>
            <a:pPr algn="just">
              <a:lnSpc>
                <a:spcPct val="120000"/>
              </a:lnSpc>
              <a:spcBef>
                <a:spcPts val="600"/>
              </a:spcBef>
              <a:spcAft>
                <a:spcPts val="0"/>
              </a:spcAft>
            </a:pPr>
            <a:r>
              <a:rPr lang="pt-BR" sz="2900" dirty="0"/>
              <a:t>A capacidade de tomar decisões sobre todas as áreas da vida não é algo que uma pessoa tenha ou não tenha. </a:t>
            </a:r>
          </a:p>
          <a:p>
            <a:pPr algn="just">
              <a:lnSpc>
                <a:spcPct val="120000"/>
              </a:lnSpc>
              <a:spcBef>
                <a:spcPts val="600"/>
              </a:spcBef>
              <a:spcAft>
                <a:spcPts val="0"/>
              </a:spcAft>
            </a:pPr>
            <a:r>
              <a:rPr lang="pt-BR" sz="2900" dirty="0"/>
              <a:t>De fato, a capacidade de decisão de cada um varia em diferentes momentos da vida, ao longo da nossa vida, e depende da decisão a tomar e do contexto.</a:t>
            </a:r>
          </a:p>
          <a:p>
            <a:pPr algn="just">
              <a:lnSpc>
                <a:spcPct val="120000"/>
              </a:lnSpc>
              <a:spcBef>
                <a:spcPts val="600"/>
              </a:spcBef>
              <a:spcAft>
                <a:spcPts val="0"/>
              </a:spcAft>
            </a:pPr>
            <a:r>
              <a:rPr lang="pt-BR" sz="2900" dirty="0"/>
              <a:t> Pode haver momentos em que as pessoas acham fácil tomar decisões e outras vezes quando acham desafiador. </a:t>
            </a:r>
          </a:p>
          <a:p>
            <a:pPr algn="just">
              <a:lnSpc>
                <a:spcPct val="120000"/>
              </a:lnSpc>
              <a:spcBef>
                <a:spcPts val="600"/>
              </a:spcBef>
              <a:spcAft>
                <a:spcPts val="0"/>
              </a:spcAft>
            </a:pPr>
            <a:r>
              <a:rPr lang="pt-BR" sz="2900" dirty="0"/>
              <a:t>Da mesma forma, o fato de que as pessoas podem precisar de apoio para tomar decisões em alguns momentos de suas vidas, ou sobre alguns problemas, não significa que elas não sejam capazes de tomar decisões em geral.</a:t>
            </a:r>
          </a:p>
          <a:p>
            <a:endParaRPr lang="en-CH" dirty="0"/>
          </a:p>
        </p:txBody>
      </p:sp>
      <p:sp>
        <p:nvSpPr>
          <p:cNvPr id="2" name="Title 1">
            <a:extLst>
              <a:ext uri="{FF2B5EF4-FFF2-40B4-BE49-F238E27FC236}">
                <a16:creationId xmlns:a16="http://schemas.microsoft.com/office/drawing/2014/main" id="{A4E2F84D-D59F-4029-8504-FE6A37E7662F}"/>
              </a:ext>
            </a:extLst>
          </p:cNvPr>
          <p:cNvSpPr>
            <a:spLocks noGrp="1"/>
          </p:cNvSpPr>
          <p:nvPr>
            <p:ph type="title"/>
          </p:nvPr>
        </p:nvSpPr>
        <p:spPr>
          <a:xfrm>
            <a:off x="422142" y="506412"/>
            <a:ext cx="11261064"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a:t>
            </a:r>
            <a:r>
              <a:rPr lang="pt-BR" dirty="0"/>
              <a:t>15</a:t>
            </a:r>
            <a:r>
              <a:rPr dirty="0"/>
              <a:t> </a:t>
            </a:r>
            <a:endParaRPr lang="en-CH" dirty="0"/>
          </a:p>
        </p:txBody>
      </p:sp>
    </p:spTree>
    <p:extLst>
      <p:ext uri="{BB962C8B-B14F-4D97-AF65-F5344CB8AC3E}">
        <p14:creationId xmlns:p14="http://schemas.microsoft.com/office/powerpoint/2010/main" val="3706511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15BC-69B5-467F-BC2A-AE191E72A4A4}"/>
              </a:ext>
            </a:extLst>
          </p:cNvPr>
          <p:cNvSpPr>
            <a:spLocks noGrp="1"/>
          </p:cNvSpPr>
          <p:nvPr>
            <p:ph type="title"/>
          </p:nvPr>
        </p:nvSpPr>
        <p:spPr>
          <a:xfrm>
            <a:off x="422141" y="506412"/>
            <a:ext cx="11128173"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a:t>
            </a:r>
            <a:r>
              <a:rPr dirty="0" err="1"/>
              <a:t>em</a:t>
            </a:r>
            <a:r>
              <a:rPr dirty="0"/>
              <a:t> </a:t>
            </a:r>
            <a:r>
              <a:rPr dirty="0" err="1"/>
              <a:t>saúde</a:t>
            </a:r>
            <a:r>
              <a:rPr dirty="0"/>
              <a:t> mental – 16</a:t>
            </a:r>
            <a:endParaRPr lang="en-CH" dirty="0"/>
          </a:p>
        </p:txBody>
      </p:sp>
      <p:graphicFrame>
        <p:nvGraphicFramePr>
          <p:cNvPr id="5" name="Table 4">
            <a:extLst>
              <a:ext uri="{FF2B5EF4-FFF2-40B4-BE49-F238E27FC236}">
                <a16:creationId xmlns:a16="http://schemas.microsoft.com/office/drawing/2014/main" id="{4A69EF2C-18FD-C242-9239-B1D775159E86}"/>
              </a:ext>
            </a:extLst>
          </p:cNvPr>
          <p:cNvGraphicFramePr>
            <a:graphicFrameLocks noGrp="1"/>
          </p:cNvGraphicFramePr>
          <p:nvPr>
            <p:extLst>
              <p:ext uri="{D42A27DB-BD31-4B8C-83A1-F6EECF244321}">
                <p14:modId xmlns:p14="http://schemas.microsoft.com/office/powerpoint/2010/main" val="2683952650"/>
              </p:ext>
            </p:extLst>
          </p:nvPr>
        </p:nvGraphicFramePr>
        <p:xfrm>
          <a:off x="422142" y="1910614"/>
          <a:ext cx="11128174" cy="3352800"/>
        </p:xfrm>
        <a:graphic>
          <a:graphicData uri="http://schemas.openxmlformats.org/drawingml/2006/table">
            <a:tbl>
              <a:tblPr firstRow="1" firstCol="1" bandRow="1"/>
              <a:tblGrid>
                <a:gridCol w="11128174">
                  <a:extLst>
                    <a:ext uri="{9D8B030D-6E8A-4147-A177-3AD203B41FA5}">
                      <a16:colId xmlns:a16="http://schemas.microsoft.com/office/drawing/2014/main" val="1196034685"/>
                    </a:ext>
                  </a:extLst>
                </a:gridCol>
              </a:tblGrid>
              <a:tr h="1917812">
                <a:tc>
                  <a:txBody>
                    <a:bodyPr/>
                    <a:lstStyle/>
                    <a:p>
                      <a:pPr algn="just">
                        <a:defRPr sz="2200"/>
                      </a:pPr>
                      <a:r>
                        <a:rPr sz="2000" dirty="0" err="1"/>
                        <a:t>Exemplo</a:t>
                      </a:r>
                      <a:r>
                        <a:rPr sz="2000" dirty="0"/>
                        <a:t>: </a:t>
                      </a:r>
                      <a:r>
                        <a:rPr lang="pt-BR" sz="2000" dirty="0"/>
                        <a:t>Tarcísio</a:t>
                      </a:r>
                      <a:r>
                        <a:rPr sz="2000" dirty="0"/>
                        <a:t> </a:t>
                      </a:r>
                      <a:r>
                        <a:rPr sz="2000" dirty="0" err="1"/>
                        <a:t>é</a:t>
                      </a:r>
                      <a:r>
                        <a:rPr sz="2000" dirty="0"/>
                        <a:t> um </a:t>
                      </a:r>
                      <a:r>
                        <a:rPr sz="2000" dirty="0" err="1"/>
                        <a:t>jovem</a:t>
                      </a:r>
                      <a:r>
                        <a:rPr sz="2000" dirty="0"/>
                        <a:t> com </a:t>
                      </a:r>
                      <a:r>
                        <a:rPr sz="2000" dirty="0" err="1"/>
                        <a:t>deficiência</a:t>
                      </a:r>
                      <a:r>
                        <a:rPr sz="2000" dirty="0"/>
                        <a:t> </a:t>
                      </a:r>
                      <a:r>
                        <a:rPr sz="2000" dirty="0" err="1"/>
                        <a:t>intelectual</a:t>
                      </a:r>
                      <a:r>
                        <a:rPr sz="2000" dirty="0"/>
                        <a:t>. </a:t>
                      </a:r>
                      <a:r>
                        <a:rPr sz="2000" dirty="0" err="1"/>
                        <a:t>Três</a:t>
                      </a:r>
                      <a:r>
                        <a:rPr sz="2000" dirty="0"/>
                        <a:t> </a:t>
                      </a:r>
                      <a:r>
                        <a:rPr sz="2000" dirty="0" err="1"/>
                        <a:t>dias</a:t>
                      </a:r>
                      <a:r>
                        <a:rPr sz="2000" dirty="0"/>
                        <a:t> </a:t>
                      </a:r>
                      <a:r>
                        <a:rPr sz="2000" dirty="0" err="1"/>
                        <a:t>por</a:t>
                      </a:r>
                      <a:r>
                        <a:rPr sz="2000" dirty="0"/>
                        <a:t> </a:t>
                      </a:r>
                      <a:r>
                        <a:rPr sz="2000" dirty="0" err="1"/>
                        <a:t>semana</a:t>
                      </a:r>
                      <a:r>
                        <a:rPr sz="2000" dirty="0"/>
                        <a:t> </a:t>
                      </a:r>
                      <a:r>
                        <a:rPr sz="2000" dirty="0" err="1"/>
                        <a:t>ele</a:t>
                      </a:r>
                      <a:r>
                        <a:rPr sz="2000" dirty="0"/>
                        <a:t> </a:t>
                      </a:r>
                      <a:r>
                        <a:rPr sz="2000" dirty="0" err="1"/>
                        <a:t>trabalha</a:t>
                      </a:r>
                      <a:r>
                        <a:rPr sz="2000" dirty="0"/>
                        <a:t> </a:t>
                      </a:r>
                      <a:r>
                        <a:rPr sz="2000" dirty="0" err="1"/>
                        <a:t>em</a:t>
                      </a:r>
                      <a:r>
                        <a:rPr sz="2000" dirty="0"/>
                        <a:t> </a:t>
                      </a:r>
                      <a:r>
                        <a:rPr sz="2000" dirty="0" err="1"/>
                        <a:t>uma</a:t>
                      </a:r>
                      <a:r>
                        <a:rPr sz="2000" dirty="0"/>
                        <a:t> </a:t>
                      </a:r>
                      <a:r>
                        <a:rPr sz="2000" dirty="0" err="1"/>
                        <a:t>mercearia</a:t>
                      </a:r>
                      <a:r>
                        <a:rPr sz="2000" dirty="0"/>
                        <a:t>. </a:t>
                      </a:r>
                      <a:r>
                        <a:rPr sz="2000" dirty="0" err="1"/>
                        <a:t>Isso</a:t>
                      </a:r>
                      <a:r>
                        <a:rPr sz="2000" dirty="0"/>
                        <a:t> </a:t>
                      </a:r>
                      <a:r>
                        <a:rPr sz="2000" dirty="0" err="1"/>
                        <a:t>significa</a:t>
                      </a:r>
                      <a:r>
                        <a:rPr sz="2000" dirty="0"/>
                        <a:t> que, </a:t>
                      </a:r>
                      <a:r>
                        <a:rPr sz="2000" dirty="0" err="1"/>
                        <a:t>nos</a:t>
                      </a:r>
                      <a:r>
                        <a:rPr sz="2000" dirty="0"/>
                        <a:t> </a:t>
                      </a:r>
                      <a:r>
                        <a:rPr sz="2000" dirty="0" err="1"/>
                        <a:t>dias</a:t>
                      </a:r>
                      <a:r>
                        <a:rPr sz="2000" dirty="0"/>
                        <a:t> </a:t>
                      </a:r>
                      <a:r>
                        <a:rPr sz="2000" dirty="0" err="1"/>
                        <a:t>restantes</a:t>
                      </a:r>
                      <a:r>
                        <a:rPr sz="2000" dirty="0"/>
                        <a:t> da </a:t>
                      </a:r>
                      <a:r>
                        <a:rPr sz="2000" dirty="0" err="1"/>
                        <a:t>semana</a:t>
                      </a:r>
                      <a:r>
                        <a:rPr sz="2000" dirty="0"/>
                        <a:t>, </a:t>
                      </a:r>
                      <a:r>
                        <a:rPr sz="2000" dirty="0" err="1"/>
                        <a:t>ele</a:t>
                      </a:r>
                      <a:r>
                        <a:rPr sz="2000" dirty="0"/>
                        <a:t> </a:t>
                      </a:r>
                      <a:r>
                        <a:rPr sz="2000" dirty="0" err="1"/>
                        <a:t>não</a:t>
                      </a:r>
                      <a:r>
                        <a:rPr sz="2000" dirty="0"/>
                        <a:t> </a:t>
                      </a:r>
                      <a:r>
                        <a:rPr sz="2000" dirty="0" err="1"/>
                        <a:t>tem</a:t>
                      </a:r>
                      <a:r>
                        <a:rPr sz="2000" dirty="0"/>
                        <a:t> </a:t>
                      </a:r>
                      <a:r>
                        <a:rPr sz="2000" dirty="0" err="1"/>
                        <a:t>nenhuma</a:t>
                      </a:r>
                      <a:r>
                        <a:rPr sz="2000" dirty="0"/>
                        <a:t> </a:t>
                      </a:r>
                      <a:r>
                        <a:rPr sz="2000" dirty="0" err="1"/>
                        <a:t>estrutura</a:t>
                      </a:r>
                      <a:r>
                        <a:rPr sz="2000" dirty="0"/>
                        <a:t> para o </a:t>
                      </a:r>
                      <a:r>
                        <a:rPr sz="2000" dirty="0" err="1"/>
                        <a:t>dia</a:t>
                      </a:r>
                      <a:r>
                        <a:rPr sz="2000" dirty="0"/>
                        <a:t>, o que o </a:t>
                      </a:r>
                      <a:r>
                        <a:rPr sz="2000" dirty="0" err="1"/>
                        <a:t>faz</a:t>
                      </a:r>
                      <a:r>
                        <a:rPr sz="2000" dirty="0"/>
                        <a:t> se </a:t>
                      </a:r>
                      <a:r>
                        <a:rPr sz="2000" dirty="0" err="1"/>
                        <a:t>sentir</a:t>
                      </a:r>
                      <a:r>
                        <a:rPr sz="2000" dirty="0"/>
                        <a:t> </a:t>
                      </a:r>
                      <a:r>
                        <a:rPr sz="2000" dirty="0" err="1"/>
                        <a:t>frustrado</a:t>
                      </a:r>
                      <a:r>
                        <a:rPr sz="2000" dirty="0"/>
                        <a:t> e </a:t>
                      </a:r>
                      <a:r>
                        <a:rPr sz="2000" dirty="0" err="1"/>
                        <a:t>inseguro</a:t>
                      </a:r>
                      <a:r>
                        <a:rPr sz="2000" dirty="0"/>
                        <a:t>. </a:t>
                      </a:r>
                    </a:p>
                    <a:p>
                      <a:pPr algn="just">
                        <a:defRPr sz="2200"/>
                      </a:pPr>
                      <a:r>
                        <a:rPr sz="2000" dirty="0" err="1"/>
                        <a:t>Felizmente</a:t>
                      </a:r>
                      <a:r>
                        <a:rPr sz="2000" dirty="0"/>
                        <a:t>, </a:t>
                      </a:r>
                      <a:r>
                        <a:rPr lang="pt-BR" sz="2000" dirty="0"/>
                        <a:t>Tarcísio</a:t>
                      </a:r>
                      <a:r>
                        <a:rPr sz="2000" dirty="0"/>
                        <a:t> </a:t>
                      </a:r>
                      <a:r>
                        <a:rPr sz="2000" dirty="0" err="1"/>
                        <a:t>conseguiu</a:t>
                      </a:r>
                      <a:r>
                        <a:rPr sz="2000" dirty="0"/>
                        <a:t> o </a:t>
                      </a:r>
                      <a:r>
                        <a:rPr sz="2000" dirty="0" err="1"/>
                        <a:t>apoio</a:t>
                      </a:r>
                      <a:r>
                        <a:rPr sz="2000" dirty="0"/>
                        <a:t> de um </a:t>
                      </a:r>
                      <a:r>
                        <a:rPr sz="2000" dirty="0" err="1"/>
                        <a:t>assistente</a:t>
                      </a:r>
                      <a:r>
                        <a:rPr sz="2000" dirty="0"/>
                        <a:t> </a:t>
                      </a:r>
                      <a:r>
                        <a:rPr sz="2000" dirty="0" err="1"/>
                        <a:t>pessoal</a:t>
                      </a:r>
                      <a:r>
                        <a:rPr sz="2000" dirty="0"/>
                        <a:t> que </a:t>
                      </a:r>
                      <a:r>
                        <a:rPr sz="2000" dirty="0" err="1"/>
                        <a:t>pode</a:t>
                      </a:r>
                      <a:r>
                        <a:rPr sz="2000" dirty="0"/>
                        <a:t> </a:t>
                      </a:r>
                      <a:r>
                        <a:rPr sz="2000" dirty="0" err="1"/>
                        <a:t>ajudá</a:t>
                      </a:r>
                      <a:r>
                        <a:rPr sz="2000" dirty="0"/>
                        <a:t>-lo a </a:t>
                      </a:r>
                      <a:r>
                        <a:rPr sz="2000" dirty="0" err="1"/>
                        <a:t>estruturar</a:t>
                      </a:r>
                      <a:r>
                        <a:rPr sz="2000" dirty="0"/>
                        <a:t> </a:t>
                      </a:r>
                      <a:r>
                        <a:rPr sz="2000" dirty="0" err="1"/>
                        <a:t>seus</a:t>
                      </a:r>
                      <a:r>
                        <a:rPr sz="2000" dirty="0"/>
                        <a:t> </a:t>
                      </a:r>
                      <a:r>
                        <a:rPr sz="2000" dirty="0" err="1"/>
                        <a:t>dias</a:t>
                      </a:r>
                      <a:r>
                        <a:rPr sz="2000" dirty="0"/>
                        <a:t> livres </a:t>
                      </a:r>
                      <a:r>
                        <a:rPr sz="2000" dirty="0" err="1"/>
                        <a:t>semanalmente</a:t>
                      </a:r>
                      <a:r>
                        <a:rPr sz="2000" dirty="0"/>
                        <a:t>. Na </a:t>
                      </a:r>
                      <a:r>
                        <a:rPr sz="2000" dirty="0" err="1"/>
                        <a:t>maioria</a:t>
                      </a:r>
                      <a:r>
                        <a:rPr sz="2000" dirty="0"/>
                        <a:t> dos </a:t>
                      </a:r>
                      <a:r>
                        <a:rPr sz="2000" dirty="0" err="1"/>
                        <a:t>dias</a:t>
                      </a:r>
                      <a:r>
                        <a:rPr sz="2000" dirty="0"/>
                        <a:t>, </a:t>
                      </a:r>
                      <a:r>
                        <a:rPr lang="pt-BR" sz="2000" dirty="0"/>
                        <a:t>Tarcísio</a:t>
                      </a:r>
                      <a:r>
                        <a:rPr sz="2000" dirty="0"/>
                        <a:t> </a:t>
                      </a:r>
                      <a:r>
                        <a:rPr sz="2000" dirty="0" err="1"/>
                        <a:t>tem</a:t>
                      </a:r>
                      <a:r>
                        <a:rPr sz="2000" dirty="0"/>
                        <a:t> </a:t>
                      </a:r>
                      <a:r>
                        <a:rPr sz="2000" dirty="0" err="1"/>
                        <a:t>várias</a:t>
                      </a:r>
                      <a:r>
                        <a:rPr sz="2000" dirty="0"/>
                        <a:t> </a:t>
                      </a:r>
                      <a:r>
                        <a:rPr sz="2000" dirty="0" err="1"/>
                        <a:t>ideias</a:t>
                      </a:r>
                      <a:r>
                        <a:rPr sz="2000" dirty="0"/>
                        <a:t> </a:t>
                      </a:r>
                      <a:r>
                        <a:rPr sz="2000" dirty="0" err="1"/>
                        <a:t>sobre</a:t>
                      </a:r>
                      <a:r>
                        <a:rPr sz="2000" dirty="0"/>
                        <a:t> o que </a:t>
                      </a:r>
                      <a:r>
                        <a:rPr sz="2000" dirty="0" err="1"/>
                        <a:t>gostaria</a:t>
                      </a:r>
                      <a:r>
                        <a:rPr sz="2000" dirty="0"/>
                        <a:t> de </a:t>
                      </a:r>
                      <a:r>
                        <a:rPr sz="2000" dirty="0" err="1"/>
                        <a:t>fazer</a:t>
                      </a:r>
                      <a:r>
                        <a:rPr sz="2000" dirty="0"/>
                        <a:t> e </a:t>
                      </a:r>
                      <a:r>
                        <a:rPr sz="2000" dirty="0" err="1"/>
                        <a:t>faz</a:t>
                      </a:r>
                      <a:r>
                        <a:rPr sz="2000" dirty="0"/>
                        <a:t> </a:t>
                      </a:r>
                      <a:r>
                        <a:rPr sz="2000" dirty="0" err="1"/>
                        <a:t>planos</a:t>
                      </a:r>
                      <a:r>
                        <a:rPr sz="2000" dirty="0"/>
                        <a:t> </a:t>
                      </a:r>
                      <a:r>
                        <a:rPr sz="2000" dirty="0" err="1"/>
                        <a:t>por</a:t>
                      </a:r>
                      <a:r>
                        <a:rPr sz="2000" dirty="0"/>
                        <a:t> </a:t>
                      </a:r>
                      <a:r>
                        <a:rPr sz="2000" dirty="0" err="1"/>
                        <a:t>conta</a:t>
                      </a:r>
                      <a:r>
                        <a:rPr sz="2000" dirty="0"/>
                        <a:t> </a:t>
                      </a:r>
                      <a:r>
                        <a:rPr sz="2000" dirty="0" err="1"/>
                        <a:t>própria</a:t>
                      </a:r>
                      <a:r>
                        <a:rPr sz="2000" dirty="0"/>
                        <a:t> – </a:t>
                      </a:r>
                      <a:r>
                        <a:rPr sz="2000" dirty="0" err="1"/>
                        <a:t>como</a:t>
                      </a:r>
                      <a:r>
                        <a:rPr sz="2000" dirty="0"/>
                        <a:t> </a:t>
                      </a:r>
                      <a:r>
                        <a:rPr sz="2000" dirty="0" err="1"/>
                        <a:t>visitar</a:t>
                      </a:r>
                      <a:r>
                        <a:rPr sz="2000" dirty="0"/>
                        <a:t> um </a:t>
                      </a:r>
                      <a:r>
                        <a:rPr sz="2000" dirty="0" err="1"/>
                        <a:t>vizinho</a:t>
                      </a:r>
                      <a:r>
                        <a:rPr sz="2000" dirty="0"/>
                        <a:t>, </a:t>
                      </a:r>
                      <a:r>
                        <a:rPr sz="2000" dirty="0" err="1"/>
                        <a:t>fazer</a:t>
                      </a:r>
                      <a:r>
                        <a:rPr sz="2000" dirty="0"/>
                        <a:t> o </a:t>
                      </a:r>
                      <a:r>
                        <a:rPr sz="2000" dirty="0" err="1"/>
                        <a:t>almoço</a:t>
                      </a:r>
                      <a:r>
                        <a:rPr sz="2000" dirty="0"/>
                        <a:t> e </a:t>
                      </a:r>
                      <a:r>
                        <a:rPr sz="2000" dirty="0" err="1"/>
                        <a:t>andar</a:t>
                      </a:r>
                      <a:r>
                        <a:rPr sz="2000" dirty="0"/>
                        <a:t> de </a:t>
                      </a:r>
                      <a:r>
                        <a:rPr sz="2000" dirty="0" err="1"/>
                        <a:t>bicicleta</a:t>
                      </a:r>
                      <a:r>
                        <a:rPr sz="2000" dirty="0"/>
                        <a:t> </a:t>
                      </a:r>
                      <a:r>
                        <a:rPr sz="2000" dirty="0" err="1"/>
                        <a:t>até</a:t>
                      </a:r>
                      <a:r>
                        <a:rPr sz="2000" dirty="0"/>
                        <a:t> o </a:t>
                      </a:r>
                      <a:r>
                        <a:rPr sz="2000" dirty="0" err="1"/>
                        <a:t>centro</a:t>
                      </a:r>
                      <a:r>
                        <a:rPr sz="2000" dirty="0"/>
                        <a:t> da </a:t>
                      </a:r>
                      <a:r>
                        <a:rPr sz="2000" dirty="0" err="1"/>
                        <a:t>cidade</a:t>
                      </a:r>
                      <a:r>
                        <a:rPr sz="2000" dirty="0"/>
                        <a:t> para </a:t>
                      </a:r>
                      <a:r>
                        <a:rPr sz="2000" dirty="0" err="1"/>
                        <a:t>encontrar</a:t>
                      </a:r>
                      <a:r>
                        <a:rPr sz="2000" dirty="0"/>
                        <a:t> um amigo. Em outros </a:t>
                      </a:r>
                      <a:r>
                        <a:rPr sz="2000" dirty="0" err="1"/>
                        <a:t>dias</a:t>
                      </a:r>
                      <a:r>
                        <a:rPr sz="2000" dirty="0"/>
                        <a:t>, </a:t>
                      </a:r>
                      <a:r>
                        <a:rPr sz="2000" dirty="0" err="1"/>
                        <a:t>ele</a:t>
                      </a:r>
                      <a:r>
                        <a:rPr sz="2000" dirty="0"/>
                        <a:t> </a:t>
                      </a:r>
                      <a:r>
                        <a:rPr sz="2000" dirty="0" err="1"/>
                        <a:t>tem</a:t>
                      </a:r>
                      <a:r>
                        <a:rPr sz="2000" dirty="0"/>
                        <a:t> </a:t>
                      </a:r>
                      <a:r>
                        <a:rPr sz="2000" dirty="0" err="1"/>
                        <a:t>mais</a:t>
                      </a:r>
                      <a:r>
                        <a:rPr sz="2000" dirty="0"/>
                        <a:t> </a:t>
                      </a:r>
                      <a:r>
                        <a:rPr sz="2000" dirty="0" err="1"/>
                        <a:t>dificuldade</a:t>
                      </a:r>
                      <a:r>
                        <a:rPr sz="2000" dirty="0"/>
                        <a:t> </a:t>
                      </a:r>
                      <a:r>
                        <a:rPr sz="2000" dirty="0" err="1"/>
                        <a:t>em</a:t>
                      </a:r>
                      <a:r>
                        <a:rPr sz="2000" dirty="0"/>
                        <a:t> </a:t>
                      </a:r>
                      <a:r>
                        <a:rPr sz="2000" dirty="0" err="1"/>
                        <a:t>decidir</a:t>
                      </a:r>
                      <a:r>
                        <a:rPr sz="2000" dirty="0"/>
                        <a:t> o que </a:t>
                      </a:r>
                      <a:r>
                        <a:rPr sz="2000" dirty="0" err="1"/>
                        <a:t>quer</a:t>
                      </a:r>
                      <a:r>
                        <a:rPr sz="2000" dirty="0"/>
                        <a:t> </a:t>
                      </a:r>
                      <a:r>
                        <a:rPr sz="2000" dirty="0" err="1"/>
                        <a:t>fazer</a:t>
                      </a:r>
                      <a:r>
                        <a:rPr sz="2000" dirty="0"/>
                        <a:t> e, nesses </a:t>
                      </a:r>
                      <a:r>
                        <a:rPr sz="2000" dirty="0" err="1"/>
                        <a:t>dias</a:t>
                      </a:r>
                      <a:r>
                        <a:rPr sz="2000" dirty="0"/>
                        <a:t>, </a:t>
                      </a:r>
                      <a:r>
                        <a:rPr sz="2000" dirty="0" err="1"/>
                        <a:t>seu</a:t>
                      </a:r>
                      <a:r>
                        <a:rPr sz="2000" dirty="0"/>
                        <a:t> </a:t>
                      </a:r>
                      <a:r>
                        <a:rPr sz="2000" dirty="0" err="1"/>
                        <a:t>assistente</a:t>
                      </a:r>
                      <a:r>
                        <a:rPr sz="2000" dirty="0"/>
                        <a:t> </a:t>
                      </a:r>
                      <a:r>
                        <a:rPr sz="2000" dirty="0" err="1"/>
                        <a:t>pessoal</a:t>
                      </a:r>
                      <a:r>
                        <a:rPr sz="2000" dirty="0"/>
                        <a:t> </a:t>
                      </a:r>
                      <a:r>
                        <a:rPr sz="2000" dirty="0" err="1"/>
                        <a:t>é</a:t>
                      </a:r>
                      <a:r>
                        <a:rPr sz="2000" dirty="0"/>
                        <a:t> </a:t>
                      </a:r>
                      <a:r>
                        <a:rPr sz="2000" dirty="0" err="1"/>
                        <a:t>realmente</a:t>
                      </a:r>
                      <a:r>
                        <a:rPr sz="2000" dirty="0"/>
                        <a:t> </a:t>
                      </a:r>
                      <a:r>
                        <a:rPr sz="2000" dirty="0" err="1"/>
                        <a:t>útil</a:t>
                      </a:r>
                      <a:r>
                        <a:rPr sz="2000" dirty="0"/>
                        <a:t> para </a:t>
                      </a:r>
                      <a:r>
                        <a:rPr sz="2000" dirty="0" err="1"/>
                        <a:t>propor</a:t>
                      </a:r>
                      <a:r>
                        <a:rPr sz="2000" dirty="0"/>
                        <a:t> </a:t>
                      </a:r>
                      <a:r>
                        <a:rPr sz="2000" dirty="0" err="1"/>
                        <a:t>opções</a:t>
                      </a:r>
                      <a:r>
                        <a:rPr sz="2000" dirty="0"/>
                        <a:t> de </a:t>
                      </a:r>
                      <a:r>
                        <a:rPr sz="2000" dirty="0" err="1"/>
                        <a:t>coisas</a:t>
                      </a:r>
                      <a:r>
                        <a:rPr sz="2000" dirty="0"/>
                        <a:t> que </a:t>
                      </a:r>
                      <a:r>
                        <a:rPr lang="pt-BR" sz="2000" dirty="0"/>
                        <a:t>Tarcísio</a:t>
                      </a:r>
                      <a:r>
                        <a:rPr sz="2000" dirty="0"/>
                        <a:t> </a:t>
                      </a:r>
                      <a:r>
                        <a:rPr sz="2000" dirty="0" err="1"/>
                        <a:t>pode</a:t>
                      </a:r>
                      <a:r>
                        <a:rPr sz="2000" dirty="0"/>
                        <a:t> </a:t>
                      </a:r>
                      <a:r>
                        <a:rPr sz="2000" dirty="0" err="1"/>
                        <a:t>fazer</a:t>
                      </a:r>
                      <a:r>
                        <a:rPr sz="2000" dirty="0"/>
                        <a:t> </a:t>
                      </a:r>
                      <a:r>
                        <a:rPr sz="2000" dirty="0" err="1"/>
                        <a:t>durante</a:t>
                      </a:r>
                      <a:r>
                        <a:rPr sz="2000" dirty="0"/>
                        <a:t> o dia. </a:t>
                      </a:r>
                    </a:p>
                    <a:p>
                      <a:pPr algn="just">
                        <a:defRPr sz="2200"/>
                      </a:pPr>
                      <a:r>
                        <a:rPr sz="2000" dirty="0" err="1"/>
                        <a:t>Às</a:t>
                      </a:r>
                      <a:r>
                        <a:rPr sz="2000" dirty="0"/>
                        <a:t> </a:t>
                      </a:r>
                      <a:r>
                        <a:rPr sz="2000" dirty="0" err="1"/>
                        <a:t>vezes</a:t>
                      </a:r>
                      <a:r>
                        <a:rPr sz="2000" dirty="0"/>
                        <a:t>, </a:t>
                      </a:r>
                      <a:r>
                        <a:rPr lang="pt-BR" sz="2000" dirty="0"/>
                        <a:t>Tarcísio</a:t>
                      </a:r>
                      <a:r>
                        <a:rPr sz="2000" dirty="0"/>
                        <a:t> </a:t>
                      </a:r>
                      <a:r>
                        <a:rPr sz="2000" dirty="0" err="1"/>
                        <a:t>liga</a:t>
                      </a:r>
                      <a:r>
                        <a:rPr sz="2000" dirty="0"/>
                        <a:t> para </a:t>
                      </a:r>
                      <a:r>
                        <a:rPr sz="2000" dirty="0" err="1"/>
                        <a:t>seu</a:t>
                      </a:r>
                      <a:r>
                        <a:rPr sz="2000" dirty="0"/>
                        <a:t> </a:t>
                      </a:r>
                      <a:r>
                        <a:rPr sz="2000" dirty="0" err="1"/>
                        <a:t>assistente</a:t>
                      </a:r>
                      <a:r>
                        <a:rPr sz="2000" dirty="0"/>
                        <a:t> </a:t>
                      </a:r>
                      <a:r>
                        <a:rPr sz="2000" dirty="0" err="1"/>
                        <a:t>pessoal</a:t>
                      </a:r>
                      <a:r>
                        <a:rPr sz="2000" dirty="0"/>
                        <a:t> </a:t>
                      </a:r>
                      <a:r>
                        <a:rPr sz="2000" dirty="0" err="1"/>
                        <a:t>várias</a:t>
                      </a:r>
                      <a:r>
                        <a:rPr sz="2000" dirty="0"/>
                        <a:t> </a:t>
                      </a:r>
                      <a:r>
                        <a:rPr sz="2000" dirty="0" err="1"/>
                        <a:t>vezes</a:t>
                      </a:r>
                      <a:r>
                        <a:rPr sz="2000" dirty="0"/>
                        <a:t> </a:t>
                      </a:r>
                      <a:r>
                        <a:rPr sz="2000" dirty="0" err="1"/>
                        <a:t>durante</a:t>
                      </a:r>
                      <a:r>
                        <a:rPr sz="2000" dirty="0"/>
                        <a:t> o </a:t>
                      </a:r>
                      <a:r>
                        <a:rPr sz="2000" dirty="0" err="1"/>
                        <a:t>dia</a:t>
                      </a:r>
                      <a:r>
                        <a:rPr sz="2000" dirty="0"/>
                        <a:t> para </a:t>
                      </a:r>
                      <a:r>
                        <a:rPr sz="2000" dirty="0" err="1"/>
                        <a:t>fazer</a:t>
                      </a:r>
                      <a:r>
                        <a:rPr sz="2000" dirty="0"/>
                        <a:t> </a:t>
                      </a:r>
                      <a:r>
                        <a:rPr sz="2000" dirty="0" err="1"/>
                        <a:t>perguntas</a:t>
                      </a:r>
                      <a:r>
                        <a:rPr sz="2000" dirty="0"/>
                        <a:t> </a:t>
                      </a:r>
                      <a:r>
                        <a:rPr sz="2000" dirty="0" err="1"/>
                        <a:t>quando</a:t>
                      </a:r>
                      <a:r>
                        <a:rPr sz="2000" dirty="0"/>
                        <a:t> as </a:t>
                      </a:r>
                      <a:r>
                        <a:rPr sz="2000" dirty="0" err="1"/>
                        <a:t>coisas</a:t>
                      </a:r>
                      <a:r>
                        <a:rPr sz="2000" dirty="0"/>
                        <a:t> </a:t>
                      </a:r>
                      <a:r>
                        <a:rPr sz="2000" dirty="0" err="1"/>
                        <a:t>não</a:t>
                      </a:r>
                      <a:r>
                        <a:rPr sz="2000" dirty="0"/>
                        <a:t> </a:t>
                      </a:r>
                      <a:r>
                        <a:rPr sz="2000" dirty="0" err="1"/>
                        <a:t>saem</a:t>
                      </a:r>
                      <a:r>
                        <a:rPr sz="2000" dirty="0"/>
                        <a:t> </a:t>
                      </a:r>
                      <a:r>
                        <a:rPr sz="2000" dirty="0" err="1"/>
                        <a:t>conforme</a:t>
                      </a:r>
                      <a:r>
                        <a:rPr sz="2000" dirty="0"/>
                        <a:t> o </a:t>
                      </a:r>
                      <a:r>
                        <a:rPr sz="2000" dirty="0" err="1"/>
                        <a:t>planejado</a:t>
                      </a:r>
                      <a:r>
                        <a:rPr sz="2000" dirty="0"/>
                        <a:t>. O </a:t>
                      </a:r>
                      <a:r>
                        <a:rPr sz="2000" dirty="0" err="1"/>
                        <a:t>assistente</a:t>
                      </a:r>
                      <a:r>
                        <a:rPr sz="2000" dirty="0"/>
                        <a:t> o </a:t>
                      </a:r>
                      <a:r>
                        <a:rPr sz="2000" dirty="0" err="1"/>
                        <a:t>ouve</a:t>
                      </a:r>
                      <a:r>
                        <a:rPr sz="2000" dirty="0"/>
                        <a:t> e </a:t>
                      </a:r>
                      <a:r>
                        <a:rPr sz="2000" dirty="0" err="1"/>
                        <a:t>sugere</a:t>
                      </a:r>
                      <a:r>
                        <a:rPr sz="2000" dirty="0"/>
                        <a:t> </a:t>
                      </a:r>
                      <a:r>
                        <a:rPr sz="2000" dirty="0" err="1"/>
                        <a:t>opções</a:t>
                      </a:r>
                      <a:r>
                        <a:rPr sz="2000" dirty="0"/>
                        <a:t> </a:t>
                      </a:r>
                      <a:r>
                        <a:rPr sz="2000" dirty="0" err="1"/>
                        <a:t>quando</a:t>
                      </a:r>
                      <a:r>
                        <a:rPr sz="2000" dirty="0"/>
                        <a:t> </a:t>
                      </a:r>
                      <a:r>
                        <a:rPr sz="2000" dirty="0" err="1"/>
                        <a:t>ele</a:t>
                      </a:r>
                      <a:r>
                        <a:rPr sz="2000" dirty="0"/>
                        <a:t> </a:t>
                      </a:r>
                      <a:r>
                        <a:rPr sz="2000" dirty="0" err="1"/>
                        <a:t>pergunta</a:t>
                      </a:r>
                      <a:r>
                        <a:rPr sz="2000" dirty="0"/>
                        <a:t>. </a:t>
                      </a:r>
                      <a:endParaRPr lang="en-CH" sz="2000" dirty="0"/>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40375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F33D7E2-8993-3043-8C0A-D06FEA46EE24}"/>
              </a:ext>
            </a:extLst>
          </p:cNvPr>
          <p:cNvSpPr>
            <a:spLocks noGrp="1"/>
          </p:cNvSpPr>
          <p:nvPr>
            <p:ph type="body" sz="quarter" idx="13"/>
          </p:nvPr>
        </p:nvSpPr>
        <p:spPr>
          <a:xfrm>
            <a:off x="508806" y="1836088"/>
            <a:ext cx="11174400" cy="689683"/>
          </a:xfrm>
        </p:spPr>
        <p:txBody>
          <a:bodyPr/>
          <a:lstStyle/>
          <a:p>
            <a:pPr marL="0" indent="0" algn="just">
              <a:lnSpc>
                <a:spcPct val="100000"/>
              </a:lnSpc>
            </a:pPr>
            <a:r>
              <a:rPr dirty="0"/>
              <a:t>Pessoas com </a:t>
            </a:r>
            <a:r>
              <a:rPr dirty="0" err="1"/>
              <a:t>deficiências</a:t>
            </a:r>
            <a:r>
              <a:rPr dirty="0"/>
              <a:t> </a:t>
            </a:r>
            <a:r>
              <a:rPr dirty="0" err="1"/>
              <a:t>psicossociais</a:t>
            </a:r>
            <a:r>
              <a:rPr dirty="0"/>
              <a:t>, </a:t>
            </a:r>
            <a:r>
              <a:rPr dirty="0" err="1"/>
              <a:t>intelectuais</a:t>
            </a:r>
            <a:r>
              <a:rPr dirty="0"/>
              <a:t> ou </a:t>
            </a:r>
            <a:r>
              <a:rPr dirty="0" err="1"/>
              <a:t>cognitivas</a:t>
            </a:r>
            <a:r>
              <a:rPr dirty="0"/>
              <a:t> </a:t>
            </a:r>
            <a:r>
              <a:rPr dirty="0" err="1"/>
              <a:t>precisam</a:t>
            </a:r>
            <a:r>
              <a:rPr dirty="0"/>
              <a:t> ser </a:t>
            </a:r>
            <a:r>
              <a:rPr dirty="0" err="1"/>
              <a:t>informadas</a:t>
            </a:r>
            <a:r>
              <a:rPr dirty="0"/>
              <a:t> sobre o que fazer e </a:t>
            </a:r>
            <a:r>
              <a:rPr dirty="0" err="1"/>
              <a:t>têm</a:t>
            </a:r>
            <a:r>
              <a:rPr dirty="0"/>
              <a:t> medo de </a:t>
            </a:r>
            <a:r>
              <a:rPr dirty="0" err="1"/>
              <a:t>tomar</a:t>
            </a:r>
            <a:r>
              <a:rPr dirty="0"/>
              <a:t> </a:t>
            </a:r>
            <a:r>
              <a:rPr dirty="0" err="1"/>
              <a:t>decisões</a:t>
            </a:r>
            <a:r>
              <a:rPr dirty="0"/>
              <a:t> por </a:t>
            </a:r>
            <a:r>
              <a:rPr dirty="0" err="1"/>
              <a:t>si</a:t>
            </a:r>
            <a:r>
              <a:rPr dirty="0"/>
              <a:t> </a:t>
            </a:r>
            <a:r>
              <a:rPr dirty="0" err="1"/>
              <a:t>mesmas</a:t>
            </a:r>
            <a:r>
              <a:rPr dirty="0"/>
              <a:t>.</a:t>
            </a:r>
          </a:p>
        </p:txBody>
      </p:sp>
      <p:sp>
        <p:nvSpPr>
          <p:cNvPr id="2" name="Title 1">
            <a:extLst>
              <a:ext uri="{FF2B5EF4-FFF2-40B4-BE49-F238E27FC236}">
                <a16:creationId xmlns:a16="http://schemas.microsoft.com/office/drawing/2014/main" id="{DBBB74EC-28B7-412C-9730-616348588EC8}"/>
              </a:ext>
            </a:extLst>
          </p:cNvPr>
          <p:cNvSpPr>
            <a:spLocks noGrp="1"/>
          </p:cNvSpPr>
          <p:nvPr>
            <p:ph type="title"/>
          </p:nvPr>
        </p:nvSpPr>
        <p:spPr>
          <a:xfrm>
            <a:off x="422141" y="506412"/>
            <a:ext cx="11383415"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17</a:t>
            </a:r>
            <a:endParaRPr lang="en-CH" dirty="0"/>
          </a:p>
        </p:txBody>
      </p:sp>
      <p:sp>
        <p:nvSpPr>
          <p:cNvPr id="10" name="CaixaDeTexto 9">
            <a:extLst>
              <a:ext uri="{FF2B5EF4-FFF2-40B4-BE49-F238E27FC236}">
                <a16:creationId xmlns:a16="http://schemas.microsoft.com/office/drawing/2014/main" id="{C318A8BB-F00F-7707-A02C-8AF2E9CCB8EA}"/>
              </a:ext>
            </a:extLst>
          </p:cNvPr>
          <p:cNvSpPr txBox="1"/>
          <p:nvPr/>
        </p:nvSpPr>
        <p:spPr>
          <a:xfrm>
            <a:off x="508800" y="3155543"/>
            <a:ext cx="11174400" cy="1785104"/>
          </a:xfrm>
          <a:prstGeom prst="rect">
            <a:avLst/>
          </a:prstGeom>
          <a:noFill/>
        </p:spPr>
        <p:txBody>
          <a:bodyPr wrap="square">
            <a:spAutoFit/>
          </a:bodyPr>
          <a:lstStyle/>
          <a:p>
            <a:pPr algn="just">
              <a:spcBef>
                <a:spcPts val="600"/>
              </a:spcBef>
              <a:spcAft>
                <a:spcPts val="0"/>
              </a:spcAft>
            </a:pPr>
            <a:r>
              <a:rPr lang="pt-BR" sz="2000" dirty="0"/>
              <a:t>Devido a percepções negativas e reações discriminatórias das pessoas ao seu redor, algumas pessoas perderam a confiança em suas habilidades de tomada de decisão</a:t>
            </a:r>
          </a:p>
          <a:p>
            <a:pPr algn="just">
              <a:spcBef>
                <a:spcPts val="600"/>
              </a:spcBef>
              <a:spcAft>
                <a:spcPts val="0"/>
              </a:spcAft>
            </a:pPr>
            <a:r>
              <a:rPr lang="pt-BR" sz="2000" dirty="0"/>
              <a:t>...e delegam a outros a responsabilidade de tomar decisões por elas. </a:t>
            </a:r>
          </a:p>
          <a:p>
            <a:pPr algn="just">
              <a:spcBef>
                <a:spcPts val="600"/>
              </a:spcBef>
              <a:spcAft>
                <a:spcPts val="0"/>
              </a:spcAft>
            </a:pPr>
            <a:r>
              <a:rPr lang="pt-BR" sz="2000" dirty="0"/>
              <a:t>Em vez de ser negada a oportunidade de tomar decisões, as pessoas devem ser apoiadas para recuperar a confiança em suas habilidades de tomada de decisão.</a:t>
            </a:r>
          </a:p>
        </p:txBody>
      </p:sp>
    </p:spTree>
    <p:extLst>
      <p:ext uri="{BB962C8B-B14F-4D97-AF65-F5344CB8AC3E}">
        <p14:creationId xmlns:p14="http://schemas.microsoft.com/office/powerpoint/2010/main" val="363175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E99-DA84-438F-947C-4E385125B6A2}"/>
              </a:ext>
            </a:extLst>
          </p:cNvPr>
          <p:cNvSpPr>
            <a:spLocks noGrp="1"/>
          </p:cNvSpPr>
          <p:nvPr>
            <p:ph type="title"/>
          </p:nvPr>
        </p:nvSpPr>
        <p:spPr>
          <a:xfrm>
            <a:off x="422141" y="506412"/>
            <a:ext cx="11546701"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18</a:t>
            </a:r>
            <a:endParaRPr lang="en-CH" dirty="0"/>
          </a:p>
        </p:txBody>
      </p:sp>
      <p:graphicFrame>
        <p:nvGraphicFramePr>
          <p:cNvPr id="4" name="Table 3">
            <a:extLst>
              <a:ext uri="{FF2B5EF4-FFF2-40B4-BE49-F238E27FC236}">
                <a16:creationId xmlns:a16="http://schemas.microsoft.com/office/drawing/2014/main" id="{840BCA3E-1C85-EF49-B3A6-951F8BAE28E2}"/>
              </a:ext>
            </a:extLst>
          </p:cNvPr>
          <p:cNvGraphicFramePr>
            <a:graphicFrameLocks noGrp="1"/>
          </p:cNvGraphicFramePr>
          <p:nvPr>
            <p:extLst>
              <p:ext uri="{D42A27DB-BD31-4B8C-83A1-F6EECF244321}">
                <p14:modId xmlns:p14="http://schemas.microsoft.com/office/powerpoint/2010/main" val="2568181177"/>
              </p:ext>
            </p:extLst>
          </p:nvPr>
        </p:nvGraphicFramePr>
        <p:xfrm>
          <a:off x="422142" y="1944189"/>
          <a:ext cx="11128174" cy="2743200"/>
        </p:xfrm>
        <a:graphic>
          <a:graphicData uri="http://schemas.openxmlformats.org/drawingml/2006/table">
            <a:tbl>
              <a:tblPr firstRow="1" firstCol="1" bandRow="1"/>
              <a:tblGrid>
                <a:gridCol w="11128174">
                  <a:extLst>
                    <a:ext uri="{9D8B030D-6E8A-4147-A177-3AD203B41FA5}">
                      <a16:colId xmlns:a16="http://schemas.microsoft.com/office/drawing/2014/main" val="1196034685"/>
                    </a:ext>
                  </a:extLst>
                </a:gridCol>
              </a:tblGrid>
              <a:tr h="0">
                <a:tc>
                  <a:txBody>
                    <a:bodyPr/>
                    <a:lstStyle/>
                    <a:p>
                      <a:pPr algn="just">
                        <a:defRPr sz="2400"/>
                      </a:pPr>
                      <a:r>
                        <a:rPr sz="2000" dirty="0" err="1"/>
                        <a:t>Exemplo</a:t>
                      </a:r>
                      <a:r>
                        <a:rPr sz="2000" dirty="0"/>
                        <a:t>: </a:t>
                      </a:r>
                      <a:r>
                        <a:rPr lang="pt-BR" sz="2000" dirty="0"/>
                        <a:t>Gabriel </a:t>
                      </a:r>
                      <a:r>
                        <a:rPr sz="2000" dirty="0"/>
                        <a:t> e </a:t>
                      </a:r>
                      <a:r>
                        <a:rPr sz="2000" dirty="0" err="1"/>
                        <a:t>seu</a:t>
                      </a:r>
                      <a:r>
                        <a:rPr sz="2000" dirty="0"/>
                        <a:t> </a:t>
                      </a:r>
                      <a:r>
                        <a:rPr sz="2000" dirty="0" err="1"/>
                        <a:t>parceiro</a:t>
                      </a:r>
                      <a:r>
                        <a:rPr sz="2000" dirty="0"/>
                        <a:t> </a:t>
                      </a:r>
                      <a:r>
                        <a:rPr lang="pt-BR" sz="2000" dirty="0"/>
                        <a:t>Michel</a:t>
                      </a:r>
                      <a:r>
                        <a:rPr sz="2000" dirty="0"/>
                        <a:t> </a:t>
                      </a:r>
                      <a:r>
                        <a:rPr sz="2000" dirty="0" err="1"/>
                        <a:t>estão</a:t>
                      </a:r>
                      <a:r>
                        <a:rPr sz="2000" dirty="0"/>
                        <a:t> </a:t>
                      </a:r>
                      <a:r>
                        <a:rPr sz="2000" dirty="0" err="1"/>
                        <a:t>trabalhando</a:t>
                      </a:r>
                      <a:r>
                        <a:rPr sz="2000" dirty="0"/>
                        <a:t> </a:t>
                      </a:r>
                      <a:r>
                        <a:rPr sz="2000" dirty="0" err="1"/>
                        <a:t>juntos</a:t>
                      </a:r>
                      <a:r>
                        <a:rPr sz="2000" dirty="0"/>
                        <a:t> para </a:t>
                      </a:r>
                      <a:r>
                        <a:rPr sz="2000" dirty="0" err="1"/>
                        <a:t>tomar</a:t>
                      </a:r>
                      <a:r>
                        <a:rPr sz="2000" dirty="0"/>
                        <a:t> </a:t>
                      </a:r>
                      <a:r>
                        <a:rPr sz="2000" dirty="0" err="1"/>
                        <a:t>decisões</a:t>
                      </a:r>
                      <a:r>
                        <a:rPr sz="2000" dirty="0"/>
                        <a:t> </a:t>
                      </a:r>
                      <a:r>
                        <a:rPr sz="2000" dirty="0" err="1"/>
                        <a:t>relacionadas</a:t>
                      </a:r>
                      <a:r>
                        <a:rPr sz="2000" dirty="0"/>
                        <a:t> </a:t>
                      </a:r>
                      <a:r>
                        <a:rPr sz="2000" dirty="0" err="1"/>
                        <a:t>às</a:t>
                      </a:r>
                      <a:r>
                        <a:rPr sz="2000" dirty="0"/>
                        <a:t> </a:t>
                      </a:r>
                      <a:r>
                        <a:rPr sz="2000" dirty="0" err="1"/>
                        <a:t>finanças</a:t>
                      </a:r>
                      <a:r>
                        <a:rPr sz="2000" dirty="0"/>
                        <a:t> e </a:t>
                      </a:r>
                      <a:r>
                        <a:rPr sz="2000" dirty="0" err="1"/>
                        <a:t>evitar</a:t>
                      </a:r>
                      <a:r>
                        <a:rPr sz="2000" dirty="0"/>
                        <a:t> o </a:t>
                      </a:r>
                      <a:r>
                        <a:rPr sz="2000" dirty="0" err="1"/>
                        <a:t>tipo</a:t>
                      </a:r>
                      <a:r>
                        <a:rPr sz="2000" dirty="0"/>
                        <a:t> de </a:t>
                      </a:r>
                      <a:r>
                        <a:rPr sz="2000" dirty="0" err="1"/>
                        <a:t>problemas</a:t>
                      </a:r>
                      <a:r>
                        <a:rPr sz="2000" dirty="0"/>
                        <a:t> que </a:t>
                      </a:r>
                      <a:r>
                        <a:rPr sz="2000" dirty="0" err="1"/>
                        <a:t>tiveram</a:t>
                      </a:r>
                      <a:r>
                        <a:rPr sz="2000" dirty="0"/>
                        <a:t> </a:t>
                      </a:r>
                      <a:r>
                        <a:rPr sz="2000" dirty="0" err="1"/>
                        <a:t>anteriormente</a:t>
                      </a:r>
                      <a:r>
                        <a:rPr sz="2000" dirty="0"/>
                        <a:t>, </a:t>
                      </a:r>
                      <a:r>
                        <a:rPr sz="2000" dirty="0" err="1"/>
                        <a:t>quando</a:t>
                      </a:r>
                      <a:r>
                        <a:rPr sz="2000" dirty="0"/>
                        <a:t> </a:t>
                      </a:r>
                      <a:r>
                        <a:rPr lang="pt-BR" sz="2000" dirty="0"/>
                        <a:t>Gabriel </a:t>
                      </a:r>
                      <a:r>
                        <a:rPr sz="2000" dirty="0"/>
                        <a:t> </a:t>
                      </a:r>
                      <a:r>
                        <a:rPr sz="2000" dirty="0" err="1"/>
                        <a:t>faria</a:t>
                      </a:r>
                      <a:r>
                        <a:rPr sz="2000" dirty="0"/>
                        <a:t> </a:t>
                      </a:r>
                      <a:r>
                        <a:rPr sz="2000" dirty="0" err="1"/>
                        <a:t>compras</a:t>
                      </a:r>
                      <a:r>
                        <a:rPr sz="2000" dirty="0"/>
                        <a:t> </a:t>
                      </a:r>
                      <a:r>
                        <a:rPr sz="2000" dirty="0" err="1"/>
                        <a:t>por</a:t>
                      </a:r>
                      <a:r>
                        <a:rPr sz="2000" dirty="0"/>
                        <a:t> </a:t>
                      </a:r>
                      <a:r>
                        <a:rPr sz="2000" dirty="0" err="1"/>
                        <a:t>impulso</a:t>
                      </a:r>
                      <a:r>
                        <a:rPr sz="2000" dirty="0"/>
                        <a:t>. Uma </a:t>
                      </a:r>
                      <a:r>
                        <a:rPr sz="2000" dirty="0" err="1"/>
                        <a:t>coisa</a:t>
                      </a:r>
                      <a:r>
                        <a:rPr sz="2000" dirty="0"/>
                        <a:t> que </a:t>
                      </a:r>
                      <a:r>
                        <a:rPr lang="pt-BR" sz="2000" dirty="0"/>
                        <a:t>Michel</a:t>
                      </a:r>
                      <a:r>
                        <a:rPr sz="2000" dirty="0"/>
                        <a:t> </a:t>
                      </a:r>
                      <a:r>
                        <a:rPr sz="2000" dirty="0" err="1"/>
                        <a:t>aprendeu</a:t>
                      </a:r>
                      <a:r>
                        <a:rPr sz="2000" dirty="0"/>
                        <a:t> </a:t>
                      </a:r>
                      <a:r>
                        <a:rPr sz="2000" dirty="0" err="1"/>
                        <a:t>rapidamente</a:t>
                      </a:r>
                      <a:r>
                        <a:rPr sz="2000" dirty="0"/>
                        <a:t> </a:t>
                      </a:r>
                      <a:r>
                        <a:rPr sz="2000" dirty="0" err="1"/>
                        <a:t>foi</a:t>
                      </a:r>
                      <a:r>
                        <a:rPr sz="2000" dirty="0"/>
                        <a:t> </a:t>
                      </a:r>
                      <a:r>
                        <a:rPr sz="2000" dirty="0" err="1"/>
                        <a:t>perguntar</a:t>
                      </a:r>
                      <a:r>
                        <a:rPr sz="2000" dirty="0"/>
                        <a:t> a </a:t>
                      </a:r>
                      <a:r>
                        <a:rPr lang="pt-BR" sz="2000" dirty="0"/>
                        <a:t>Gabriel </a:t>
                      </a:r>
                      <a:r>
                        <a:rPr sz="2000" dirty="0"/>
                        <a:t> o que </a:t>
                      </a:r>
                      <a:r>
                        <a:rPr sz="2000" dirty="0" err="1"/>
                        <a:t>ele</a:t>
                      </a:r>
                      <a:r>
                        <a:rPr sz="2000" dirty="0"/>
                        <a:t> </a:t>
                      </a:r>
                      <a:r>
                        <a:rPr sz="2000" dirty="0" err="1"/>
                        <a:t>queria</a:t>
                      </a:r>
                      <a:r>
                        <a:rPr sz="2000" dirty="0"/>
                        <a:t> </a:t>
                      </a:r>
                      <a:r>
                        <a:rPr sz="2000" dirty="0" err="1"/>
                        <a:t>comprar</a:t>
                      </a:r>
                      <a:r>
                        <a:rPr sz="2000" dirty="0"/>
                        <a:t> e </a:t>
                      </a:r>
                      <a:r>
                        <a:rPr sz="2000" dirty="0" err="1"/>
                        <a:t>por</a:t>
                      </a:r>
                      <a:r>
                        <a:rPr sz="2000" dirty="0"/>
                        <a:t> </a:t>
                      </a:r>
                      <a:r>
                        <a:rPr sz="2000" dirty="0" err="1"/>
                        <a:t>quê</a:t>
                      </a:r>
                      <a:r>
                        <a:rPr sz="2000" dirty="0"/>
                        <a:t>, </a:t>
                      </a:r>
                      <a:r>
                        <a:rPr sz="2000" dirty="0" err="1"/>
                        <a:t>em</a:t>
                      </a:r>
                      <a:r>
                        <a:rPr sz="2000" dirty="0"/>
                        <a:t> </a:t>
                      </a:r>
                      <a:r>
                        <a:rPr sz="2000" dirty="0" err="1"/>
                        <a:t>vez</a:t>
                      </a:r>
                      <a:r>
                        <a:rPr sz="2000" dirty="0"/>
                        <a:t> de </a:t>
                      </a:r>
                      <a:r>
                        <a:rPr sz="2000" dirty="0" err="1"/>
                        <a:t>dizer</a:t>
                      </a:r>
                      <a:r>
                        <a:rPr sz="2000" dirty="0"/>
                        <a:t> a </a:t>
                      </a:r>
                      <a:r>
                        <a:rPr sz="2000" dirty="0" err="1"/>
                        <a:t>ele</a:t>
                      </a:r>
                      <a:r>
                        <a:rPr sz="2000" dirty="0"/>
                        <a:t> o que </a:t>
                      </a:r>
                      <a:r>
                        <a:rPr sz="2000" dirty="0" err="1"/>
                        <a:t>deveria</a:t>
                      </a:r>
                      <a:r>
                        <a:rPr sz="2000" dirty="0"/>
                        <a:t> </a:t>
                      </a:r>
                      <a:r>
                        <a:rPr sz="2000" dirty="0" err="1"/>
                        <a:t>ou</a:t>
                      </a:r>
                      <a:r>
                        <a:rPr sz="2000" dirty="0"/>
                        <a:t> </a:t>
                      </a:r>
                      <a:r>
                        <a:rPr sz="2000" dirty="0" err="1"/>
                        <a:t>não</a:t>
                      </a:r>
                      <a:r>
                        <a:rPr sz="2000" dirty="0"/>
                        <a:t> </a:t>
                      </a:r>
                      <a:r>
                        <a:rPr sz="2000" dirty="0" err="1"/>
                        <a:t>fazer</a:t>
                      </a:r>
                      <a:r>
                        <a:rPr sz="2000" dirty="0"/>
                        <a:t>. </a:t>
                      </a:r>
                    </a:p>
                    <a:p>
                      <a:pPr algn="just">
                        <a:defRPr sz="2400"/>
                      </a:pPr>
                      <a:r>
                        <a:rPr sz="2000" dirty="0"/>
                        <a:t>Quando </a:t>
                      </a:r>
                      <a:r>
                        <a:rPr lang="pt-BR" sz="2000" dirty="0"/>
                        <a:t>Michel</a:t>
                      </a:r>
                      <a:r>
                        <a:rPr sz="2000" dirty="0"/>
                        <a:t> fosse </a:t>
                      </a:r>
                      <a:r>
                        <a:rPr sz="2000" dirty="0" err="1"/>
                        <a:t>capaz</a:t>
                      </a:r>
                      <a:r>
                        <a:rPr sz="2000" dirty="0"/>
                        <a:t> de se </a:t>
                      </a:r>
                      <a:r>
                        <a:rPr sz="2000" dirty="0" err="1"/>
                        <a:t>envolver</a:t>
                      </a:r>
                      <a:r>
                        <a:rPr sz="2000" dirty="0"/>
                        <a:t> com </a:t>
                      </a:r>
                      <a:r>
                        <a:rPr sz="2000" dirty="0" err="1"/>
                        <a:t>ele</a:t>
                      </a:r>
                      <a:r>
                        <a:rPr sz="2000" dirty="0"/>
                        <a:t> dessa </a:t>
                      </a:r>
                      <a:r>
                        <a:rPr sz="2000" dirty="0" err="1"/>
                        <a:t>maneira</a:t>
                      </a:r>
                      <a:r>
                        <a:rPr sz="2000" dirty="0"/>
                        <a:t>, </a:t>
                      </a:r>
                      <a:r>
                        <a:rPr sz="2000" dirty="0" err="1"/>
                        <a:t>eles</a:t>
                      </a:r>
                      <a:r>
                        <a:rPr sz="2000" dirty="0"/>
                        <a:t> </a:t>
                      </a:r>
                      <a:r>
                        <a:rPr sz="2000" dirty="0" err="1"/>
                        <a:t>teriam</a:t>
                      </a:r>
                      <a:r>
                        <a:rPr sz="2000" dirty="0"/>
                        <a:t> conversas </a:t>
                      </a:r>
                      <a:r>
                        <a:rPr sz="2000" dirty="0" err="1"/>
                        <a:t>mais</a:t>
                      </a:r>
                      <a:r>
                        <a:rPr sz="2000" dirty="0"/>
                        <a:t> </a:t>
                      </a:r>
                      <a:r>
                        <a:rPr sz="2000" dirty="0" err="1"/>
                        <a:t>produtivas</a:t>
                      </a:r>
                      <a:r>
                        <a:rPr sz="2000" dirty="0"/>
                        <a:t> </a:t>
                      </a:r>
                      <a:r>
                        <a:rPr sz="2000" dirty="0" err="1"/>
                        <a:t>sobre</a:t>
                      </a:r>
                      <a:r>
                        <a:rPr sz="2000" dirty="0"/>
                        <a:t> no que </a:t>
                      </a:r>
                      <a:r>
                        <a:rPr sz="2000" dirty="0" err="1"/>
                        <a:t>ele</a:t>
                      </a:r>
                      <a:r>
                        <a:rPr sz="2000" dirty="0"/>
                        <a:t> </a:t>
                      </a:r>
                      <a:r>
                        <a:rPr sz="2000" dirty="0" err="1"/>
                        <a:t>queria</a:t>
                      </a:r>
                      <a:r>
                        <a:rPr sz="2000" dirty="0"/>
                        <a:t> </a:t>
                      </a:r>
                      <a:r>
                        <a:rPr sz="2000" dirty="0" err="1"/>
                        <a:t>gastar</a:t>
                      </a:r>
                      <a:r>
                        <a:rPr sz="2000" dirty="0"/>
                        <a:t> </a:t>
                      </a:r>
                      <a:r>
                        <a:rPr sz="2000" dirty="0" err="1"/>
                        <a:t>dinheiro</a:t>
                      </a:r>
                      <a:r>
                        <a:rPr sz="2000" dirty="0"/>
                        <a:t> e </a:t>
                      </a:r>
                      <a:r>
                        <a:rPr sz="2000" dirty="0" err="1"/>
                        <a:t>por</a:t>
                      </a:r>
                      <a:r>
                        <a:rPr sz="2000" dirty="0"/>
                        <a:t> </a:t>
                      </a:r>
                      <a:r>
                        <a:rPr sz="2000" dirty="0" err="1"/>
                        <a:t>quê</a:t>
                      </a:r>
                      <a:r>
                        <a:rPr sz="2000" dirty="0"/>
                        <a:t>, e </a:t>
                      </a:r>
                      <a:r>
                        <a:rPr lang="pt-BR" sz="2000" dirty="0"/>
                        <a:t>Michel</a:t>
                      </a:r>
                      <a:r>
                        <a:rPr sz="2000" dirty="0"/>
                        <a:t> </a:t>
                      </a:r>
                      <a:r>
                        <a:rPr sz="2000" dirty="0" err="1"/>
                        <a:t>poderia</a:t>
                      </a:r>
                      <a:r>
                        <a:rPr sz="2000" dirty="0"/>
                        <a:t> </a:t>
                      </a:r>
                      <a:r>
                        <a:rPr sz="2000" dirty="0" err="1"/>
                        <a:t>entender</a:t>
                      </a:r>
                      <a:r>
                        <a:rPr sz="2000" dirty="0"/>
                        <a:t> as </a:t>
                      </a:r>
                      <a:r>
                        <a:rPr sz="2000" dirty="0" err="1"/>
                        <a:t>necessidades</a:t>
                      </a:r>
                      <a:r>
                        <a:rPr sz="2000" dirty="0"/>
                        <a:t> </a:t>
                      </a:r>
                      <a:r>
                        <a:rPr sz="2000" dirty="0" err="1"/>
                        <a:t>emocionais</a:t>
                      </a:r>
                      <a:r>
                        <a:rPr sz="2000" dirty="0"/>
                        <a:t> que </a:t>
                      </a:r>
                      <a:r>
                        <a:rPr sz="2000" dirty="0" err="1"/>
                        <a:t>ele</a:t>
                      </a:r>
                      <a:r>
                        <a:rPr sz="2000" dirty="0"/>
                        <a:t> </a:t>
                      </a:r>
                      <a:r>
                        <a:rPr sz="2000" dirty="0" err="1"/>
                        <a:t>estava</a:t>
                      </a:r>
                      <a:r>
                        <a:rPr sz="2000" dirty="0"/>
                        <a:t> </a:t>
                      </a:r>
                      <a:r>
                        <a:rPr sz="2000" dirty="0" err="1"/>
                        <a:t>tentando</a:t>
                      </a:r>
                      <a:r>
                        <a:rPr sz="2000" dirty="0"/>
                        <a:t> </a:t>
                      </a:r>
                      <a:r>
                        <a:rPr sz="2000" dirty="0" err="1"/>
                        <a:t>preencher</a:t>
                      </a:r>
                      <a:r>
                        <a:rPr sz="2000" dirty="0"/>
                        <a:t> com </a:t>
                      </a:r>
                      <a:r>
                        <a:rPr sz="2000" dirty="0" err="1"/>
                        <a:t>compras</a:t>
                      </a:r>
                      <a:r>
                        <a:rPr sz="2000" dirty="0"/>
                        <a:t> </a:t>
                      </a:r>
                      <a:r>
                        <a:rPr sz="2000" dirty="0" err="1"/>
                        <a:t>em</a:t>
                      </a:r>
                      <a:r>
                        <a:rPr sz="2000" dirty="0"/>
                        <a:t> </a:t>
                      </a:r>
                      <a:r>
                        <a:rPr sz="2000" dirty="0" err="1"/>
                        <a:t>determinados</a:t>
                      </a:r>
                      <a:r>
                        <a:rPr sz="2000" dirty="0"/>
                        <a:t> </a:t>
                      </a:r>
                      <a:r>
                        <a:rPr sz="2000" dirty="0" err="1"/>
                        <a:t>momentos</a:t>
                      </a:r>
                      <a:r>
                        <a:rPr sz="2000" dirty="0"/>
                        <a:t> de </a:t>
                      </a:r>
                      <a:r>
                        <a:rPr sz="2000" dirty="0" err="1"/>
                        <a:t>sua</a:t>
                      </a:r>
                      <a:r>
                        <a:rPr sz="2000" dirty="0"/>
                        <a:t> </a:t>
                      </a:r>
                      <a:r>
                        <a:rPr sz="2000" dirty="0" err="1"/>
                        <a:t>vida</a:t>
                      </a:r>
                      <a:r>
                        <a:rPr sz="2000" dirty="0"/>
                        <a:t>.</a:t>
                      </a:r>
                    </a:p>
                    <a:p>
                      <a:pPr algn="just">
                        <a:defRPr sz="2400"/>
                      </a:pPr>
                      <a:r>
                        <a:rPr sz="2000" dirty="0" err="1"/>
                        <a:t>Essas</a:t>
                      </a:r>
                      <a:r>
                        <a:rPr sz="2000" dirty="0"/>
                        <a:t> conversas </a:t>
                      </a:r>
                      <a:r>
                        <a:rPr sz="2000" dirty="0" err="1"/>
                        <a:t>também</a:t>
                      </a:r>
                      <a:r>
                        <a:rPr sz="2000" dirty="0"/>
                        <a:t> </a:t>
                      </a:r>
                      <a:r>
                        <a:rPr sz="2000" dirty="0" err="1"/>
                        <a:t>permitiram</a:t>
                      </a:r>
                      <a:r>
                        <a:rPr sz="2000" dirty="0"/>
                        <a:t> que </a:t>
                      </a:r>
                      <a:r>
                        <a:rPr lang="pt-BR" sz="2000" dirty="0"/>
                        <a:t>Gabriel </a:t>
                      </a:r>
                      <a:r>
                        <a:rPr sz="2000" dirty="0"/>
                        <a:t> </a:t>
                      </a:r>
                      <a:r>
                        <a:rPr sz="2000" dirty="0" err="1"/>
                        <a:t>entendesse</a:t>
                      </a:r>
                      <a:r>
                        <a:rPr sz="2000" dirty="0"/>
                        <a:t> e </a:t>
                      </a:r>
                      <a:r>
                        <a:rPr sz="2000" dirty="0" err="1"/>
                        <a:t>considerasse</a:t>
                      </a:r>
                      <a:r>
                        <a:rPr sz="2000" dirty="0"/>
                        <a:t> </a:t>
                      </a:r>
                      <a:r>
                        <a:rPr sz="2000" dirty="0" err="1"/>
                        <a:t>outras</a:t>
                      </a:r>
                      <a:r>
                        <a:rPr sz="2000" dirty="0"/>
                        <a:t> </a:t>
                      </a:r>
                      <a:r>
                        <a:rPr sz="2000" dirty="0" err="1"/>
                        <a:t>maneiras</a:t>
                      </a:r>
                      <a:r>
                        <a:rPr sz="2000" dirty="0"/>
                        <a:t> </a:t>
                      </a:r>
                      <a:r>
                        <a:rPr sz="2000" dirty="0" err="1"/>
                        <a:t>possíveis</a:t>
                      </a:r>
                      <a:r>
                        <a:rPr sz="2000" dirty="0"/>
                        <a:t> de </a:t>
                      </a:r>
                      <a:r>
                        <a:rPr sz="2000" dirty="0" err="1"/>
                        <a:t>atender</a:t>
                      </a:r>
                      <a:r>
                        <a:rPr sz="2000" dirty="0"/>
                        <a:t> </a:t>
                      </a:r>
                      <a:r>
                        <a:rPr sz="2000" dirty="0" err="1"/>
                        <a:t>às</a:t>
                      </a:r>
                      <a:r>
                        <a:rPr sz="2000" dirty="0"/>
                        <a:t> </a:t>
                      </a:r>
                      <a:r>
                        <a:rPr sz="2000" dirty="0" err="1"/>
                        <a:t>suas</a:t>
                      </a:r>
                      <a:r>
                        <a:rPr sz="2000" dirty="0"/>
                        <a:t> </a:t>
                      </a:r>
                      <a:r>
                        <a:rPr sz="2000" dirty="0" err="1"/>
                        <a:t>necessidades</a:t>
                      </a:r>
                      <a:r>
                        <a:rPr sz="2000" dirty="0"/>
                        <a:t>. </a:t>
                      </a:r>
                      <a:endParaRPr lang="en-CH" sz="2000" dirty="0"/>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4107840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EB8A24-5665-8145-B80B-8EC1125197AD}"/>
              </a:ext>
            </a:extLst>
          </p:cNvPr>
          <p:cNvSpPr>
            <a:spLocks noGrp="1"/>
          </p:cNvSpPr>
          <p:nvPr>
            <p:ph type="body" sz="quarter" idx="13"/>
          </p:nvPr>
        </p:nvSpPr>
        <p:spPr>
          <a:xfrm>
            <a:off x="508806" y="1836088"/>
            <a:ext cx="11174400" cy="360000"/>
          </a:xfrm>
        </p:spPr>
        <p:txBody>
          <a:bodyPr/>
          <a:lstStyle/>
          <a:p>
            <a:r>
              <a:rPr dirty="0"/>
              <a:t>O </a:t>
            </a:r>
            <a:r>
              <a:rPr dirty="0" err="1"/>
              <a:t>direito</a:t>
            </a:r>
            <a:r>
              <a:rPr dirty="0"/>
              <a:t> à </a:t>
            </a:r>
            <a:r>
              <a:rPr lang="pt-BR" dirty="0"/>
              <a:t>capacidade legal</a:t>
            </a:r>
            <a:r>
              <a:rPr dirty="0"/>
              <a:t> </a:t>
            </a:r>
            <a:r>
              <a:rPr dirty="0" err="1"/>
              <a:t>na</a:t>
            </a:r>
            <a:r>
              <a:rPr dirty="0"/>
              <a:t> CDPD</a:t>
            </a:r>
            <a:endParaRPr lang="en-CH"/>
          </a:p>
        </p:txBody>
      </p:sp>
      <p:sp>
        <p:nvSpPr>
          <p:cNvPr id="3" name="Content Placeholder 2">
            <a:extLst>
              <a:ext uri="{FF2B5EF4-FFF2-40B4-BE49-F238E27FC236}">
                <a16:creationId xmlns:a16="http://schemas.microsoft.com/office/drawing/2014/main" id="{37269E88-A97E-45D8-8FA9-157493070E0B}"/>
              </a:ext>
            </a:extLst>
          </p:cNvPr>
          <p:cNvSpPr>
            <a:spLocks noGrp="1"/>
          </p:cNvSpPr>
          <p:nvPr>
            <p:ph sz="quarter" idx="14"/>
          </p:nvPr>
        </p:nvSpPr>
        <p:spPr>
          <a:xfrm>
            <a:off x="508794" y="2641377"/>
            <a:ext cx="11174412" cy="2788749"/>
          </a:xfrm>
        </p:spPr>
        <p:txBody>
          <a:bodyPr>
            <a:normAutofit/>
          </a:bodyPr>
          <a:lstStyle/>
          <a:p>
            <a:pPr algn="just">
              <a:spcBef>
                <a:spcPts val="600"/>
              </a:spcBef>
              <a:spcAft>
                <a:spcPts val="0"/>
              </a:spcAft>
            </a:pPr>
            <a:r>
              <a:rPr sz="2000" dirty="0"/>
              <a:t> A CDPD é um </a:t>
            </a:r>
            <a:r>
              <a:rPr lang="pt-BR" sz="2000" dirty="0"/>
              <a:t>é um tratado internacional adotado por países para garantir </a:t>
            </a:r>
            <a:r>
              <a:rPr lang="pt-BR" sz="2000" b="1" dirty="0"/>
              <a:t>que pessoas com deficiência em todo o mundo gozem de seus direitos em igualdade de condições com outras pessoas em todos os aspectos da vida. </a:t>
            </a:r>
            <a:endParaRPr lang="en-CH" sz="2000" b="1" dirty="0"/>
          </a:p>
          <a:p>
            <a:pPr algn="just">
              <a:spcBef>
                <a:spcPts val="600"/>
              </a:spcBef>
              <a:spcAft>
                <a:spcPts val="0"/>
              </a:spcAft>
            </a:pPr>
            <a:r>
              <a:rPr sz="2000" dirty="0"/>
              <a:t>A CDPD visa </a:t>
            </a:r>
            <a:r>
              <a:rPr sz="2000" dirty="0" err="1"/>
              <a:t>proteger</a:t>
            </a:r>
            <a:r>
              <a:rPr sz="2000" dirty="0"/>
              <a:t> </a:t>
            </a:r>
            <a:r>
              <a:rPr sz="2000" dirty="0" err="1"/>
              <a:t>os</a:t>
            </a:r>
            <a:r>
              <a:rPr sz="2000" dirty="0"/>
              <a:t> </a:t>
            </a:r>
            <a:r>
              <a:rPr sz="2000" dirty="0" err="1"/>
              <a:t>direitos</a:t>
            </a:r>
            <a:r>
              <a:rPr sz="2000" dirty="0"/>
              <a:t> </a:t>
            </a:r>
            <a:r>
              <a:rPr sz="2000" dirty="0" err="1"/>
              <a:t>humanos</a:t>
            </a:r>
            <a:r>
              <a:rPr sz="2000" dirty="0"/>
              <a:t> das pessoas com </a:t>
            </a:r>
            <a:r>
              <a:rPr sz="2000" dirty="0" err="1"/>
              <a:t>deficiência</a:t>
            </a:r>
            <a:r>
              <a:rPr sz="2000" dirty="0"/>
              <a:t>, combater a </a:t>
            </a:r>
            <a:r>
              <a:rPr sz="2000" dirty="0" err="1"/>
              <a:t>discriminação</a:t>
            </a:r>
            <a:r>
              <a:rPr sz="2000" dirty="0"/>
              <a:t>, o </a:t>
            </a:r>
            <a:r>
              <a:rPr sz="2000" dirty="0" err="1"/>
              <a:t>estigma</a:t>
            </a:r>
            <a:r>
              <a:rPr sz="2000" dirty="0"/>
              <a:t> e </a:t>
            </a:r>
            <a:r>
              <a:rPr sz="2000" dirty="0" err="1"/>
              <a:t>os</a:t>
            </a:r>
            <a:r>
              <a:rPr sz="2000" dirty="0"/>
              <a:t> </a:t>
            </a:r>
            <a:r>
              <a:rPr sz="2000" dirty="0" err="1"/>
              <a:t>estereótipos</a:t>
            </a:r>
            <a:r>
              <a:rPr sz="2000" dirty="0"/>
              <a:t> e </a:t>
            </a:r>
            <a:r>
              <a:rPr sz="2000" dirty="0" err="1"/>
              <a:t>promover</a:t>
            </a:r>
            <a:r>
              <a:rPr sz="2000" dirty="0"/>
              <a:t> a </a:t>
            </a:r>
            <a:r>
              <a:rPr sz="2000" dirty="0" err="1"/>
              <a:t>inclusão</a:t>
            </a:r>
            <a:r>
              <a:rPr sz="2000" dirty="0"/>
              <a:t> e a </a:t>
            </a:r>
            <a:r>
              <a:rPr sz="2000" dirty="0" err="1"/>
              <a:t>participação</a:t>
            </a:r>
            <a:r>
              <a:rPr sz="2000" dirty="0"/>
              <a:t>. </a:t>
            </a:r>
          </a:p>
          <a:p>
            <a:pPr algn="just">
              <a:spcBef>
                <a:spcPts val="600"/>
              </a:spcBef>
              <a:spcAft>
                <a:spcPts val="0"/>
              </a:spcAft>
            </a:pPr>
            <a:r>
              <a:rPr sz="2000" dirty="0" err="1"/>
              <a:t>Reconhece</a:t>
            </a:r>
            <a:r>
              <a:rPr sz="2000" dirty="0"/>
              <a:t> que as pessoas com </a:t>
            </a:r>
            <a:r>
              <a:rPr sz="2000" dirty="0" err="1"/>
              <a:t>deficiência</a:t>
            </a:r>
            <a:r>
              <a:rPr sz="2000" dirty="0"/>
              <a:t> </a:t>
            </a:r>
            <a:r>
              <a:rPr sz="2000" dirty="0" err="1"/>
              <a:t>devem</a:t>
            </a:r>
            <a:r>
              <a:rPr sz="2000" dirty="0"/>
              <a:t> ser </a:t>
            </a:r>
            <a:r>
              <a:rPr sz="2000" dirty="0" err="1"/>
              <a:t>capazes</a:t>
            </a:r>
            <a:r>
              <a:rPr sz="2000" dirty="0"/>
              <a:t> de </a:t>
            </a:r>
            <a:r>
              <a:rPr sz="2000" dirty="0" err="1"/>
              <a:t>alcançar</a:t>
            </a:r>
            <a:r>
              <a:rPr sz="2000" dirty="0"/>
              <a:t> seu </a:t>
            </a:r>
            <a:r>
              <a:rPr sz="2000" dirty="0" err="1"/>
              <a:t>potencial</a:t>
            </a:r>
            <a:r>
              <a:rPr sz="2000" dirty="0"/>
              <a:t> em </a:t>
            </a:r>
            <a:r>
              <a:rPr sz="2000" dirty="0" err="1"/>
              <a:t>igualdade</a:t>
            </a:r>
            <a:r>
              <a:rPr sz="2000" dirty="0"/>
              <a:t> de </a:t>
            </a:r>
            <a:r>
              <a:rPr sz="2000" dirty="0" err="1"/>
              <a:t>condições</a:t>
            </a:r>
            <a:r>
              <a:rPr sz="2000" dirty="0"/>
              <a:t> com as </a:t>
            </a:r>
            <a:r>
              <a:rPr sz="2000" dirty="0" err="1"/>
              <a:t>outras</a:t>
            </a:r>
            <a:r>
              <a:rPr sz="2000" dirty="0"/>
              <a:t> pessoas.</a:t>
            </a:r>
            <a:endParaRPr lang="en-CH" sz="2000" dirty="0"/>
          </a:p>
          <a:p>
            <a:endParaRPr lang="en-CH" dirty="0"/>
          </a:p>
        </p:txBody>
      </p:sp>
      <p:sp>
        <p:nvSpPr>
          <p:cNvPr id="2" name="Title 1">
            <a:extLst>
              <a:ext uri="{FF2B5EF4-FFF2-40B4-BE49-F238E27FC236}">
                <a16:creationId xmlns:a16="http://schemas.microsoft.com/office/drawing/2014/main" id="{94C49CF7-4BA7-49C1-A85C-92184278C7FE}"/>
              </a:ext>
            </a:extLst>
          </p:cNvPr>
          <p:cNvSpPr>
            <a:spLocks noGrp="1"/>
          </p:cNvSpPr>
          <p:nvPr>
            <p:ph type="title"/>
          </p:nvPr>
        </p:nvSpPr>
        <p:spPr>
          <a:xfrm>
            <a:off x="422141" y="506412"/>
            <a:ext cx="11481387"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19</a:t>
            </a:r>
            <a:endParaRPr lang="en-CH" dirty="0"/>
          </a:p>
        </p:txBody>
      </p:sp>
    </p:spTree>
    <p:extLst>
      <p:ext uri="{BB962C8B-B14F-4D97-AF65-F5344CB8AC3E}">
        <p14:creationId xmlns:p14="http://schemas.microsoft.com/office/powerpoint/2010/main" val="213832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F3D4F-11B9-425C-BB59-5024D4C4CC0C}"/>
              </a:ext>
            </a:extLst>
          </p:cNvPr>
          <p:cNvSpPr>
            <a:spLocks noGrp="1"/>
          </p:cNvSpPr>
          <p:nvPr>
            <p:ph sz="quarter" idx="14"/>
          </p:nvPr>
        </p:nvSpPr>
        <p:spPr>
          <a:xfrm>
            <a:off x="507194" y="1943188"/>
            <a:ext cx="11174412" cy="3445823"/>
          </a:xfrm>
        </p:spPr>
        <p:txBody>
          <a:bodyPr>
            <a:normAutofit/>
          </a:bodyPr>
          <a:lstStyle/>
          <a:p>
            <a:pPr algn="just">
              <a:spcBef>
                <a:spcPts val="600"/>
              </a:spcBef>
              <a:spcAft>
                <a:spcPts val="0"/>
              </a:spcAft>
            </a:pPr>
            <a:r>
              <a:rPr sz="2000" dirty="0"/>
              <a:t>De </a:t>
            </a:r>
            <a:r>
              <a:rPr sz="2000" dirty="0" err="1"/>
              <a:t>acordo</a:t>
            </a:r>
            <a:r>
              <a:rPr sz="2000" dirty="0"/>
              <a:t> com o </a:t>
            </a:r>
            <a:r>
              <a:rPr sz="2000" dirty="0" err="1"/>
              <a:t>artigo</a:t>
            </a:r>
            <a:r>
              <a:rPr sz="2000" dirty="0"/>
              <a:t> 12 da CDPD, o </a:t>
            </a:r>
            <a:r>
              <a:rPr sz="2000" dirty="0" err="1"/>
              <a:t>direito</a:t>
            </a:r>
            <a:r>
              <a:rPr sz="2000" dirty="0"/>
              <a:t> à </a:t>
            </a:r>
            <a:r>
              <a:rPr lang="pt-BR" sz="2000" dirty="0"/>
              <a:t>capacidade legal</a:t>
            </a:r>
            <a:r>
              <a:rPr sz="2000" dirty="0"/>
              <a:t> </a:t>
            </a:r>
            <a:r>
              <a:rPr sz="2000" dirty="0" err="1"/>
              <a:t>nunca</a:t>
            </a:r>
            <a:r>
              <a:rPr sz="2000" dirty="0"/>
              <a:t> </a:t>
            </a:r>
            <a:r>
              <a:rPr sz="2000" dirty="0" err="1"/>
              <a:t>pode</a:t>
            </a:r>
            <a:r>
              <a:rPr sz="2000" dirty="0"/>
              <a:t> ser </a:t>
            </a:r>
            <a:r>
              <a:rPr sz="2000" dirty="0" err="1"/>
              <a:t>tirado</a:t>
            </a:r>
            <a:r>
              <a:rPr sz="2000" dirty="0"/>
              <a:t> das pessoas. </a:t>
            </a:r>
          </a:p>
          <a:p>
            <a:pPr algn="just">
              <a:spcBef>
                <a:spcPts val="600"/>
              </a:spcBef>
              <a:spcAft>
                <a:spcPts val="0"/>
              </a:spcAft>
            </a:pPr>
            <a:r>
              <a:rPr sz="2000" dirty="0"/>
              <a:t>Todos </a:t>
            </a:r>
            <a:r>
              <a:rPr sz="2000" dirty="0" err="1"/>
              <a:t>têm</a:t>
            </a:r>
            <a:r>
              <a:rPr sz="2000" dirty="0"/>
              <a:t> </a:t>
            </a:r>
            <a:r>
              <a:rPr sz="2000" dirty="0" err="1"/>
              <a:t>direito</a:t>
            </a:r>
            <a:r>
              <a:rPr sz="2000" dirty="0"/>
              <a:t> à </a:t>
            </a:r>
            <a:r>
              <a:rPr lang="pt-BR" sz="2000" dirty="0"/>
              <a:t>capacidade legal</a:t>
            </a:r>
            <a:r>
              <a:rPr sz="2000" dirty="0"/>
              <a:t>, </a:t>
            </a:r>
            <a:r>
              <a:rPr sz="2000" dirty="0" err="1"/>
              <a:t>independentemente</a:t>
            </a:r>
            <a:r>
              <a:rPr sz="2000" dirty="0"/>
              <a:t> de suas </a:t>
            </a:r>
            <a:r>
              <a:rPr sz="2000" dirty="0" err="1"/>
              <a:t>habilidades</a:t>
            </a:r>
            <a:r>
              <a:rPr sz="2000" dirty="0"/>
              <a:t> de </a:t>
            </a:r>
            <a:r>
              <a:rPr sz="2000" dirty="0" err="1"/>
              <a:t>tomada</a:t>
            </a:r>
            <a:r>
              <a:rPr sz="2000" dirty="0"/>
              <a:t> de </a:t>
            </a:r>
            <a:r>
              <a:rPr sz="2000" dirty="0" err="1"/>
              <a:t>decisão</a:t>
            </a:r>
            <a:r>
              <a:rPr sz="2000" dirty="0"/>
              <a:t>. </a:t>
            </a:r>
          </a:p>
          <a:p>
            <a:pPr algn="just">
              <a:spcBef>
                <a:spcPts val="600"/>
              </a:spcBef>
              <a:spcAft>
                <a:spcPts val="0"/>
              </a:spcAft>
            </a:pPr>
            <a:r>
              <a:rPr sz="2000" dirty="0"/>
              <a:t>Uma </a:t>
            </a:r>
            <a:r>
              <a:rPr sz="2000" dirty="0" err="1"/>
              <a:t>deficiência</a:t>
            </a:r>
            <a:r>
              <a:rPr sz="2000" dirty="0"/>
              <a:t> </a:t>
            </a:r>
            <a:r>
              <a:rPr sz="2000" dirty="0" err="1"/>
              <a:t>psicossocial</a:t>
            </a:r>
            <a:r>
              <a:rPr sz="2000" dirty="0"/>
              <a:t>, </a:t>
            </a:r>
            <a:r>
              <a:rPr sz="2000" dirty="0" err="1"/>
              <a:t>intelectual</a:t>
            </a:r>
            <a:r>
              <a:rPr sz="2000" dirty="0"/>
              <a:t> ou </a:t>
            </a:r>
            <a:r>
              <a:rPr sz="2000" dirty="0" err="1"/>
              <a:t>cognitiva</a:t>
            </a:r>
            <a:r>
              <a:rPr sz="2000" dirty="0"/>
              <a:t> </a:t>
            </a:r>
            <a:r>
              <a:rPr sz="2000" dirty="0" err="1"/>
              <a:t>nunca</a:t>
            </a:r>
            <a:r>
              <a:rPr sz="2000" dirty="0"/>
              <a:t> </a:t>
            </a:r>
            <a:r>
              <a:rPr sz="2000" dirty="0" err="1"/>
              <a:t>pode</a:t>
            </a:r>
            <a:r>
              <a:rPr sz="2000" dirty="0"/>
              <a:t> </a:t>
            </a:r>
            <a:r>
              <a:rPr sz="2000" dirty="0" err="1"/>
              <a:t>justificar</a:t>
            </a:r>
            <a:r>
              <a:rPr sz="2000" dirty="0"/>
              <a:t> </a:t>
            </a:r>
            <a:r>
              <a:rPr sz="2000" dirty="0" err="1"/>
              <a:t>negar</a:t>
            </a:r>
            <a:r>
              <a:rPr sz="2000" dirty="0"/>
              <a:t> </a:t>
            </a:r>
            <a:r>
              <a:rPr sz="2000" dirty="0" err="1"/>
              <a:t>às</a:t>
            </a:r>
            <a:r>
              <a:rPr sz="2000" dirty="0"/>
              <a:t> pessoas o </a:t>
            </a:r>
            <a:r>
              <a:rPr sz="2000" dirty="0" err="1"/>
              <a:t>direito</a:t>
            </a:r>
            <a:r>
              <a:rPr sz="2000" dirty="0"/>
              <a:t> à </a:t>
            </a:r>
            <a:r>
              <a:rPr lang="pt-BR" sz="2000" dirty="0"/>
              <a:t>capacidade legal</a:t>
            </a:r>
            <a:r>
              <a:rPr sz="2000" dirty="0"/>
              <a:t>.</a:t>
            </a:r>
          </a:p>
          <a:p>
            <a:pPr algn="just">
              <a:spcBef>
                <a:spcPts val="600"/>
              </a:spcBef>
              <a:spcAft>
                <a:spcPts val="0"/>
              </a:spcAft>
            </a:pPr>
            <a:r>
              <a:rPr sz="2000" dirty="0"/>
              <a:t>O </a:t>
            </a:r>
            <a:r>
              <a:rPr sz="2000" dirty="0" err="1"/>
              <a:t>direito</a:t>
            </a:r>
            <a:r>
              <a:rPr sz="2000" dirty="0"/>
              <a:t> à </a:t>
            </a:r>
            <a:r>
              <a:rPr lang="pt-BR" sz="2000" dirty="0"/>
              <a:t>capacidade legal</a:t>
            </a:r>
            <a:r>
              <a:rPr sz="2000" dirty="0"/>
              <a:t> é </a:t>
            </a:r>
            <a:r>
              <a:rPr sz="2000" dirty="0" err="1"/>
              <a:t>garantido</a:t>
            </a:r>
            <a:r>
              <a:rPr sz="2000" dirty="0"/>
              <a:t> a </a:t>
            </a:r>
            <a:r>
              <a:rPr sz="2000" dirty="0" err="1"/>
              <a:t>todas</a:t>
            </a:r>
            <a:r>
              <a:rPr sz="2000" dirty="0"/>
              <a:t> as pessoas, </a:t>
            </a:r>
            <a:r>
              <a:rPr sz="2000" dirty="0" err="1"/>
              <a:t>independentemente</a:t>
            </a:r>
            <a:r>
              <a:rPr sz="2000" dirty="0"/>
              <a:t> de quais </a:t>
            </a:r>
            <a:r>
              <a:rPr sz="2000" dirty="0" err="1"/>
              <a:t>sejam</a:t>
            </a:r>
            <a:r>
              <a:rPr sz="2000" dirty="0"/>
              <a:t> suas </a:t>
            </a:r>
            <a:r>
              <a:rPr sz="2000" dirty="0" err="1"/>
              <a:t>necessidades</a:t>
            </a:r>
            <a:r>
              <a:rPr sz="2000" dirty="0"/>
              <a:t> de </a:t>
            </a:r>
            <a:r>
              <a:rPr sz="2000" dirty="0" err="1"/>
              <a:t>apoio</a:t>
            </a:r>
            <a:r>
              <a:rPr sz="2000" dirty="0"/>
              <a:t>. </a:t>
            </a:r>
          </a:p>
          <a:p>
            <a:pPr algn="just">
              <a:spcBef>
                <a:spcPts val="600"/>
              </a:spcBef>
              <a:spcAft>
                <a:spcPts val="0"/>
              </a:spcAft>
            </a:pPr>
            <a:r>
              <a:rPr sz="2000" dirty="0" err="1"/>
              <a:t>Portanto</a:t>
            </a:r>
            <a:r>
              <a:rPr sz="2000" dirty="0"/>
              <a:t>, as pessoas que </a:t>
            </a:r>
            <a:r>
              <a:rPr sz="2000" dirty="0" err="1"/>
              <a:t>têm</a:t>
            </a:r>
            <a:r>
              <a:rPr sz="2000" dirty="0"/>
              <a:t> </a:t>
            </a:r>
            <a:r>
              <a:rPr sz="2000" dirty="0" err="1"/>
              <a:t>necessidades</a:t>
            </a:r>
            <a:r>
              <a:rPr sz="2000" dirty="0"/>
              <a:t> de </a:t>
            </a:r>
            <a:r>
              <a:rPr sz="2000" dirty="0" err="1"/>
              <a:t>apoio</a:t>
            </a:r>
            <a:r>
              <a:rPr sz="2000" dirty="0"/>
              <a:t> </a:t>
            </a:r>
            <a:r>
              <a:rPr sz="2000" dirty="0" err="1"/>
              <a:t>significativas</a:t>
            </a:r>
            <a:r>
              <a:rPr sz="2000" dirty="0"/>
              <a:t> (por </a:t>
            </a:r>
            <a:r>
              <a:rPr sz="2000" dirty="0" err="1"/>
              <a:t>exemplo</a:t>
            </a:r>
            <a:r>
              <a:rPr sz="2000" dirty="0"/>
              <a:t>, pessoas que </a:t>
            </a:r>
            <a:r>
              <a:rPr sz="2000" dirty="0" err="1"/>
              <a:t>não</a:t>
            </a:r>
            <a:r>
              <a:rPr sz="2000" dirty="0"/>
              <a:t> se </a:t>
            </a:r>
            <a:r>
              <a:rPr sz="2000" dirty="0" err="1"/>
              <a:t>comunicam</a:t>
            </a:r>
            <a:r>
              <a:rPr sz="2000" dirty="0"/>
              <a:t> de </a:t>
            </a:r>
            <a:r>
              <a:rPr sz="2000" dirty="0" err="1"/>
              <a:t>maneira</a:t>
            </a:r>
            <a:r>
              <a:rPr sz="2000" dirty="0"/>
              <a:t> </a:t>
            </a:r>
            <a:r>
              <a:rPr sz="2000" dirty="0" err="1"/>
              <a:t>tradicional</a:t>
            </a:r>
            <a:r>
              <a:rPr sz="2000" dirty="0"/>
              <a:t>, que </a:t>
            </a:r>
            <a:r>
              <a:rPr sz="2000" dirty="0" err="1"/>
              <a:t>estão</a:t>
            </a:r>
            <a:r>
              <a:rPr sz="2000" dirty="0"/>
              <a:t> </a:t>
            </a:r>
            <a:r>
              <a:rPr sz="2000" dirty="0" err="1"/>
              <a:t>isoladas</a:t>
            </a:r>
            <a:r>
              <a:rPr sz="2000" dirty="0"/>
              <a:t>, que </a:t>
            </a:r>
            <a:r>
              <a:rPr sz="2000" dirty="0" err="1"/>
              <a:t>não</a:t>
            </a:r>
            <a:r>
              <a:rPr sz="2000" dirty="0"/>
              <a:t> </a:t>
            </a:r>
            <a:r>
              <a:rPr sz="2000" dirty="0" err="1"/>
              <a:t>têm</a:t>
            </a:r>
            <a:r>
              <a:rPr sz="2000" dirty="0"/>
              <a:t> redes de </a:t>
            </a:r>
            <a:r>
              <a:rPr sz="2000" dirty="0" err="1"/>
              <a:t>apoio</a:t>
            </a:r>
            <a:r>
              <a:rPr sz="2000" dirty="0"/>
              <a:t> ou </a:t>
            </a:r>
            <a:r>
              <a:rPr sz="2000" dirty="0" err="1"/>
              <a:t>estão</a:t>
            </a:r>
            <a:r>
              <a:rPr sz="2000" dirty="0"/>
              <a:t> em </a:t>
            </a:r>
            <a:r>
              <a:rPr sz="2000" dirty="0" err="1"/>
              <a:t>risco</a:t>
            </a:r>
            <a:r>
              <a:rPr sz="2000" dirty="0"/>
              <a:t> de </a:t>
            </a:r>
            <a:r>
              <a:rPr sz="2000" dirty="0" err="1"/>
              <a:t>abuso</a:t>
            </a:r>
            <a:r>
              <a:rPr sz="2000" dirty="0"/>
              <a:t>) são </a:t>
            </a:r>
            <a:r>
              <a:rPr sz="2000" dirty="0" err="1"/>
              <a:t>protegidas</a:t>
            </a:r>
            <a:r>
              <a:rPr sz="2000" dirty="0"/>
              <a:t> </a:t>
            </a:r>
            <a:r>
              <a:rPr sz="2000" dirty="0" err="1"/>
              <a:t>pelo</a:t>
            </a:r>
            <a:r>
              <a:rPr sz="2000" dirty="0"/>
              <a:t> </a:t>
            </a:r>
            <a:r>
              <a:rPr sz="2000" dirty="0" err="1"/>
              <a:t>disposto</a:t>
            </a:r>
            <a:r>
              <a:rPr sz="2000" dirty="0"/>
              <a:t> no </a:t>
            </a:r>
            <a:r>
              <a:rPr sz="2000" dirty="0" err="1"/>
              <a:t>artigo</a:t>
            </a:r>
            <a:r>
              <a:rPr sz="2000" dirty="0"/>
              <a:t> 12. </a:t>
            </a:r>
          </a:p>
        </p:txBody>
      </p:sp>
      <p:sp>
        <p:nvSpPr>
          <p:cNvPr id="2" name="Title 1">
            <a:extLst>
              <a:ext uri="{FF2B5EF4-FFF2-40B4-BE49-F238E27FC236}">
                <a16:creationId xmlns:a16="http://schemas.microsoft.com/office/drawing/2014/main" id="{0CE472AA-25CD-4455-8BE8-40EFE47D4F5E}"/>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20</a:t>
            </a:r>
            <a:endParaRPr lang="en-CH" dirty="0"/>
          </a:p>
        </p:txBody>
      </p:sp>
    </p:spTree>
    <p:extLst>
      <p:ext uri="{BB962C8B-B14F-4D97-AF65-F5344CB8AC3E}">
        <p14:creationId xmlns:p14="http://schemas.microsoft.com/office/powerpoint/2010/main" val="3921387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8F6F7-12B5-42AD-97D3-2233D8B93817}"/>
              </a:ext>
            </a:extLst>
          </p:cNvPr>
          <p:cNvSpPr>
            <a:spLocks noGrp="1"/>
          </p:cNvSpPr>
          <p:nvPr>
            <p:ph sz="quarter" idx="14"/>
          </p:nvPr>
        </p:nvSpPr>
        <p:spPr/>
        <p:txBody>
          <a:bodyPr>
            <a:normAutofit/>
          </a:bodyPr>
          <a:lstStyle/>
          <a:p>
            <a:pPr algn="just">
              <a:lnSpc>
                <a:spcPct val="110000"/>
              </a:lnSpc>
              <a:spcBef>
                <a:spcPts val="600"/>
              </a:spcBef>
              <a:spcAft>
                <a:spcPts val="0"/>
              </a:spcAft>
            </a:pPr>
            <a:r>
              <a:rPr sz="2000" dirty="0"/>
              <a:t>O </a:t>
            </a:r>
            <a:r>
              <a:rPr sz="2000" dirty="0" err="1"/>
              <a:t>direito</a:t>
            </a:r>
            <a:r>
              <a:rPr sz="2000" dirty="0"/>
              <a:t> à </a:t>
            </a:r>
            <a:r>
              <a:rPr lang="pt-BR" sz="2000" dirty="0"/>
              <a:t>capacidade legal</a:t>
            </a:r>
            <a:r>
              <a:rPr sz="2000" dirty="0"/>
              <a:t> </a:t>
            </a:r>
            <a:r>
              <a:rPr sz="2000" dirty="0" err="1"/>
              <a:t>diz</a:t>
            </a:r>
            <a:r>
              <a:rPr sz="2000" dirty="0"/>
              <a:t> </a:t>
            </a:r>
            <a:r>
              <a:rPr sz="2000" dirty="0" err="1"/>
              <a:t>respeito</a:t>
            </a:r>
            <a:r>
              <a:rPr sz="2000" dirty="0"/>
              <a:t> a </a:t>
            </a:r>
            <a:r>
              <a:rPr sz="2000" b="1" u="sng" dirty="0" err="1"/>
              <a:t>todas</a:t>
            </a:r>
            <a:r>
              <a:rPr sz="2000" b="1" u="sng" dirty="0"/>
              <a:t> as </a:t>
            </a:r>
            <a:r>
              <a:rPr sz="2000" b="1" u="sng" dirty="0" err="1"/>
              <a:t>áreas</a:t>
            </a:r>
            <a:r>
              <a:rPr sz="2000" b="1" u="sng" dirty="0"/>
              <a:t> da vida</a:t>
            </a:r>
            <a:endParaRPr lang="en-CH" sz="2000" dirty="0"/>
          </a:p>
          <a:p>
            <a:pPr algn="just">
              <a:lnSpc>
                <a:spcPct val="110000"/>
              </a:lnSpc>
              <a:spcBef>
                <a:spcPts val="600"/>
              </a:spcBef>
              <a:spcAft>
                <a:spcPts val="0"/>
              </a:spcAft>
            </a:pPr>
            <a:r>
              <a:rPr sz="2000" dirty="0"/>
              <a:t>O </a:t>
            </a:r>
            <a:r>
              <a:rPr sz="2000" dirty="0" err="1"/>
              <a:t>direito</a:t>
            </a:r>
            <a:r>
              <a:rPr sz="2000" dirty="0"/>
              <a:t> à </a:t>
            </a:r>
            <a:r>
              <a:rPr lang="pt-BR" sz="2000" dirty="0"/>
              <a:t>capacidade legal</a:t>
            </a:r>
            <a:r>
              <a:rPr sz="2000" dirty="0"/>
              <a:t> </a:t>
            </a:r>
            <a:r>
              <a:rPr sz="2000" dirty="0" err="1"/>
              <a:t>diz</a:t>
            </a:r>
            <a:r>
              <a:rPr sz="2000" dirty="0"/>
              <a:t> </a:t>
            </a:r>
            <a:r>
              <a:rPr sz="2000" dirty="0" err="1"/>
              <a:t>respeito</a:t>
            </a:r>
            <a:r>
              <a:rPr sz="2000" dirty="0"/>
              <a:t> a </a:t>
            </a:r>
            <a:r>
              <a:rPr sz="2000" b="1" u="sng" dirty="0" err="1"/>
              <a:t>todos</a:t>
            </a:r>
            <a:r>
              <a:rPr sz="2000" b="1" u="sng" dirty="0"/>
              <a:t> </a:t>
            </a:r>
            <a:r>
              <a:rPr sz="2000" b="1" u="sng" dirty="0" err="1"/>
              <a:t>os</a:t>
            </a:r>
            <a:r>
              <a:rPr sz="2000" b="1" u="sng" dirty="0"/>
              <a:t> tipos de </a:t>
            </a:r>
            <a:r>
              <a:rPr sz="2000" b="1" u="sng" dirty="0" err="1"/>
              <a:t>tomada</a:t>
            </a:r>
            <a:r>
              <a:rPr sz="2000" b="1" u="sng" dirty="0"/>
              <a:t> de </a:t>
            </a:r>
            <a:r>
              <a:rPr sz="2000" b="1" u="sng" dirty="0" err="1"/>
              <a:t>decisão</a:t>
            </a:r>
            <a:endParaRPr sz="2000" b="1" u="sng" dirty="0"/>
          </a:p>
          <a:p>
            <a:pPr algn="just">
              <a:lnSpc>
                <a:spcPct val="110000"/>
              </a:lnSpc>
              <a:spcBef>
                <a:spcPts val="600"/>
              </a:spcBef>
              <a:spcAft>
                <a:spcPts val="0"/>
              </a:spcAft>
            </a:pPr>
            <a:r>
              <a:rPr sz="2000" dirty="0"/>
              <a:t>O </a:t>
            </a:r>
            <a:r>
              <a:rPr sz="2000" dirty="0" err="1"/>
              <a:t>Artigo</a:t>
            </a:r>
            <a:r>
              <a:rPr sz="2000" dirty="0"/>
              <a:t> 12 </a:t>
            </a:r>
            <a:r>
              <a:rPr sz="2000" dirty="0" err="1"/>
              <a:t>fornece</a:t>
            </a:r>
            <a:r>
              <a:rPr sz="2000" dirty="0"/>
              <a:t> </a:t>
            </a:r>
            <a:r>
              <a:rPr sz="2000" dirty="0" err="1"/>
              <a:t>proteção</a:t>
            </a:r>
            <a:r>
              <a:rPr sz="2000" dirty="0"/>
              <a:t> tanto para a </a:t>
            </a:r>
            <a:r>
              <a:rPr sz="2000" dirty="0" err="1"/>
              <a:t>tomada</a:t>
            </a:r>
            <a:r>
              <a:rPr sz="2000" dirty="0"/>
              <a:t> de </a:t>
            </a:r>
            <a:r>
              <a:rPr sz="2000" dirty="0" err="1"/>
              <a:t>decisão</a:t>
            </a:r>
            <a:r>
              <a:rPr sz="2000" dirty="0"/>
              <a:t> formal </a:t>
            </a:r>
            <a:r>
              <a:rPr sz="2000" dirty="0" err="1"/>
              <a:t>quanto</a:t>
            </a:r>
            <a:r>
              <a:rPr sz="2000" dirty="0"/>
              <a:t> para a </a:t>
            </a:r>
            <a:r>
              <a:rPr sz="2000" dirty="0" err="1"/>
              <a:t>tomada</a:t>
            </a:r>
            <a:r>
              <a:rPr sz="2000" dirty="0"/>
              <a:t> de </a:t>
            </a:r>
            <a:r>
              <a:rPr sz="2000" dirty="0" err="1"/>
              <a:t>decisão</a:t>
            </a:r>
            <a:r>
              <a:rPr sz="2000" dirty="0"/>
              <a:t> informal do </a:t>
            </a:r>
            <a:r>
              <a:rPr sz="2000" dirty="0" err="1"/>
              <a:t>dia</a:t>
            </a:r>
            <a:r>
              <a:rPr sz="2000" dirty="0"/>
              <a:t>-a-dia. </a:t>
            </a:r>
          </a:p>
          <a:p>
            <a:pPr marL="714375" algn="just">
              <a:lnSpc>
                <a:spcPct val="110000"/>
              </a:lnSpc>
              <a:spcBef>
                <a:spcPts val="600"/>
              </a:spcBef>
              <a:spcAft>
                <a:spcPts val="0"/>
              </a:spcAft>
            </a:pPr>
            <a:r>
              <a:rPr sz="2000" dirty="0" err="1"/>
              <a:t>Decisões</a:t>
            </a:r>
            <a:r>
              <a:rPr sz="2000" dirty="0"/>
              <a:t> </a:t>
            </a:r>
            <a:r>
              <a:rPr sz="2000" dirty="0" err="1"/>
              <a:t>formais</a:t>
            </a:r>
            <a:r>
              <a:rPr sz="2000" dirty="0"/>
              <a:t> - </a:t>
            </a:r>
            <a:r>
              <a:rPr sz="2000" dirty="0" err="1"/>
              <a:t>muitas</a:t>
            </a:r>
            <a:r>
              <a:rPr sz="2000" dirty="0"/>
              <a:t> </a:t>
            </a:r>
            <a:r>
              <a:rPr sz="2000" dirty="0" err="1"/>
              <a:t>vezes</a:t>
            </a:r>
            <a:r>
              <a:rPr sz="2000" dirty="0"/>
              <a:t> </a:t>
            </a:r>
            <a:r>
              <a:rPr sz="2000" dirty="0" err="1"/>
              <a:t>tomadas</a:t>
            </a:r>
            <a:r>
              <a:rPr sz="2000" dirty="0"/>
              <a:t> por </a:t>
            </a:r>
            <a:r>
              <a:rPr sz="2000" dirty="0" err="1"/>
              <a:t>guardiões</a:t>
            </a:r>
            <a:r>
              <a:rPr sz="2000" dirty="0"/>
              <a:t> </a:t>
            </a:r>
            <a:r>
              <a:rPr sz="2000" dirty="0" err="1"/>
              <a:t>nomeados</a:t>
            </a:r>
            <a:r>
              <a:rPr sz="2000" dirty="0"/>
              <a:t> </a:t>
            </a:r>
            <a:r>
              <a:rPr sz="2000" dirty="0" err="1"/>
              <a:t>pelo</a:t>
            </a:r>
            <a:r>
              <a:rPr sz="2000" dirty="0"/>
              <a:t> tribunal, saúde mental e outros </a:t>
            </a:r>
            <a:r>
              <a:rPr sz="2000" dirty="0" err="1"/>
              <a:t>profissionais</a:t>
            </a:r>
            <a:r>
              <a:rPr sz="2000" dirty="0"/>
              <a:t> e </a:t>
            </a:r>
            <a:r>
              <a:rPr sz="2000" dirty="0" err="1"/>
              <a:t>famílias</a:t>
            </a:r>
            <a:r>
              <a:rPr sz="2000" dirty="0"/>
              <a:t>. </a:t>
            </a:r>
          </a:p>
          <a:p>
            <a:pPr marL="714375" algn="just">
              <a:lnSpc>
                <a:spcPct val="110000"/>
              </a:lnSpc>
              <a:spcBef>
                <a:spcPts val="600"/>
              </a:spcBef>
              <a:spcAft>
                <a:spcPts val="0"/>
              </a:spcAft>
            </a:pPr>
            <a:r>
              <a:rPr sz="2000" dirty="0"/>
              <a:t>Tomada de </a:t>
            </a:r>
            <a:r>
              <a:rPr sz="2000" dirty="0" err="1"/>
              <a:t>decisão</a:t>
            </a:r>
            <a:r>
              <a:rPr sz="2000" dirty="0"/>
              <a:t> informal - </a:t>
            </a:r>
            <a:r>
              <a:rPr sz="2000" dirty="0" err="1"/>
              <a:t>muitas</a:t>
            </a:r>
            <a:r>
              <a:rPr sz="2000" dirty="0"/>
              <a:t> </a:t>
            </a:r>
            <a:r>
              <a:rPr sz="2000" dirty="0" err="1"/>
              <a:t>decisões</a:t>
            </a:r>
            <a:r>
              <a:rPr sz="2000" dirty="0"/>
              <a:t> do </a:t>
            </a:r>
            <a:r>
              <a:rPr sz="2000" dirty="0" err="1"/>
              <a:t>dia</a:t>
            </a:r>
            <a:r>
              <a:rPr sz="2000" dirty="0"/>
              <a:t>-a-</a:t>
            </a:r>
            <a:r>
              <a:rPr sz="2000" dirty="0" err="1"/>
              <a:t>dia</a:t>
            </a:r>
            <a:r>
              <a:rPr sz="2000" dirty="0"/>
              <a:t> (por </a:t>
            </a:r>
            <a:r>
              <a:rPr sz="2000" dirty="0" err="1"/>
              <a:t>exemplo</a:t>
            </a:r>
            <a:r>
              <a:rPr sz="2000" dirty="0"/>
              <a:t>, como </a:t>
            </a:r>
            <a:r>
              <a:rPr sz="2000" dirty="0" err="1"/>
              <a:t>gastar</a:t>
            </a:r>
            <a:r>
              <a:rPr sz="2000" dirty="0"/>
              <a:t> </a:t>
            </a:r>
            <a:r>
              <a:rPr sz="2000" dirty="0" err="1"/>
              <a:t>dinheiro</a:t>
            </a:r>
            <a:r>
              <a:rPr sz="2000" dirty="0"/>
              <a:t>, </a:t>
            </a:r>
            <a:r>
              <a:rPr sz="2000" dirty="0" err="1"/>
              <a:t>arranjos</a:t>
            </a:r>
            <a:r>
              <a:rPr sz="2000" dirty="0"/>
              <a:t> de vida, </a:t>
            </a:r>
            <a:r>
              <a:rPr sz="2000" dirty="0" err="1"/>
              <a:t>relacionamentos</a:t>
            </a:r>
            <a:r>
              <a:rPr sz="2000" dirty="0"/>
              <a:t> </a:t>
            </a:r>
            <a:r>
              <a:rPr sz="2000" dirty="0" err="1"/>
              <a:t>pessoais</a:t>
            </a:r>
            <a:r>
              <a:rPr sz="2000" dirty="0"/>
              <a:t>, </a:t>
            </a:r>
            <a:r>
              <a:rPr sz="2000" dirty="0" err="1"/>
              <a:t>escolha</a:t>
            </a:r>
            <a:r>
              <a:rPr sz="2000" dirty="0"/>
              <a:t> de quais </a:t>
            </a:r>
            <a:r>
              <a:rPr sz="2000" dirty="0" err="1"/>
              <a:t>roupas</a:t>
            </a:r>
            <a:r>
              <a:rPr sz="2000" dirty="0"/>
              <a:t> usar, </a:t>
            </a:r>
            <a:r>
              <a:rPr sz="2000" dirty="0" err="1"/>
              <a:t>escolha</a:t>
            </a:r>
            <a:r>
              <a:rPr sz="2000" dirty="0"/>
              <a:t> de </a:t>
            </a:r>
            <a:r>
              <a:rPr sz="2000" dirty="0" err="1"/>
              <a:t>alimentos</a:t>
            </a:r>
            <a:r>
              <a:rPr sz="2000" dirty="0"/>
              <a:t>) que as pessoas com </a:t>
            </a:r>
            <a:r>
              <a:rPr sz="2000" dirty="0" err="1"/>
              <a:t>deficiência</a:t>
            </a:r>
            <a:r>
              <a:rPr sz="2000" dirty="0"/>
              <a:t> </a:t>
            </a:r>
            <a:r>
              <a:rPr sz="2000" dirty="0" err="1"/>
              <a:t>enfrentam</a:t>
            </a:r>
            <a:r>
              <a:rPr sz="2000" dirty="0"/>
              <a:t> são </a:t>
            </a:r>
            <a:r>
              <a:rPr sz="2000" dirty="0" err="1"/>
              <a:t>frequentemente</a:t>
            </a:r>
            <a:r>
              <a:rPr sz="2000" dirty="0"/>
              <a:t> </a:t>
            </a:r>
            <a:r>
              <a:rPr sz="2000" dirty="0" err="1"/>
              <a:t>tomadas</a:t>
            </a:r>
            <a:r>
              <a:rPr sz="2000" dirty="0"/>
              <a:t> por </a:t>
            </a:r>
            <a:r>
              <a:rPr sz="2000" dirty="0" err="1"/>
              <a:t>outras</a:t>
            </a:r>
            <a:r>
              <a:rPr sz="2000" dirty="0"/>
              <a:t> pessoas (</a:t>
            </a:r>
            <a:r>
              <a:rPr sz="2000" dirty="0" err="1"/>
              <a:t>famílias</a:t>
            </a:r>
            <a:r>
              <a:rPr sz="2000" dirty="0"/>
              <a:t> ou </a:t>
            </a:r>
            <a:r>
              <a:rPr sz="2000" dirty="0" err="1"/>
              <a:t>parceiros</a:t>
            </a:r>
            <a:r>
              <a:rPr sz="2000" dirty="0"/>
              <a:t> de </a:t>
            </a:r>
            <a:r>
              <a:rPr sz="2000" dirty="0" err="1"/>
              <a:t>cuidados</a:t>
            </a:r>
            <a:r>
              <a:rPr sz="2000" dirty="0"/>
              <a:t>).  </a:t>
            </a:r>
          </a:p>
          <a:p>
            <a:pPr marL="714375" algn="just">
              <a:lnSpc>
                <a:spcPct val="110000"/>
              </a:lnSpc>
              <a:spcBef>
                <a:spcPts val="600"/>
              </a:spcBef>
              <a:spcAft>
                <a:spcPts val="0"/>
              </a:spcAft>
            </a:pPr>
            <a:r>
              <a:rPr sz="2000" dirty="0"/>
              <a:t>Isto é </a:t>
            </a:r>
            <a:r>
              <a:rPr sz="2000" dirty="0" err="1"/>
              <a:t>particularmente</a:t>
            </a:r>
            <a:r>
              <a:rPr sz="2000" dirty="0"/>
              <a:t> </a:t>
            </a:r>
            <a:r>
              <a:rPr sz="2000" dirty="0" err="1"/>
              <a:t>verdadeiro</a:t>
            </a:r>
            <a:r>
              <a:rPr sz="2000" dirty="0"/>
              <a:t> </a:t>
            </a:r>
            <a:r>
              <a:rPr sz="2000" dirty="0" err="1"/>
              <a:t>nos</a:t>
            </a:r>
            <a:r>
              <a:rPr sz="2000" dirty="0"/>
              <a:t> </a:t>
            </a:r>
            <a:r>
              <a:rPr sz="2000" dirty="0" err="1"/>
              <a:t>serviços</a:t>
            </a:r>
            <a:r>
              <a:rPr sz="2000" dirty="0"/>
              <a:t> de saúde mental e sociais</a:t>
            </a:r>
            <a:endParaRPr lang="en-CH" sz="2000" dirty="0"/>
          </a:p>
          <a:p>
            <a:endParaRPr lang="en-US" dirty="0"/>
          </a:p>
          <a:p>
            <a:endParaRPr lang="en-CH" dirty="0"/>
          </a:p>
        </p:txBody>
      </p:sp>
      <p:sp>
        <p:nvSpPr>
          <p:cNvPr id="2" name="Title 1">
            <a:extLst>
              <a:ext uri="{FF2B5EF4-FFF2-40B4-BE49-F238E27FC236}">
                <a16:creationId xmlns:a16="http://schemas.microsoft.com/office/drawing/2014/main" id="{8D9E80E1-6447-4E68-B43F-55B65BA67EF0}"/>
              </a:ext>
            </a:extLst>
          </p:cNvPr>
          <p:cNvSpPr>
            <a:spLocks noGrp="1"/>
          </p:cNvSpPr>
          <p:nvPr>
            <p:ph type="title"/>
          </p:nvPr>
        </p:nvSpPr>
        <p:spPr>
          <a:xfrm>
            <a:off x="422141" y="506412"/>
            <a:ext cx="11384847" cy="432000"/>
          </a:xfrm>
        </p:spPr>
        <p:txBody>
          <a:bodyPr/>
          <a:lstStyle/>
          <a:p>
            <a:pPr algn="ctr"/>
            <a:r>
              <a:rPr dirty="0"/>
              <a:t>Tomada de </a:t>
            </a:r>
            <a:r>
              <a:rPr dirty="0" err="1"/>
              <a:t>decisão</a:t>
            </a:r>
            <a:r>
              <a:rPr dirty="0"/>
              <a:t> formal e informal - 1</a:t>
            </a:r>
            <a:endParaRPr lang="en-CH" dirty="0"/>
          </a:p>
        </p:txBody>
      </p:sp>
    </p:spTree>
    <p:extLst>
      <p:ext uri="{BB962C8B-B14F-4D97-AF65-F5344CB8AC3E}">
        <p14:creationId xmlns:p14="http://schemas.microsoft.com/office/powerpoint/2010/main" val="139486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0127007-1F01-E544-AFB0-27184674A999}"/>
              </a:ext>
            </a:extLst>
          </p:cNvPr>
          <p:cNvSpPr>
            <a:spLocks noGrp="1"/>
          </p:cNvSpPr>
          <p:nvPr>
            <p:ph type="body" sz="quarter" idx="13"/>
          </p:nvPr>
        </p:nvSpPr>
        <p:spPr>
          <a:xfrm>
            <a:off x="508806" y="2066028"/>
            <a:ext cx="11174400" cy="360000"/>
          </a:xfrm>
        </p:spPr>
        <p:txBody>
          <a:bodyPr/>
          <a:lstStyle/>
          <a:p>
            <a:r>
              <a:rPr dirty="0"/>
              <a:t>Tomada de </a:t>
            </a:r>
            <a:r>
              <a:rPr dirty="0" err="1"/>
              <a:t>decisão</a:t>
            </a:r>
            <a:r>
              <a:rPr dirty="0"/>
              <a:t> formal e informal (3)</a:t>
            </a:r>
          </a:p>
        </p:txBody>
      </p:sp>
      <p:sp>
        <p:nvSpPr>
          <p:cNvPr id="3" name="Content Placeholder 2">
            <a:extLst>
              <a:ext uri="{FF2B5EF4-FFF2-40B4-BE49-F238E27FC236}">
                <a16:creationId xmlns:a16="http://schemas.microsoft.com/office/drawing/2014/main" id="{61670DE7-D805-4861-80B1-AC5C720C298D}"/>
              </a:ext>
            </a:extLst>
          </p:cNvPr>
          <p:cNvSpPr>
            <a:spLocks noGrp="1"/>
          </p:cNvSpPr>
          <p:nvPr>
            <p:ph sz="quarter" idx="14"/>
          </p:nvPr>
        </p:nvSpPr>
        <p:spPr>
          <a:xfrm>
            <a:off x="508794" y="2979058"/>
            <a:ext cx="11174412" cy="1690914"/>
          </a:xfrm>
        </p:spPr>
        <p:txBody>
          <a:bodyPr/>
          <a:lstStyle/>
          <a:p>
            <a:pPr algn="just">
              <a:spcBef>
                <a:spcPts val="600"/>
              </a:spcBef>
              <a:spcAft>
                <a:spcPts val="0"/>
              </a:spcAft>
            </a:pPr>
            <a:r>
              <a:rPr sz="2000" dirty="0"/>
              <a:t>As </a:t>
            </a:r>
            <a:r>
              <a:rPr sz="2000" dirty="0" err="1"/>
              <a:t>mulheres</a:t>
            </a:r>
            <a:r>
              <a:rPr sz="2000" dirty="0"/>
              <a:t> com </a:t>
            </a:r>
            <a:r>
              <a:rPr sz="2000" dirty="0" err="1"/>
              <a:t>deficiência</a:t>
            </a:r>
            <a:r>
              <a:rPr sz="2000" dirty="0"/>
              <a:t> </a:t>
            </a:r>
            <a:r>
              <a:rPr sz="2000" dirty="0" err="1"/>
              <a:t>podem</a:t>
            </a:r>
            <a:r>
              <a:rPr sz="2000" dirty="0"/>
              <a:t> </a:t>
            </a:r>
            <a:r>
              <a:rPr sz="2000" dirty="0" err="1"/>
              <a:t>enfrentar</a:t>
            </a:r>
            <a:r>
              <a:rPr sz="2000" dirty="0"/>
              <a:t> </a:t>
            </a:r>
            <a:r>
              <a:rPr sz="2000" dirty="0" err="1"/>
              <a:t>múltiplas</a:t>
            </a:r>
            <a:r>
              <a:rPr sz="2000" dirty="0"/>
              <a:t> </a:t>
            </a:r>
            <a:r>
              <a:rPr sz="2000" dirty="0" err="1"/>
              <a:t>discriminações</a:t>
            </a:r>
            <a:r>
              <a:rPr sz="2000" dirty="0"/>
              <a:t> e </a:t>
            </a:r>
            <a:r>
              <a:rPr sz="2000" dirty="0" err="1"/>
              <a:t>podem</a:t>
            </a:r>
            <a:r>
              <a:rPr sz="2000" dirty="0"/>
              <a:t> </a:t>
            </a:r>
            <a:r>
              <a:rPr sz="2000" dirty="0" err="1"/>
              <a:t>estar</a:t>
            </a:r>
            <a:r>
              <a:rPr sz="2000" dirty="0"/>
              <a:t> em </a:t>
            </a:r>
            <a:r>
              <a:rPr sz="2000" dirty="0" err="1"/>
              <a:t>maior</a:t>
            </a:r>
            <a:r>
              <a:rPr sz="2000" dirty="0"/>
              <a:t> </a:t>
            </a:r>
            <a:r>
              <a:rPr sz="2000" dirty="0" err="1"/>
              <a:t>risco</a:t>
            </a:r>
            <a:r>
              <a:rPr sz="2000" dirty="0"/>
              <a:t> de </a:t>
            </a:r>
            <a:r>
              <a:rPr lang="pt-BR" sz="2000" dirty="0"/>
              <a:t>serem negadas a</a:t>
            </a:r>
            <a:r>
              <a:rPr sz="2000" dirty="0"/>
              <a:t> </a:t>
            </a:r>
            <a:r>
              <a:rPr lang="pt-BR" sz="2000" dirty="0"/>
              <a:t>capacidade legal</a:t>
            </a:r>
            <a:r>
              <a:rPr sz="2000" dirty="0"/>
              <a:t>.</a:t>
            </a:r>
          </a:p>
          <a:p>
            <a:pPr algn="just">
              <a:spcBef>
                <a:spcPts val="600"/>
              </a:spcBef>
              <a:spcAft>
                <a:spcPts val="0"/>
              </a:spcAft>
            </a:pPr>
            <a:r>
              <a:rPr lang="pt-BR" sz="2000" dirty="0"/>
              <a:t>Por exemplo, em alguns países, elas podem ser impedidas de tomar decisões sobre seus direitos sexuais e reprodutivos, o que resulta em mais violações dos direitos humanos</a:t>
            </a:r>
            <a:r>
              <a:rPr sz="2000" dirty="0"/>
              <a:t>.</a:t>
            </a:r>
            <a:endParaRPr lang="en-CH" sz="2000" dirty="0"/>
          </a:p>
          <a:p>
            <a:endParaRPr lang="en-CH" dirty="0"/>
          </a:p>
        </p:txBody>
      </p:sp>
      <p:sp>
        <p:nvSpPr>
          <p:cNvPr id="2" name="Title 1">
            <a:extLst>
              <a:ext uri="{FF2B5EF4-FFF2-40B4-BE49-F238E27FC236}">
                <a16:creationId xmlns:a16="http://schemas.microsoft.com/office/drawing/2014/main" id="{F855F2E8-6956-4A30-AE82-AF4C4B640BC6}"/>
              </a:ext>
            </a:extLst>
          </p:cNvPr>
          <p:cNvSpPr>
            <a:spLocks noGrp="1"/>
          </p:cNvSpPr>
          <p:nvPr>
            <p:ph type="title"/>
          </p:nvPr>
        </p:nvSpPr>
        <p:spPr>
          <a:xfrm>
            <a:off x="422142" y="506412"/>
            <a:ext cx="11261064" cy="432000"/>
          </a:xfrm>
        </p:spPr>
        <p:txBody>
          <a:bodyPr/>
          <a:lstStyle/>
          <a:p>
            <a:pPr algn="ctr"/>
            <a:r>
              <a:rPr dirty="0" err="1"/>
              <a:t>Apresentação</a:t>
            </a:r>
            <a:r>
              <a:rPr dirty="0"/>
              <a:t>: </a:t>
            </a:r>
            <a:r>
              <a:rPr dirty="0" err="1"/>
              <a:t>Desafiando</a:t>
            </a:r>
            <a:r>
              <a:rPr dirty="0"/>
              <a:t> </a:t>
            </a:r>
            <a:r>
              <a:rPr dirty="0" err="1"/>
              <a:t>equívocos</a:t>
            </a:r>
            <a:r>
              <a:rPr dirty="0"/>
              <a:t> e </a:t>
            </a:r>
            <a:r>
              <a:rPr dirty="0" err="1"/>
              <a:t>estereótipos</a:t>
            </a:r>
            <a:r>
              <a:rPr dirty="0"/>
              <a:t> </a:t>
            </a:r>
            <a:r>
              <a:rPr dirty="0" err="1"/>
              <a:t>negativos</a:t>
            </a:r>
            <a:r>
              <a:rPr dirty="0"/>
              <a:t> em saúde mental – 22</a:t>
            </a:r>
            <a:endParaRPr lang="en-CH" dirty="0"/>
          </a:p>
        </p:txBody>
      </p:sp>
    </p:spTree>
    <p:extLst>
      <p:ext uri="{BB962C8B-B14F-4D97-AF65-F5344CB8AC3E}">
        <p14:creationId xmlns:p14="http://schemas.microsoft.com/office/powerpoint/2010/main" val="2819936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7770C-3268-4C97-8E00-02C113E119CB}"/>
              </a:ext>
            </a:extLst>
          </p:cNvPr>
          <p:cNvSpPr>
            <a:spLocks noGrp="1"/>
          </p:cNvSpPr>
          <p:nvPr>
            <p:ph sz="quarter" idx="14"/>
          </p:nvPr>
        </p:nvSpPr>
        <p:spPr>
          <a:xfrm>
            <a:off x="507195" y="1460388"/>
            <a:ext cx="11174412" cy="4500000"/>
          </a:xfrm>
        </p:spPr>
        <p:txBody>
          <a:bodyPr>
            <a:normAutofit fontScale="92500" lnSpcReduction="10000"/>
          </a:bodyPr>
          <a:lstStyle/>
          <a:p>
            <a:pPr marL="0" indent="0" algn="just">
              <a:buNone/>
              <a:defRPr b="1"/>
            </a:pPr>
            <a:r>
              <a:rPr dirty="0"/>
              <a:t>João:</a:t>
            </a:r>
            <a:endParaRPr lang="en-CH" b="1" dirty="0"/>
          </a:p>
          <a:p>
            <a:pPr algn="just"/>
            <a:r>
              <a:rPr dirty="0"/>
              <a:t>João foi </a:t>
            </a:r>
            <a:r>
              <a:rPr dirty="0" err="1"/>
              <a:t>diagnosticado</a:t>
            </a:r>
            <a:r>
              <a:rPr dirty="0"/>
              <a:t> com </a:t>
            </a:r>
            <a:r>
              <a:rPr dirty="0" err="1"/>
              <a:t>transtorno</a:t>
            </a:r>
            <a:r>
              <a:rPr dirty="0"/>
              <a:t> </a:t>
            </a:r>
            <a:r>
              <a:rPr dirty="0" err="1"/>
              <a:t>esquizoafetivo</a:t>
            </a:r>
            <a:r>
              <a:rPr dirty="0"/>
              <a:t> e foi </a:t>
            </a:r>
            <a:r>
              <a:rPr dirty="0" err="1"/>
              <a:t>informado</a:t>
            </a:r>
            <a:r>
              <a:rPr dirty="0"/>
              <a:t> de que </a:t>
            </a:r>
            <a:r>
              <a:rPr dirty="0" err="1"/>
              <a:t>ele</a:t>
            </a:r>
            <a:r>
              <a:rPr dirty="0"/>
              <a:t> tem anosognosia, que, </a:t>
            </a:r>
            <a:r>
              <a:rPr dirty="0" err="1"/>
              <a:t>explicou</a:t>
            </a:r>
            <a:r>
              <a:rPr dirty="0"/>
              <a:t> a equipe do </a:t>
            </a:r>
            <a:r>
              <a:rPr dirty="0" err="1"/>
              <a:t>serviço</a:t>
            </a:r>
            <a:r>
              <a:rPr dirty="0"/>
              <a:t>, </a:t>
            </a:r>
            <a:r>
              <a:rPr dirty="0" err="1"/>
              <a:t>significa</a:t>
            </a:r>
            <a:r>
              <a:rPr dirty="0"/>
              <a:t> “</a:t>
            </a:r>
            <a:r>
              <a:rPr dirty="0" err="1"/>
              <a:t>falta</a:t>
            </a:r>
            <a:r>
              <a:rPr dirty="0"/>
              <a:t> de </a:t>
            </a:r>
            <a:r>
              <a:rPr dirty="0" err="1"/>
              <a:t>percepção</a:t>
            </a:r>
            <a:r>
              <a:rPr dirty="0"/>
              <a:t>” ou “</a:t>
            </a:r>
            <a:r>
              <a:rPr dirty="0" err="1"/>
              <a:t>falta</a:t>
            </a:r>
            <a:r>
              <a:rPr dirty="0"/>
              <a:t> de </a:t>
            </a:r>
            <a:r>
              <a:rPr dirty="0" err="1"/>
              <a:t>consciência</a:t>
            </a:r>
            <a:r>
              <a:rPr dirty="0"/>
              <a:t>”. Ele é </a:t>
            </a:r>
            <a:r>
              <a:rPr dirty="0" err="1"/>
              <a:t>informado</a:t>
            </a:r>
            <a:r>
              <a:rPr dirty="0"/>
              <a:t> de que a </a:t>
            </a:r>
            <a:r>
              <a:rPr dirty="0" err="1"/>
              <a:t>razão</a:t>
            </a:r>
            <a:r>
              <a:rPr dirty="0"/>
              <a:t> pela qual </a:t>
            </a:r>
            <a:r>
              <a:rPr dirty="0" err="1"/>
              <a:t>ele</a:t>
            </a:r>
            <a:r>
              <a:rPr dirty="0"/>
              <a:t> </a:t>
            </a:r>
            <a:r>
              <a:rPr dirty="0" err="1"/>
              <a:t>acha</a:t>
            </a:r>
            <a:r>
              <a:rPr dirty="0"/>
              <a:t> que </a:t>
            </a:r>
            <a:r>
              <a:rPr dirty="0" err="1"/>
              <a:t>não</a:t>
            </a:r>
            <a:r>
              <a:rPr dirty="0"/>
              <a:t> precisa de </a:t>
            </a:r>
            <a:r>
              <a:rPr dirty="0" err="1"/>
              <a:t>medicação</a:t>
            </a:r>
            <a:r>
              <a:rPr dirty="0"/>
              <a:t> é </a:t>
            </a:r>
            <a:r>
              <a:rPr dirty="0" err="1"/>
              <a:t>porque</a:t>
            </a:r>
            <a:r>
              <a:rPr dirty="0"/>
              <a:t> </a:t>
            </a:r>
            <a:r>
              <a:rPr dirty="0" err="1"/>
              <a:t>ele</a:t>
            </a:r>
            <a:r>
              <a:rPr dirty="0"/>
              <a:t> </a:t>
            </a:r>
            <a:r>
              <a:rPr dirty="0" err="1"/>
              <a:t>não</a:t>
            </a:r>
            <a:r>
              <a:rPr dirty="0"/>
              <a:t> sabe o </a:t>
            </a:r>
            <a:r>
              <a:rPr dirty="0" err="1"/>
              <a:t>quão</a:t>
            </a:r>
            <a:r>
              <a:rPr dirty="0"/>
              <a:t> </a:t>
            </a:r>
            <a:r>
              <a:rPr dirty="0" err="1"/>
              <a:t>verdadeiramente</a:t>
            </a:r>
            <a:r>
              <a:rPr dirty="0"/>
              <a:t> </a:t>
            </a:r>
            <a:r>
              <a:rPr dirty="0" err="1"/>
              <a:t>doente</a:t>
            </a:r>
            <a:r>
              <a:rPr dirty="0"/>
              <a:t> </a:t>
            </a:r>
            <a:r>
              <a:rPr dirty="0" err="1"/>
              <a:t>ele</a:t>
            </a:r>
            <a:r>
              <a:rPr dirty="0"/>
              <a:t> está, e a </a:t>
            </a:r>
            <a:r>
              <a:rPr dirty="0" err="1"/>
              <a:t>crença</a:t>
            </a:r>
            <a:r>
              <a:rPr dirty="0"/>
              <a:t> de que </a:t>
            </a:r>
            <a:r>
              <a:rPr dirty="0" err="1"/>
              <a:t>ele</a:t>
            </a:r>
            <a:r>
              <a:rPr dirty="0"/>
              <a:t> </a:t>
            </a:r>
            <a:r>
              <a:rPr dirty="0" err="1"/>
              <a:t>não</a:t>
            </a:r>
            <a:r>
              <a:rPr dirty="0"/>
              <a:t> precisa de </a:t>
            </a:r>
            <a:r>
              <a:rPr dirty="0" err="1"/>
              <a:t>medicação</a:t>
            </a:r>
            <a:r>
              <a:rPr dirty="0"/>
              <a:t> é </a:t>
            </a:r>
            <a:r>
              <a:rPr dirty="0" err="1"/>
              <a:t>apenas</a:t>
            </a:r>
            <a:r>
              <a:rPr dirty="0"/>
              <a:t> um </a:t>
            </a:r>
            <a:r>
              <a:rPr dirty="0" err="1"/>
              <a:t>sintoma</a:t>
            </a:r>
            <a:r>
              <a:rPr dirty="0"/>
              <a:t> da </a:t>
            </a:r>
            <a:r>
              <a:rPr dirty="0" err="1"/>
              <a:t>doença</a:t>
            </a:r>
            <a:r>
              <a:rPr dirty="0"/>
              <a:t>. Ele é </a:t>
            </a:r>
            <a:r>
              <a:rPr dirty="0" err="1"/>
              <a:t>informado</a:t>
            </a:r>
            <a:r>
              <a:rPr dirty="0"/>
              <a:t> de que, se </a:t>
            </a:r>
            <a:r>
              <a:rPr dirty="0" err="1"/>
              <a:t>ele</a:t>
            </a:r>
            <a:r>
              <a:rPr dirty="0"/>
              <a:t> se </a:t>
            </a:r>
            <a:r>
              <a:rPr dirty="0" err="1"/>
              <a:t>recusar</a:t>
            </a:r>
            <a:r>
              <a:rPr dirty="0"/>
              <a:t> a </a:t>
            </a:r>
            <a:r>
              <a:rPr dirty="0" err="1"/>
              <a:t>tomar</a:t>
            </a:r>
            <a:r>
              <a:rPr dirty="0"/>
              <a:t> a </a:t>
            </a:r>
            <a:r>
              <a:rPr dirty="0" err="1"/>
              <a:t>medicação</a:t>
            </a:r>
            <a:r>
              <a:rPr dirty="0"/>
              <a:t>, </a:t>
            </a:r>
            <a:r>
              <a:rPr dirty="0" err="1"/>
              <a:t>eles</a:t>
            </a:r>
            <a:r>
              <a:rPr dirty="0"/>
              <a:t> </a:t>
            </a:r>
            <a:r>
              <a:rPr dirty="0" err="1"/>
              <a:t>precisarão</a:t>
            </a:r>
            <a:r>
              <a:rPr dirty="0"/>
              <a:t> </a:t>
            </a:r>
            <a:r>
              <a:rPr dirty="0" err="1"/>
              <a:t>reavaliar</a:t>
            </a:r>
            <a:r>
              <a:rPr dirty="0"/>
              <a:t> sua </a:t>
            </a:r>
            <a:r>
              <a:rPr dirty="0" err="1"/>
              <a:t>capacidade</a:t>
            </a:r>
            <a:r>
              <a:rPr dirty="0"/>
              <a:t> de </a:t>
            </a:r>
            <a:r>
              <a:rPr dirty="0" err="1"/>
              <a:t>tomar</a:t>
            </a:r>
            <a:r>
              <a:rPr dirty="0"/>
              <a:t> </a:t>
            </a:r>
            <a:r>
              <a:rPr dirty="0" err="1"/>
              <a:t>outras</a:t>
            </a:r>
            <a:r>
              <a:rPr dirty="0"/>
              <a:t> </a:t>
            </a:r>
            <a:r>
              <a:rPr dirty="0" err="1"/>
              <a:t>decisões</a:t>
            </a:r>
            <a:r>
              <a:rPr dirty="0"/>
              <a:t> </a:t>
            </a:r>
            <a:r>
              <a:rPr dirty="0" err="1"/>
              <a:t>importantes</a:t>
            </a:r>
            <a:r>
              <a:rPr dirty="0"/>
              <a:t> na vida, como </a:t>
            </a:r>
            <a:r>
              <a:rPr dirty="0" err="1"/>
              <a:t>voltar</a:t>
            </a:r>
            <a:r>
              <a:rPr dirty="0"/>
              <a:t> ao </a:t>
            </a:r>
            <a:r>
              <a:rPr dirty="0" err="1"/>
              <a:t>trabalho</a:t>
            </a:r>
            <a:r>
              <a:rPr dirty="0"/>
              <a:t>.</a:t>
            </a:r>
            <a:endParaRPr lang="en-CH" dirty="0"/>
          </a:p>
          <a:p>
            <a:pPr marL="0" indent="0" algn="just">
              <a:buNone/>
              <a:defRPr b="1"/>
            </a:pPr>
            <a:r>
              <a:rPr lang="pt-BR" dirty="0"/>
              <a:t>Rafaela</a:t>
            </a:r>
            <a:r>
              <a:rPr dirty="0"/>
              <a:t>: </a:t>
            </a:r>
            <a:endParaRPr lang="en-CH" b="1" dirty="0"/>
          </a:p>
          <a:p>
            <a:pPr algn="just"/>
            <a:r>
              <a:rPr lang="pt-BR" dirty="0"/>
              <a:t>Rafaela</a:t>
            </a:r>
            <a:r>
              <a:rPr dirty="0"/>
              <a:t> tem </a:t>
            </a:r>
            <a:r>
              <a:rPr dirty="0" err="1"/>
              <a:t>deficiência</a:t>
            </a:r>
            <a:r>
              <a:rPr dirty="0"/>
              <a:t> </a:t>
            </a:r>
            <a:r>
              <a:rPr dirty="0" err="1"/>
              <a:t>intelectual</a:t>
            </a:r>
            <a:r>
              <a:rPr dirty="0"/>
              <a:t>. Ela </a:t>
            </a:r>
            <a:r>
              <a:rPr dirty="0" err="1"/>
              <a:t>trabalha</a:t>
            </a:r>
            <a:r>
              <a:rPr dirty="0"/>
              <a:t> na </a:t>
            </a:r>
            <a:r>
              <a:rPr dirty="0" err="1"/>
              <a:t>biblioteca</a:t>
            </a:r>
            <a:r>
              <a:rPr dirty="0"/>
              <a:t> local </a:t>
            </a:r>
            <a:r>
              <a:rPr dirty="0" err="1"/>
              <a:t>quatro</a:t>
            </a:r>
            <a:r>
              <a:rPr dirty="0"/>
              <a:t> dias por semana. </a:t>
            </a:r>
            <a:r>
              <a:rPr dirty="0" err="1"/>
              <a:t>Graças</a:t>
            </a:r>
            <a:r>
              <a:rPr dirty="0"/>
              <a:t> a </a:t>
            </a:r>
            <a:r>
              <a:rPr dirty="0" err="1"/>
              <a:t>este</a:t>
            </a:r>
            <a:r>
              <a:rPr dirty="0"/>
              <a:t> </a:t>
            </a:r>
            <a:r>
              <a:rPr dirty="0" err="1"/>
              <a:t>trabalho</a:t>
            </a:r>
            <a:r>
              <a:rPr dirty="0"/>
              <a:t>, </a:t>
            </a:r>
            <a:r>
              <a:rPr dirty="0" err="1"/>
              <a:t>ela</a:t>
            </a:r>
            <a:r>
              <a:rPr dirty="0"/>
              <a:t> é </a:t>
            </a:r>
            <a:r>
              <a:rPr dirty="0" err="1"/>
              <a:t>capaz</a:t>
            </a:r>
            <a:r>
              <a:rPr dirty="0"/>
              <a:t> de </a:t>
            </a:r>
            <a:r>
              <a:rPr dirty="0" err="1"/>
              <a:t>economizar</a:t>
            </a:r>
            <a:r>
              <a:rPr dirty="0"/>
              <a:t> </a:t>
            </a:r>
            <a:r>
              <a:rPr dirty="0" err="1"/>
              <a:t>algum</a:t>
            </a:r>
            <a:r>
              <a:rPr dirty="0"/>
              <a:t> </a:t>
            </a:r>
            <a:r>
              <a:rPr dirty="0" err="1"/>
              <a:t>dinheiro</a:t>
            </a:r>
            <a:r>
              <a:rPr dirty="0"/>
              <a:t>. Ela </a:t>
            </a:r>
            <a:r>
              <a:rPr dirty="0" err="1"/>
              <a:t>gostaria</a:t>
            </a:r>
            <a:r>
              <a:rPr dirty="0"/>
              <a:t> de </a:t>
            </a:r>
            <a:r>
              <a:rPr dirty="0" err="1"/>
              <a:t>sair</a:t>
            </a:r>
            <a:r>
              <a:rPr dirty="0"/>
              <a:t> de </a:t>
            </a:r>
            <a:r>
              <a:rPr dirty="0" err="1"/>
              <a:t>férias</a:t>
            </a:r>
            <a:r>
              <a:rPr dirty="0"/>
              <a:t> para </a:t>
            </a:r>
            <a:r>
              <a:rPr dirty="0" err="1"/>
              <a:t>visitar</a:t>
            </a:r>
            <a:r>
              <a:rPr dirty="0"/>
              <a:t> seu primo no </a:t>
            </a:r>
            <a:r>
              <a:rPr dirty="0" err="1"/>
              <a:t>sul</a:t>
            </a:r>
            <a:r>
              <a:rPr dirty="0"/>
              <a:t> e usar </a:t>
            </a:r>
            <a:r>
              <a:rPr dirty="0" err="1"/>
              <a:t>esse</a:t>
            </a:r>
            <a:r>
              <a:rPr dirty="0"/>
              <a:t> </a:t>
            </a:r>
            <a:r>
              <a:rPr dirty="0" err="1"/>
              <a:t>dinheiro</a:t>
            </a:r>
            <a:r>
              <a:rPr dirty="0"/>
              <a:t> para </a:t>
            </a:r>
            <a:r>
              <a:rPr dirty="0" err="1"/>
              <a:t>comprar</a:t>
            </a:r>
            <a:r>
              <a:rPr dirty="0"/>
              <a:t> uma </a:t>
            </a:r>
            <a:r>
              <a:rPr dirty="0" err="1"/>
              <a:t>passagem</a:t>
            </a:r>
            <a:r>
              <a:rPr dirty="0"/>
              <a:t> de </a:t>
            </a:r>
            <a:r>
              <a:rPr dirty="0" err="1"/>
              <a:t>trem</a:t>
            </a:r>
            <a:r>
              <a:rPr dirty="0"/>
              <a:t>. No </a:t>
            </a:r>
            <a:r>
              <a:rPr dirty="0" err="1"/>
              <a:t>entanto</a:t>
            </a:r>
            <a:r>
              <a:rPr dirty="0"/>
              <a:t>, seu pai é seu tutor legal, e </a:t>
            </a:r>
            <a:r>
              <a:rPr dirty="0" err="1"/>
              <a:t>ele</a:t>
            </a:r>
            <a:r>
              <a:rPr dirty="0"/>
              <a:t> </a:t>
            </a:r>
            <a:r>
              <a:rPr dirty="0" err="1"/>
              <a:t>acha</a:t>
            </a:r>
            <a:r>
              <a:rPr dirty="0"/>
              <a:t> que é </a:t>
            </a:r>
            <a:r>
              <a:rPr dirty="0" err="1"/>
              <a:t>inseguro</a:t>
            </a:r>
            <a:r>
              <a:rPr dirty="0"/>
              <a:t> para </a:t>
            </a:r>
            <a:r>
              <a:rPr lang="pt-BR" dirty="0"/>
              <a:t>Rafaela</a:t>
            </a:r>
            <a:r>
              <a:rPr dirty="0"/>
              <a:t> </a:t>
            </a:r>
            <a:r>
              <a:rPr dirty="0" err="1"/>
              <a:t>viajar</a:t>
            </a:r>
            <a:r>
              <a:rPr dirty="0"/>
              <a:t>, </a:t>
            </a:r>
            <a:r>
              <a:rPr dirty="0" err="1"/>
              <a:t>então</a:t>
            </a:r>
            <a:r>
              <a:rPr dirty="0"/>
              <a:t> </a:t>
            </a:r>
            <a:r>
              <a:rPr dirty="0" err="1"/>
              <a:t>ele</a:t>
            </a:r>
            <a:r>
              <a:rPr dirty="0"/>
              <a:t> </a:t>
            </a:r>
            <a:r>
              <a:rPr dirty="0" err="1"/>
              <a:t>não</a:t>
            </a:r>
            <a:r>
              <a:rPr dirty="0"/>
              <a:t> </a:t>
            </a:r>
            <a:r>
              <a:rPr dirty="0" err="1"/>
              <a:t>permite</a:t>
            </a:r>
            <a:r>
              <a:rPr dirty="0"/>
              <a:t> que </a:t>
            </a:r>
            <a:r>
              <a:rPr dirty="0" err="1"/>
              <a:t>ela</a:t>
            </a:r>
            <a:r>
              <a:rPr dirty="0"/>
              <a:t> </a:t>
            </a:r>
            <a:r>
              <a:rPr dirty="0" err="1"/>
              <a:t>saia</a:t>
            </a:r>
            <a:r>
              <a:rPr dirty="0"/>
              <a:t> para </a:t>
            </a:r>
            <a:r>
              <a:rPr dirty="0" err="1"/>
              <a:t>comprar</a:t>
            </a:r>
            <a:r>
              <a:rPr dirty="0"/>
              <a:t> uma </a:t>
            </a:r>
            <a:r>
              <a:rPr dirty="0" err="1"/>
              <a:t>passagem</a:t>
            </a:r>
            <a:r>
              <a:rPr dirty="0"/>
              <a:t> de </a:t>
            </a:r>
            <a:r>
              <a:rPr dirty="0" err="1"/>
              <a:t>trem</a:t>
            </a:r>
            <a:endParaRPr lang="en-CH" dirty="0"/>
          </a:p>
        </p:txBody>
      </p:sp>
      <p:sp>
        <p:nvSpPr>
          <p:cNvPr id="2" name="Title 1">
            <a:extLst>
              <a:ext uri="{FF2B5EF4-FFF2-40B4-BE49-F238E27FC236}">
                <a16:creationId xmlns:a16="http://schemas.microsoft.com/office/drawing/2014/main" id="{3B35B37E-C215-487C-9F13-29A5A8E7D8AC}"/>
              </a:ext>
            </a:extLst>
          </p:cNvPr>
          <p:cNvSpPr>
            <a:spLocks noGrp="1"/>
          </p:cNvSpPr>
          <p:nvPr>
            <p:ph type="title"/>
          </p:nvPr>
        </p:nvSpPr>
        <p:spPr>
          <a:xfrm>
            <a:off x="422141" y="506412"/>
            <a:ext cx="11259465" cy="432000"/>
          </a:xfrm>
        </p:spPr>
        <p:txBody>
          <a:bodyPr/>
          <a:lstStyle/>
          <a:p>
            <a:pPr algn="ctr"/>
            <a:r>
              <a:rPr dirty="0"/>
              <a:t>Exercício 1.2: </a:t>
            </a:r>
            <a:r>
              <a:rPr dirty="0" err="1"/>
              <a:t>Exemplos</a:t>
            </a:r>
            <a:r>
              <a:rPr dirty="0"/>
              <a:t> de </a:t>
            </a:r>
            <a:r>
              <a:rPr dirty="0" err="1"/>
              <a:t>negação</a:t>
            </a:r>
            <a:r>
              <a:rPr dirty="0"/>
              <a:t> do </a:t>
            </a:r>
            <a:r>
              <a:rPr dirty="0" err="1"/>
              <a:t>direito</a:t>
            </a:r>
            <a:r>
              <a:rPr dirty="0"/>
              <a:t> à </a:t>
            </a:r>
            <a:r>
              <a:rPr lang="pt-BR" dirty="0"/>
              <a:t>capacidade legal</a:t>
            </a:r>
            <a:r>
              <a:rPr dirty="0"/>
              <a:t> – 1 </a:t>
            </a:r>
            <a:endParaRPr lang="en-CH" dirty="0"/>
          </a:p>
        </p:txBody>
      </p:sp>
    </p:spTree>
    <p:extLst>
      <p:ext uri="{BB962C8B-B14F-4D97-AF65-F5344CB8AC3E}">
        <p14:creationId xmlns:p14="http://schemas.microsoft.com/office/powerpoint/2010/main" val="266699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8794" y="1727188"/>
            <a:ext cx="11174412" cy="3574159"/>
          </a:xfrm>
        </p:spPr>
        <p:txBody>
          <a:bodyPr/>
          <a:lstStyle/>
          <a:p>
            <a:pPr marL="441325" indent="-441325" algn="just">
              <a:spcBef>
                <a:spcPts val="600"/>
              </a:spcBef>
              <a:spcAft>
                <a:spcPts val="0"/>
              </a:spcAft>
              <a:defRPr>
                <a:cs typeface="Arial" panose="020B0604020202020204" pitchFamily="34" charset="0"/>
              </a:defRPr>
            </a:pPr>
            <a:r>
              <a:rPr lang="pt-BR" sz="2000" dirty="0">
                <a:solidFill>
                  <a:srgbClr val="000000"/>
                </a:solidFill>
                <a:ea typeface="SimSun" panose="02010600030101010101" pitchFamily="2" charset="-122"/>
              </a:rPr>
              <a:t>A linguagem e a terminologia são utilizadas de forma diferente por pessoas diferentes em contextos diferentes.</a:t>
            </a:r>
          </a:p>
          <a:p>
            <a:pPr marL="441325" indent="-441325" algn="just">
              <a:spcBef>
                <a:spcPts val="600"/>
              </a:spcBef>
              <a:spcAft>
                <a:spcPts val="0"/>
              </a:spcAft>
              <a:defRPr>
                <a:cs typeface="Arial" panose="020B0604020202020204" pitchFamily="34" charset="0"/>
              </a:defRPr>
            </a:pPr>
            <a:r>
              <a:rPr lang="pt-BR" sz="2000" dirty="0">
                <a:solidFill>
                  <a:srgbClr val="000000"/>
                </a:solidFill>
                <a:ea typeface="SimSun" panose="02010600030101010101" pitchFamily="2" charset="-122"/>
              </a:rPr>
              <a:t>“Deficiência psicossocial” inclui pessoas que receberam um diagnóstico relacionado com a saúde mental ou que se identificam com este termo.</a:t>
            </a:r>
          </a:p>
          <a:p>
            <a:pPr marL="441325" indent="-441325" algn="just">
              <a:spcBef>
                <a:spcPts val="600"/>
              </a:spcBef>
              <a:spcAft>
                <a:spcPts val="0"/>
              </a:spcAft>
              <a:defRPr>
                <a:cs typeface="Arial" panose="020B0604020202020204" pitchFamily="34" charset="0"/>
              </a:defRPr>
            </a:pPr>
            <a:r>
              <a:rPr lang="pt-BR" sz="2000" dirty="0">
                <a:solidFill>
                  <a:srgbClr val="000000"/>
                </a:solidFill>
                <a:ea typeface="SimSun" panose="02010600030101010101" pitchFamily="2" charset="-122"/>
              </a:rPr>
              <a:t>“Deficiência cognitiva” e “deficiência intelectual” referem-se a pessoas que receberam um diagnóstico relacionado com a sua função cognitiva ou intelectual, incluindo demência e autismo.</a:t>
            </a:r>
          </a:p>
          <a:p>
            <a:pPr marL="441325" indent="-441325" algn="just">
              <a:spcBef>
                <a:spcPts val="600"/>
              </a:spcBef>
              <a:spcAft>
                <a:spcPts val="0"/>
              </a:spcAft>
              <a:defRPr>
                <a:cs typeface="Arial" panose="020B0604020202020204" pitchFamily="34" charset="0"/>
              </a:defRPr>
            </a:pPr>
            <a:r>
              <a:rPr lang="pt-BR" sz="2000" dirty="0">
                <a:solidFill>
                  <a:srgbClr val="000000"/>
                </a:solidFill>
                <a:ea typeface="SimSun" panose="02010600030101010101" pitchFamily="2" charset="-122"/>
              </a:rPr>
              <a:t>O termo “deficiência” destaca as barreiras que impedem a plena participação na sociedade de pessoas com deficiências reais ou percebidas e o fato de que elas são protegidas pela CDPD. </a:t>
            </a:r>
          </a:p>
          <a:p>
            <a:pPr marL="600075" lvl="1" indent="-441325" algn="just">
              <a:spcBef>
                <a:spcPts val="600"/>
              </a:spcBef>
              <a:spcAft>
                <a:spcPts val="0"/>
              </a:spcAft>
              <a:defRPr>
                <a:cs typeface="Arial" panose="020B0604020202020204" pitchFamily="34" charset="0"/>
              </a:defRPr>
            </a:pPr>
            <a:r>
              <a:rPr lang="pt-BR" sz="1800" dirty="0">
                <a:solidFill>
                  <a:srgbClr val="000000"/>
                </a:solidFill>
                <a:ea typeface="SimSun" panose="02010600030101010101" pitchFamily="2" charset="-122"/>
              </a:rPr>
              <a:t>O uso de “deficiência” neste contexto não implica que as pessoas tenham uma deficiência ou um distúrbio. </a:t>
            </a:r>
          </a:p>
          <a:p>
            <a:pPr marL="441325" indent="-441325" algn="just">
              <a:spcBef>
                <a:spcPts val="600"/>
              </a:spcBef>
              <a:spcAft>
                <a:spcPts val="0"/>
              </a:spcAft>
              <a:defRPr>
                <a:cs typeface="Arial" panose="020B0604020202020204" pitchFamily="34" charset="0"/>
              </a:defRPr>
            </a:pPr>
            <a:endParaRPr lang="pt-BR" sz="2000" dirty="0">
              <a:solidFill>
                <a:srgbClr val="000000"/>
              </a:solidFill>
              <a:ea typeface="SimSun" panose="02010600030101010101" pitchFamily="2" charset="-122"/>
            </a:endParaRP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pPr algn="ctr"/>
            <a:r>
              <a:rPr dirty="0" err="1"/>
              <a:t>Algumas</a:t>
            </a:r>
            <a:r>
              <a:rPr dirty="0"/>
              <a:t> </a:t>
            </a:r>
            <a:r>
              <a:rPr dirty="0" err="1"/>
              <a:t>palavras</a:t>
            </a:r>
            <a:r>
              <a:rPr dirty="0"/>
              <a:t> sobre </a:t>
            </a:r>
            <a:r>
              <a:rPr dirty="0" err="1"/>
              <a:t>terminologia</a:t>
            </a:r>
            <a:r>
              <a:rPr dirty="0"/>
              <a:t> </a:t>
            </a:r>
            <a:r>
              <a:rPr dirty="0" err="1"/>
              <a:t>neste</a:t>
            </a:r>
            <a:r>
              <a:rPr dirty="0"/>
              <a:t> </a:t>
            </a:r>
            <a:r>
              <a:rPr dirty="0" err="1"/>
              <a:t>treinamento</a:t>
            </a:r>
            <a:r>
              <a:rPr dirty="0"/>
              <a:t> – 1 </a:t>
            </a:r>
          </a:p>
        </p:txBody>
      </p:sp>
    </p:spTree>
    <p:extLst>
      <p:ext uri="{BB962C8B-B14F-4D97-AF65-F5344CB8AC3E}">
        <p14:creationId xmlns:p14="http://schemas.microsoft.com/office/powerpoint/2010/main" val="1929693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7B970-F976-40F0-8E45-86DF43CB6777}"/>
              </a:ext>
            </a:extLst>
          </p:cNvPr>
          <p:cNvSpPr>
            <a:spLocks noGrp="1"/>
          </p:cNvSpPr>
          <p:nvPr>
            <p:ph sz="quarter" idx="14"/>
          </p:nvPr>
        </p:nvSpPr>
        <p:spPr>
          <a:xfrm>
            <a:off x="508794" y="2388451"/>
            <a:ext cx="11174412" cy="1654160"/>
          </a:xfrm>
        </p:spPr>
        <p:txBody>
          <a:bodyPr/>
          <a:lstStyle/>
          <a:p>
            <a:pPr algn="just">
              <a:spcBef>
                <a:spcPts val="600"/>
              </a:spcBef>
              <a:spcAft>
                <a:spcPts val="0"/>
              </a:spcAft>
            </a:pPr>
            <a:r>
              <a:rPr sz="2000" dirty="0"/>
              <a:t>Para </a:t>
            </a:r>
            <a:r>
              <a:rPr sz="2000" dirty="0" err="1"/>
              <a:t>cada</a:t>
            </a:r>
            <a:r>
              <a:rPr sz="2000" dirty="0"/>
              <a:t> </a:t>
            </a:r>
            <a:r>
              <a:rPr sz="2000" dirty="0" err="1"/>
              <a:t>exemplo</a:t>
            </a:r>
            <a:r>
              <a:rPr sz="2000" dirty="0"/>
              <a:t>: </a:t>
            </a:r>
            <a:endParaRPr lang="en-CH" sz="2000" dirty="0"/>
          </a:p>
          <a:p>
            <a:pPr algn="just">
              <a:spcBef>
                <a:spcPts val="600"/>
              </a:spcBef>
              <a:spcAft>
                <a:spcPts val="0"/>
              </a:spcAft>
            </a:pPr>
            <a:r>
              <a:rPr sz="2000" dirty="0"/>
              <a:t>Quais são as </a:t>
            </a:r>
            <a:r>
              <a:rPr sz="2000" dirty="0" err="1"/>
              <a:t>razões</a:t>
            </a:r>
            <a:r>
              <a:rPr sz="2000" dirty="0"/>
              <a:t> </a:t>
            </a:r>
            <a:r>
              <a:rPr sz="2000" dirty="0" err="1"/>
              <a:t>pelas</a:t>
            </a:r>
            <a:r>
              <a:rPr sz="2000" dirty="0"/>
              <a:t> quais a pessoa é </a:t>
            </a:r>
            <a:r>
              <a:rPr sz="2000" dirty="0" err="1"/>
              <a:t>negada</a:t>
            </a:r>
            <a:r>
              <a:rPr sz="2000" dirty="0"/>
              <a:t> o </a:t>
            </a:r>
            <a:r>
              <a:rPr sz="2000" dirty="0" err="1"/>
              <a:t>direito</a:t>
            </a:r>
            <a:r>
              <a:rPr sz="2000" dirty="0"/>
              <a:t> de </a:t>
            </a:r>
            <a:r>
              <a:rPr sz="2000" dirty="0" err="1"/>
              <a:t>tomar</a:t>
            </a:r>
            <a:r>
              <a:rPr sz="2000" dirty="0"/>
              <a:t> </a:t>
            </a:r>
            <a:r>
              <a:rPr sz="2000" dirty="0" err="1"/>
              <a:t>decisões</a:t>
            </a:r>
            <a:r>
              <a:rPr sz="2000" dirty="0"/>
              <a:t> </a:t>
            </a:r>
            <a:r>
              <a:rPr sz="2000" dirty="0" err="1"/>
              <a:t>neste</a:t>
            </a:r>
            <a:r>
              <a:rPr sz="2000" dirty="0"/>
              <a:t> </a:t>
            </a:r>
            <a:r>
              <a:rPr sz="2000" dirty="0" err="1"/>
              <a:t>exemplo</a:t>
            </a:r>
            <a:r>
              <a:rPr sz="2000" dirty="0"/>
              <a:t>? </a:t>
            </a:r>
            <a:endParaRPr lang="en-CH" sz="2000" dirty="0"/>
          </a:p>
          <a:p>
            <a:pPr algn="just">
              <a:spcBef>
                <a:spcPts val="600"/>
              </a:spcBef>
              <a:spcAft>
                <a:spcPts val="0"/>
              </a:spcAft>
            </a:pPr>
            <a:r>
              <a:rPr sz="2000" dirty="0"/>
              <a:t>Você </a:t>
            </a:r>
            <a:r>
              <a:rPr sz="2000" dirty="0" err="1"/>
              <a:t>acha</a:t>
            </a:r>
            <a:r>
              <a:rPr sz="2000" dirty="0"/>
              <a:t> que esses motivos são </a:t>
            </a:r>
            <a:r>
              <a:rPr sz="2000" dirty="0" err="1"/>
              <a:t>válidos</a:t>
            </a:r>
            <a:r>
              <a:rPr sz="2000" dirty="0"/>
              <a:t>? </a:t>
            </a:r>
          </a:p>
          <a:p>
            <a:pPr algn="just">
              <a:spcBef>
                <a:spcPts val="600"/>
              </a:spcBef>
              <a:spcAft>
                <a:spcPts val="0"/>
              </a:spcAft>
            </a:pPr>
            <a:r>
              <a:rPr sz="2000" dirty="0"/>
              <a:t>Por </a:t>
            </a:r>
            <a:r>
              <a:rPr sz="2000" dirty="0" err="1"/>
              <a:t>quê</a:t>
            </a:r>
            <a:r>
              <a:rPr sz="2000" dirty="0"/>
              <a:t>?</a:t>
            </a:r>
            <a:endParaRPr lang="en-CH" sz="2000" dirty="0"/>
          </a:p>
          <a:p>
            <a:endParaRPr lang="en-CH" dirty="0"/>
          </a:p>
        </p:txBody>
      </p:sp>
      <p:sp>
        <p:nvSpPr>
          <p:cNvPr id="2" name="Title 1">
            <a:extLst>
              <a:ext uri="{FF2B5EF4-FFF2-40B4-BE49-F238E27FC236}">
                <a16:creationId xmlns:a16="http://schemas.microsoft.com/office/drawing/2014/main" id="{9ED71F19-BD8C-4F8B-9A6C-1004F7D80141}"/>
              </a:ext>
            </a:extLst>
          </p:cNvPr>
          <p:cNvSpPr>
            <a:spLocks noGrp="1"/>
          </p:cNvSpPr>
          <p:nvPr>
            <p:ph type="title"/>
          </p:nvPr>
        </p:nvSpPr>
        <p:spPr>
          <a:xfrm>
            <a:off x="422142" y="506412"/>
            <a:ext cx="11399744" cy="432000"/>
          </a:xfrm>
        </p:spPr>
        <p:txBody>
          <a:bodyPr/>
          <a:lstStyle/>
          <a:p>
            <a:pPr algn="ctr"/>
            <a:r>
              <a:rPr dirty="0"/>
              <a:t>Exercício 1.2: </a:t>
            </a:r>
            <a:r>
              <a:rPr dirty="0" err="1"/>
              <a:t>Exemplos</a:t>
            </a:r>
            <a:r>
              <a:rPr dirty="0"/>
              <a:t> de </a:t>
            </a:r>
            <a:r>
              <a:rPr dirty="0" err="1"/>
              <a:t>negação</a:t>
            </a:r>
            <a:r>
              <a:rPr dirty="0"/>
              <a:t> do </a:t>
            </a:r>
            <a:r>
              <a:rPr dirty="0" err="1"/>
              <a:t>direito</a:t>
            </a:r>
            <a:r>
              <a:rPr dirty="0"/>
              <a:t> à </a:t>
            </a:r>
            <a:r>
              <a:rPr lang="pt-BR" dirty="0"/>
              <a:t>capacidade legal</a:t>
            </a:r>
            <a:r>
              <a:rPr dirty="0"/>
              <a:t> – 2</a:t>
            </a:r>
            <a:endParaRPr lang="en-CH" dirty="0"/>
          </a:p>
        </p:txBody>
      </p:sp>
    </p:spTree>
    <p:extLst>
      <p:ext uri="{BB962C8B-B14F-4D97-AF65-F5344CB8AC3E}">
        <p14:creationId xmlns:p14="http://schemas.microsoft.com/office/powerpoint/2010/main" val="2543993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029DE-F8A1-4582-A5A2-0EA48B29DAC8}"/>
              </a:ext>
            </a:extLst>
          </p:cNvPr>
          <p:cNvSpPr>
            <a:spLocks noGrp="1"/>
          </p:cNvSpPr>
          <p:nvPr>
            <p:ph sz="quarter" idx="14"/>
          </p:nvPr>
        </p:nvSpPr>
        <p:spPr>
          <a:xfrm>
            <a:off x="508794" y="2229645"/>
            <a:ext cx="11174412" cy="2815883"/>
          </a:xfrm>
        </p:spPr>
        <p:txBody>
          <a:bodyPr/>
          <a:lstStyle/>
          <a:p>
            <a:pPr algn="just">
              <a:spcBef>
                <a:spcPts val="600"/>
              </a:spcBef>
              <a:spcAft>
                <a:spcPts val="0"/>
              </a:spcAft>
            </a:pPr>
            <a:r>
              <a:rPr sz="2000" dirty="0"/>
              <a:t>A </a:t>
            </a:r>
            <a:r>
              <a:rPr sz="2000" dirty="0" err="1"/>
              <a:t>negação</a:t>
            </a:r>
            <a:r>
              <a:rPr sz="2000" dirty="0"/>
              <a:t> do </a:t>
            </a:r>
            <a:r>
              <a:rPr sz="2000" dirty="0" err="1"/>
              <a:t>direito</a:t>
            </a:r>
            <a:r>
              <a:rPr sz="2000" dirty="0"/>
              <a:t> à </a:t>
            </a:r>
            <a:r>
              <a:rPr lang="pt-BR" sz="2000" dirty="0"/>
              <a:t>capacidade legal</a:t>
            </a:r>
            <a:r>
              <a:rPr sz="2000" dirty="0"/>
              <a:t> </a:t>
            </a:r>
            <a:r>
              <a:rPr sz="2000" dirty="0" err="1"/>
              <a:t>acontece</a:t>
            </a:r>
            <a:r>
              <a:rPr sz="2000" dirty="0"/>
              <a:t>: </a:t>
            </a:r>
          </a:p>
          <a:p>
            <a:pPr marL="715963" algn="just">
              <a:spcBef>
                <a:spcPts val="600"/>
              </a:spcBef>
              <a:spcAft>
                <a:spcPts val="0"/>
              </a:spcAft>
            </a:pPr>
            <a:r>
              <a:rPr sz="2000" dirty="0"/>
              <a:t>Nas </a:t>
            </a:r>
            <a:r>
              <a:rPr sz="2000" dirty="0" err="1"/>
              <a:t>comunidades</a:t>
            </a:r>
            <a:r>
              <a:rPr sz="2000" dirty="0"/>
              <a:t>. </a:t>
            </a:r>
          </a:p>
          <a:p>
            <a:pPr marL="715963" algn="just">
              <a:spcBef>
                <a:spcPts val="600"/>
              </a:spcBef>
              <a:spcAft>
                <a:spcPts val="0"/>
              </a:spcAft>
            </a:pPr>
            <a:r>
              <a:rPr sz="2000" dirty="0"/>
              <a:t>Em casa. </a:t>
            </a:r>
          </a:p>
          <a:p>
            <a:pPr marL="715963" algn="just">
              <a:spcBef>
                <a:spcPts val="600"/>
              </a:spcBef>
              <a:spcAft>
                <a:spcPts val="0"/>
              </a:spcAft>
            </a:pPr>
            <a:r>
              <a:rPr sz="2000" dirty="0"/>
              <a:t>Nos </a:t>
            </a:r>
            <a:r>
              <a:rPr sz="2000" dirty="0" err="1"/>
              <a:t>serviços</a:t>
            </a:r>
            <a:r>
              <a:rPr sz="2000" dirty="0"/>
              <a:t> de saúde mental e sociais. </a:t>
            </a:r>
          </a:p>
          <a:p>
            <a:pPr marL="715963" algn="just">
              <a:spcBef>
                <a:spcPts val="600"/>
              </a:spcBef>
              <a:spcAft>
                <a:spcPts val="0"/>
              </a:spcAft>
            </a:pPr>
            <a:r>
              <a:rPr sz="2000" dirty="0"/>
              <a:t>Em outros </a:t>
            </a:r>
            <a:r>
              <a:rPr sz="2000" dirty="0" err="1"/>
              <a:t>locais</a:t>
            </a:r>
            <a:r>
              <a:rPr sz="2000" dirty="0"/>
              <a:t> </a:t>
            </a:r>
            <a:r>
              <a:rPr sz="2000" dirty="0" err="1"/>
              <a:t>onde</a:t>
            </a:r>
            <a:r>
              <a:rPr sz="2000" dirty="0"/>
              <a:t> as pessoas são </a:t>
            </a:r>
            <a:r>
              <a:rPr lang="pt-BR" sz="2000" dirty="0"/>
              <a:t>internadas</a:t>
            </a:r>
            <a:r>
              <a:rPr sz="2000" dirty="0"/>
              <a:t> (por </a:t>
            </a:r>
            <a:r>
              <a:rPr sz="2000" dirty="0" err="1"/>
              <a:t>exemplo</a:t>
            </a:r>
            <a:r>
              <a:rPr sz="2000" dirty="0"/>
              <a:t>, </a:t>
            </a:r>
            <a:r>
              <a:rPr sz="2000" dirty="0" err="1"/>
              <a:t>instituições</a:t>
            </a:r>
            <a:r>
              <a:rPr sz="2000" dirty="0"/>
              <a:t>, </a:t>
            </a:r>
            <a:r>
              <a:rPr sz="2000" dirty="0" err="1"/>
              <a:t>serviços</a:t>
            </a:r>
            <a:r>
              <a:rPr sz="2000" dirty="0"/>
              <a:t> </a:t>
            </a:r>
            <a:r>
              <a:rPr sz="2000" dirty="0" err="1"/>
              <a:t>forenses</a:t>
            </a:r>
            <a:r>
              <a:rPr sz="2000" dirty="0"/>
              <a:t>, </a:t>
            </a:r>
            <a:r>
              <a:rPr sz="2000" dirty="0" err="1"/>
              <a:t>celas</a:t>
            </a:r>
            <a:r>
              <a:rPr sz="2000" dirty="0"/>
              <a:t> </a:t>
            </a:r>
            <a:r>
              <a:rPr sz="2000" dirty="0" err="1"/>
              <a:t>policiais</a:t>
            </a:r>
            <a:r>
              <a:rPr sz="2000" dirty="0"/>
              <a:t> ou </a:t>
            </a:r>
            <a:r>
              <a:rPr sz="2000" dirty="0" err="1"/>
              <a:t>prisão</a:t>
            </a:r>
            <a:r>
              <a:rPr sz="2000" dirty="0"/>
              <a:t>).</a:t>
            </a:r>
            <a:endParaRPr lang="en-CH" sz="2000" dirty="0"/>
          </a:p>
          <a:p>
            <a:endParaRPr lang="en-CH" dirty="0"/>
          </a:p>
        </p:txBody>
      </p:sp>
      <p:sp>
        <p:nvSpPr>
          <p:cNvPr id="2" name="Title 1">
            <a:extLst>
              <a:ext uri="{FF2B5EF4-FFF2-40B4-BE49-F238E27FC236}">
                <a16:creationId xmlns:a16="http://schemas.microsoft.com/office/drawing/2014/main" id="{D7A95C65-AA49-4958-B0E8-001DA796E8E3}"/>
              </a:ext>
            </a:extLst>
          </p:cNvPr>
          <p:cNvSpPr>
            <a:spLocks noGrp="1"/>
          </p:cNvSpPr>
          <p:nvPr>
            <p:ph type="title"/>
          </p:nvPr>
        </p:nvSpPr>
        <p:spPr>
          <a:xfrm>
            <a:off x="422141" y="506412"/>
            <a:ext cx="11595687" cy="432000"/>
          </a:xfrm>
        </p:spPr>
        <p:txBody>
          <a:bodyPr/>
          <a:lstStyle/>
          <a:p>
            <a:pPr algn="ctr"/>
            <a:r>
              <a:rPr dirty="0" err="1"/>
              <a:t>Apresentação</a:t>
            </a:r>
            <a:r>
              <a:rPr dirty="0"/>
              <a:t>: </a:t>
            </a:r>
            <a:r>
              <a:rPr lang="pt-BR" dirty="0"/>
              <a:t>Situações em que o direito à capacidade legal é negado </a:t>
            </a:r>
            <a:r>
              <a:rPr dirty="0"/>
              <a:t>– 1 </a:t>
            </a:r>
            <a:endParaRPr lang="en-CH" dirty="0"/>
          </a:p>
        </p:txBody>
      </p:sp>
    </p:spTree>
    <p:extLst>
      <p:ext uri="{BB962C8B-B14F-4D97-AF65-F5344CB8AC3E}">
        <p14:creationId xmlns:p14="http://schemas.microsoft.com/office/powerpoint/2010/main" val="29148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A09E0A-80EE-4D5E-B6DE-D655F84B17C4}"/>
              </a:ext>
            </a:extLst>
          </p:cNvPr>
          <p:cNvSpPr>
            <a:spLocks noGrp="1"/>
          </p:cNvSpPr>
          <p:nvPr>
            <p:ph sz="quarter" idx="14"/>
          </p:nvPr>
        </p:nvSpPr>
        <p:spPr>
          <a:xfrm>
            <a:off x="508794" y="2099018"/>
            <a:ext cx="11174412" cy="2328604"/>
          </a:xfrm>
        </p:spPr>
        <p:txBody>
          <a:bodyPr/>
          <a:lstStyle/>
          <a:p>
            <a:pPr algn="just">
              <a:spcBef>
                <a:spcPts val="600"/>
              </a:spcBef>
              <a:spcAft>
                <a:spcPts val="0"/>
              </a:spcAft>
            </a:pPr>
            <a:r>
              <a:rPr sz="2000" b="1" dirty="0"/>
              <a:t>Em casa, </a:t>
            </a:r>
            <a:r>
              <a:rPr lang="pt-BR" sz="2000" dirty="0"/>
              <a:t>as pessoas têm negado o direito de tomar decisões sobre suas próprias vidas e atividades diárias. </a:t>
            </a:r>
            <a:endParaRPr sz="2000" dirty="0"/>
          </a:p>
          <a:p>
            <a:pPr algn="just">
              <a:spcBef>
                <a:spcPts val="600"/>
              </a:spcBef>
              <a:spcAft>
                <a:spcPts val="0"/>
              </a:spcAft>
            </a:pPr>
            <a:r>
              <a:rPr sz="2000" dirty="0"/>
              <a:t>Os </a:t>
            </a:r>
            <a:r>
              <a:rPr sz="2000" dirty="0" err="1"/>
              <a:t>membros</a:t>
            </a:r>
            <a:r>
              <a:rPr sz="2000" dirty="0"/>
              <a:t> da </a:t>
            </a:r>
            <a:r>
              <a:rPr sz="2000" dirty="0" err="1"/>
              <a:t>família</a:t>
            </a:r>
            <a:r>
              <a:rPr sz="2000" dirty="0"/>
              <a:t> </a:t>
            </a:r>
            <a:r>
              <a:rPr sz="2000" dirty="0" err="1"/>
              <a:t>podem</a:t>
            </a:r>
            <a:r>
              <a:rPr sz="2000" dirty="0"/>
              <a:t> </a:t>
            </a:r>
            <a:r>
              <a:rPr sz="2000" dirty="0" err="1"/>
              <a:t>tomar</a:t>
            </a:r>
            <a:r>
              <a:rPr sz="2000" dirty="0"/>
              <a:t> </a:t>
            </a:r>
            <a:r>
              <a:rPr sz="2000" dirty="0" err="1"/>
              <a:t>todas</a:t>
            </a:r>
            <a:r>
              <a:rPr sz="2000" dirty="0"/>
              <a:t> essas </a:t>
            </a:r>
            <a:r>
              <a:rPr sz="2000" dirty="0" err="1"/>
              <a:t>decisões</a:t>
            </a:r>
            <a:r>
              <a:rPr sz="2000" dirty="0"/>
              <a:t> por </a:t>
            </a:r>
            <a:r>
              <a:rPr sz="2000" dirty="0" err="1"/>
              <a:t>eles</a:t>
            </a:r>
            <a:r>
              <a:rPr sz="2000" dirty="0"/>
              <a:t>. </a:t>
            </a:r>
          </a:p>
          <a:p>
            <a:pPr algn="just">
              <a:spcBef>
                <a:spcPts val="600"/>
              </a:spcBef>
              <a:spcAft>
                <a:spcPts val="0"/>
              </a:spcAft>
            </a:pPr>
            <a:r>
              <a:rPr sz="2000" dirty="0"/>
              <a:t>Pode ser uma </a:t>
            </a:r>
            <a:r>
              <a:rPr sz="2000" dirty="0" err="1"/>
              <a:t>consequência</a:t>
            </a:r>
            <a:r>
              <a:rPr sz="2000" dirty="0"/>
              <a:t> de seu </a:t>
            </a:r>
            <a:r>
              <a:rPr sz="2000" dirty="0" err="1"/>
              <a:t>desejo</a:t>
            </a:r>
            <a:r>
              <a:rPr sz="2000" dirty="0"/>
              <a:t> de (super)</a:t>
            </a:r>
            <a:r>
              <a:rPr sz="2000" dirty="0" err="1"/>
              <a:t>proteger</a:t>
            </a:r>
            <a:r>
              <a:rPr sz="2000" dirty="0"/>
              <a:t> seus </a:t>
            </a:r>
            <a:r>
              <a:rPr sz="2000" dirty="0" err="1"/>
              <a:t>parentes</a:t>
            </a:r>
            <a:r>
              <a:rPr sz="2000" dirty="0"/>
              <a:t> de </a:t>
            </a:r>
            <a:r>
              <a:rPr sz="2000" dirty="0" err="1"/>
              <a:t>possíveis</a:t>
            </a:r>
            <a:r>
              <a:rPr sz="2000" dirty="0"/>
              <a:t> </a:t>
            </a:r>
            <a:r>
              <a:rPr sz="2000" dirty="0" err="1"/>
              <a:t>danos</a:t>
            </a:r>
            <a:r>
              <a:rPr sz="2000" dirty="0"/>
              <a:t> e de </a:t>
            </a:r>
            <a:r>
              <a:rPr sz="2000" dirty="0" err="1"/>
              <a:t>comunidades</a:t>
            </a:r>
            <a:r>
              <a:rPr sz="2000" dirty="0"/>
              <a:t> que </a:t>
            </a:r>
            <a:r>
              <a:rPr sz="2000" dirty="0" err="1"/>
              <a:t>não</a:t>
            </a:r>
            <a:r>
              <a:rPr sz="2000" dirty="0"/>
              <a:t> são </a:t>
            </a:r>
            <a:r>
              <a:rPr sz="2000" dirty="0" err="1"/>
              <a:t>inclusivas</a:t>
            </a:r>
            <a:r>
              <a:rPr sz="2000" dirty="0"/>
              <a:t>. </a:t>
            </a:r>
          </a:p>
          <a:p>
            <a:pPr algn="just">
              <a:spcBef>
                <a:spcPts val="600"/>
              </a:spcBef>
              <a:spcAft>
                <a:spcPts val="0"/>
              </a:spcAft>
            </a:pPr>
            <a:r>
              <a:rPr sz="2000" dirty="0" err="1"/>
              <a:t>Muitas</a:t>
            </a:r>
            <a:r>
              <a:rPr sz="2000" dirty="0"/>
              <a:t> </a:t>
            </a:r>
            <a:r>
              <a:rPr sz="2000" dirty="0" err="1"/>
              <a:t>vezes</a:t>
            </a:r>
            <a:r>
              <a:rPr sz="2000" dirty="0"/>
              <a:t>, as </a:t>
            </a:r>
            <a:r>
              <a:rPr sz="2000" dirty="0" err="1"/>
              <a:t>famílias</a:t>
            </a:r>
            <a:r>
              <a:rPr sz="2000" dirty="0"/>
              <a:t> </a:t>
            </a:r>
            <a:r>
              <a:rPr sz="2000" dirty="0" err="1"/>
              <a:t>temem</a:t>
            </a:r>
            <a:r>
              <a:rPr sz="2000" dirty="0"/>
              <a:t> que seu </a:t>
            </a:r>
            <a:r>
              <a:rPr sz="2000" dirty="0" err="1"/>
              <a:t>parente</a:t>
            </a:r>
            <a:r>
              <a:rPr sz="2000" dirty="0"/>
              <a:t> </a:t>
            </a:r>
            <a:r>
              <a:rPr sz="2000" dirty="0" err="1"/>
              <a:t>falhe</a:t>
            </a:r>
            <a:r>
              <a:rPr sz="2000" dirty="0"/>
              <a:t>, </a:t>
            </a:r>
            <a:r>
              <a:rPr sz="2000" dirty="0" err="1"/>
              <a:t>seja</a:t>
            </a:r>
            <a:r>
              <a:rPr sz="2000" dirty="0"/>
              <a:t> </a:t>
            </a:r>
            <a:r>
              <a:rPr sz="2000" dirty="0" err="1"/>
              <a:t>abusado</a:t>
            </a:r>
            <a:r>
              <a:rPr sz="2000" dirty="0"/>
              <a:t>, </a:t>
            </a:r>
            <a:r>
              <a:rPr sz="2000" dirty="0" err="1"/>
              <a:t>machuque</a:t>
            </a:r>
            <a:r>
              <a:rPr sz="2000" dirty="0"/>
              <a:t>-se ou </a:t>
            </a:r>
            <a:r>
              <a:rPr sz="2000" dirty="0" err="1"/>
              <a:t>seja</a:t>
            </a:r>
            <a:r>
              <a:rPr sz="2000" dirty="0"/>
              <a:t> </a:t>
            </a:r>
            <a:r>
              <a:rPr sz="2000" dirty="0" err="1"/>
              <a:t>aproveitado</a:t>
            </a:r>
            <a:r>
              <a:rPr sz="2000" dirty="0"/>
              <a:t>. </a:t>
            </a:r>
            <a:endParaRPr lang="en-CH" sz="2000" dirty="0"/>
          </a:p>
          <a:p>
            <a:endParaRPr lang="en-CH" dirty="0"/>
          </a:p>
        </p:txBody>
      </p:sp>
      <p:sp>
        <p:nvSpPr>
          <p:cNvPr id="2" name="Title 1">
            <a:extLst>
              <a:ext uri="{FF2B5EF4-FFF2-40B4-BE49-F238E27FC236}">
                <a16:creationId xmlns:a16="http://schemas.microsoft.com/office/drawing/2014/main" id="{BDAE8D7F-44C4-4040-B89D-4BE07A480846}"/>
              </a:ext>
            </a:extLst>
          </p:cNvPr>
          <p:cNvSpPr>
            <a:spLocks noGrp="1"/>
          </p:cNvSpPr>
          <p:nvPr>
            <p:ph type="title"/>
          </p:nvPr>
        </p:nvSpPr>
        <p:spPr>
          <a:xfrm>
            <a:off x="422142" y="506412"/>
            <a:ext cx="11644672" cy="432000"/>
          </a:xfrm>
        </p:spPr>
        <p:txBody>
          <a:bodyPr/>
          <a:lstStyle/>
          <a:p>
            <a:pPr algn="ctr"/>
            <a:r>
              <a:rPr dirty="0" err="1"/>
              <a:t>Apresentação</a:t>
            </a:r>
            <a:r>
              <a:rPr dirty="0"/>
              <a:t>: </a:t>
            </a:r>
            <a:r>
              <a:rPr dirty="0" err="1"/>
              <a:t>Configurações</a:t>
            </a:r>
            <a:r>
              <a:rPr dirty="0"/>
              <a:t> </a:t>
            </a:r>
            <a:r>
              <a:rPr dirty="0" err="1"/>
              <a:t>onde</a:t>
            </a:r>
            <a:r>
              <a:rPr dirty="0"/>
              <a:t> o </a:t>
            </a:r>
            <a:r>
              <a:rPr dirty="0" err="1"/>
              <a:t>direito</a:t>
            </a:r>
            <a:r>
              <a:rPr dirty="0"/>
              <a:t> à </a:t>
            </a:r>
            <a:r>
              <a:rPr lang="pt-BR" dirty="0"/>
              <a:t>capacidade legal</a:t>
            </a:r>
            <a:r>
              <a:rPr dirty="0"/>
              <a:t> é </a:t>
            </a:r>
            <a:r>
              <a:rPr dirty="0" err="1"/>
              <a:t>negado</a:t>
            </a:r>
            <a:r>
              <a:rPr dirty="0"/>
              <a:t> – 1 </a:t>
            </a:r>
            <a:endParaRPr lang="en-CH" dirty="0"/>
          </a:p>
        </p:txBody>
      </p:sp>
    </p:spTree>
    <p:extLst>
      <p:ext uri="{BB962C8B-B14F-4D97-AF65-F5344CB8AC3E}">
        <p14:creationId xmlns:p14="http://schemas.microsoft.com/office/powerpoint/2010/main" val="952280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61623-E7CB-4555-B473-0DDDE2A0E0BA}"/>
              </a:ext>
            </a:extLst>
          </p:cNvPr>
          <p:cNvSpPr>
            <a:spLocks noGrp="1"/>
          </p:cNvSpPr>
          <p:nvPr>
            <p:ph sz="quarter" idx="16"/>
          </p:nvPr>
        </p:nvSpPr>
        <p:spPr>
          <a:xfrm>
            <a:off x="1028700" y="1460388"/>
            <a:ext cx="6057900" cy="4500000"/>
          </a:xfrm>
        </p:spPr>
        <p:txBody>
          <a:bodyPr>
            <a:noAutofit/>
          </a:bodyPr>
          <a:lstStyle/>
          <a:p>
            <a:pPr marL="0" indent="0">
              <a:spcBef>
                <a:spcPts val="600"/>
              </a:spcBef>
              <a:spcAft>
                <a:spcPts val="0"/>
              </a:spcAft>
              <a:buNone/>
              <a:defRPr sz="2000" b="1"/>
            </a:pPr>
            <a:r>
              <a:rPr sz="2000" dirty="0"/>
              <a:t>Nos </a:t>
            </a:r>
            <a:r>
              <a:rPr sz="2000" dirty="0" err="1"/>
              <a:t>serviços</a:t>
            </a:r>
            <a:r>
              <a:rPr sz="2000" dirty="0"/>
              <a:t> de saúde mental e </a:t>
            </a:r>
            <a:r>
              <a:rPr sz="2000" dirty="0" err="1"/>
              <a:t>sociais</a:t>
            </a:r>
            <a:r>
              <a:rPr sz="2000" dirty="0"/>
              <a:t> </a:t>
            </a:r>
            <a:endParaRPr lang="en-CH" sz="2000" b="1" dirty="0"/>
          </a:p>
          <a:p>
            <a:pPr algn="just">
              <a:spcBef>
                <a:spcPts val="600"/>
              </a:spcBef>
              <a:spcAft>
                <a:spcPts val="0"/>
              </a:spcAft>
              <a:defRPr sz="1900"/>
            </a:pPr>
            <a:r>
              <a:rPr lang="pt-BR" sz="2000" dirty="0"/>
              <a:t>Isso é particularmente</a:t>
            </a:r>
            <a:r>
              <a:rPr sz="2000" dirty="0"/>
              <a:t> </a:t>
            </a:r>
            <a:r>
              <a:rPr sz="2000" dirty="0" err="1"/>
              <a:t>verdadeiro</a:t>
            </a:r>
            <a:r>
              <a:rPr sz="2000" dirty="0"/>
              <a:t> </a:t>
            </a:r>
            <a:r>
              <a:rPr sz="2000" dirty="0" err="1"/>
              <a:t>quando</a:t>
            </a:r>
            <a:r>
              <a:rPr sz="2000" dirty="0"/>
              <a:t> as </a:t>
            </a:r>
            <a:r>
              <a:rPr sz="2000" dirty="0" err="1"/>
              <a:t>pessoas</a:t>
            </a:r>
            <a:r>
              <a:rPr sz="2000" dirty="0"/>
              <a:t> </a:t>
            </a:r>
            <a:r>
              <a:rPr sz="2000" dirty="0" err="1"/>
              <a:t>são</a:t>
            </a:r>
            <a:r>
              <a:rPr sz="2000" dirty="0"/>
              <a:t> </a:t>
            </a:r>
            <a:r>
              <a:rPr lang="pt-BR" sz="2000" dirty="0"/>
              <a:t>internadas</a:t>
            </a:r>
            <a:r>
              <a:rPr sz="2000" dirty="0"/>
              <a:t> e </a:t>
            </a:r>
            <a:r>
              <a:rPr sz="2000" dirty="0" err="1"/>
              <a:t>tratadas</a:t>
            </a:r>
            <a:r>
              <a:rPr sz="2000" dirty="0"/>
              <a:t> </a:t>
            </a:r>
            <a:r>
              <a:rPr sz="2000" dirty="0" err="1"/>
              <a:t>involuntariamente</a:t>
            </a:r>
            <a:r>
              <a:rPr sz="2000" dirty="0"/>
              <a:t> </a:t>
            </a:r>
            <a:r>
              <a:rPr sz="2000" dirty="0" err="1"/>
              <a:t>porque</a:t>
            </a:r>
            <a:r>
              <a:rPr sz="2000" dirty="0"/>
              <a:t> </a:t>
            </a:r>
            <a:r>
              <a:rPr sz="2000" dirty="0" err="1"/>
              <a:t>os</a:t>
            </a:r>
            <a:r>
              <a:rPr sz="2000" dirty="0"/>
              <a:t> </a:t>
            </a:r>
            <a:r>
              <a:rPr sz="2000" dirty="0" err="1"/>
              <a:t>funcionários</a:t>
            </a:r>
            <a:r>
              <a:rPr sz="2000" dirty="0"/>
              <a:t> </a:t>
            </a:r>
            <a:r>
              <a:rPr sz="2000" dirty="0" err="1"/>
              <a:t>têm</a:t>
            </a:r>
            <a:r>
              <a:rPr sz="2000" dirty="0"/>
              <a:t> </a:t>
            </a:r>
            <a:r>
              <a:rPr sz="2000" dirty="0" err="1"/>
              <a:t>autoridade</a:t>
            </a:r>
            <a:r>
              <a:rPr sz="2000" dirty="0"/>
              <a:t> (legal) para </a:t>
            </a:r>
            <a:r>
              <a:rPr sz="2000" dirty="0" err="1"/>
              <a:t>tomar</a:t>
            </a:r>
            <a:r>
              <a:rPr sz="2000" dirty="0"/>
              <a:t> </a:t>
            </a:r>
            <a:r>
              <a:rPr sz="2000" dirty="0" err="1"/>
              <a:t>decisões</a:t>
            </a:r>
            <a:r>
              <a:rPr sz="2000" dirty="0"/>
              <a:t>.</a:t>
            </a:r>
            <a:endParaRPr lang="en-CH" sz="2000" dirty="0"/>
          </a:p>
          <a:p>
            <a:pPr lvl="0" algn="just">
              <a:spcBef>
                <a:spcPts val="600"/>
              </a:spcBef>
              <a:spcAft>
                <a:spcPts val="0"/>
              </a:spcAft>
              <a:defRPr sz="1900"/>
            </a:pPr>
            <a:r>
              <a:rPr sz="2000" dirty="0"/>
              <a:t>A </a:t>
            </a:r>
            <a:r>
              <a:rPr sz="2000" dirty="0" err="1"/>
              <a:t>admissão</a:t>
            </a:r>
            <a:r>
              <a:rPr sz="2000" dirty="0"/>
              <a:t> </a:t>
            </a:r>
            <a:r>
              <a:rPr sz="2000" dirty="0" err="1"/>
              <a:t>involuntária</a:t>
            </a:r>
            <a:r>
              <a:rPr sz="2000" dirty="0"/>
              <a:t> </a:t>
            </a:r>
            <a:r>
              <a:rPr sz="2000" dirty="0" err="1"/>
              <a:t>aos</a:t>
            </a:r>
            <a:r>
              <a:rPr sz="2000" dirty="0"/>
              <a:t> </a:t>
            </a:r>
            <a:r>
              <a:rPr sz="2000" dirty="0" err="1"/>
              <a:t>serviços</a:t>
            </a:r>
            <a:r>
              <a:rPr sz="2000" dirty="0"/>
              <a:t> </a:t>
            </a:r>
            <a:r>
              <a:rPr sz="2000" dirty="0" err="1"/>
              <a:t>nega</a:t>
            </a:r>
            <a:r>
              <a:rPr sz="2000" dirty="0"/>
              <a:t> </a:t>
            </a:r>
            <a:r>
              <a:rPr sz="2000" dirty="0" err="1"/>
              <a:t>às</a:t>
            </a:r>
            <a:r>
              <a:rPr sz="2000" dirty="0"/>
              <a:t> </a:t>
            </a:r>
            <a:r>
              <a:rPr sz="2000" dirty="0" err="1"/>
              <a:t>pessoas</a:t>
            </a:r>
            <a:r>
              <a:rPr sz="2000" dirty="0"/>
              <a:t> o </a:t>
            </a:r>
            <a:r>
              <a:rPr sz="2000" dirty="0" err="1"/>
              <a:t>consentimento</a:t>
            </a:r>
            <a:r>
              <a:rPr sz="2000" dirty="0"/>
              <a:t> livre e </a:t>
            </a:r>
            <a:r>
              <a:rPr sz="2000" dirty="0" err="1"/>
              <a:t>esclarecido</a:t>
            </a:r>
            <a:r>
              <a:rPr sz="2000" dirty="0"/>
              <a:t> e, </a:t>
            </a:r>
            <a:r>
              <a:rPr sz="2000" dirty="0" err="1"/>
              <a:t>portanto</a:t>
            </a:r>
            <a:r>
              <a:rPr sz="2000" dirty="0"/>
              <a:t>, </a:t>
            </a:r>
            <a:r>
              <a:rPr sz="2000" dirty="0" err="1"/>
              <a:t>nega-lhes</a:t>
            </a:r>
            <a:r>
              <a:rPr sz="2000" dirty="0"/>
              <a:t> o </a:t>
            </a:r>
            <a:r>
              <a:rPr sz="2000" dirty="0" err="1"/>
              <a:t>direito</a:t>
            </a:r>
            <a:r>
              <a:rPr sz="2000" dirty="0"/>
              <a:t> à </a:t>
            </a:r>
            <a:r>
              <a:rPr lang="pt-BR" sz="2000" dirty="0"/>
              <a:t>capacidade legal</a:t>
            </a:r>
            <a:r>
              <a:rPr sz="2000" dirty="0"/>
              <a:t>.</a:t>
            </a:r>
            <a:endParaRPr lang="en-CH" sz="2000" dirty="0"/>
          </a:p>
          <a:p>
            <a:pPr lvl="0" algn="just">
              <a:spcBef>
                <a:spcPts val="600"/>
              </a:spcBef>
              <a:spcAft>
                <a:spcPts val="0"/>
              </a:spcAft>
              <a:defRPr sz="1900"/>
            </a:pPr>
            <a:r>
              <a:rPr sz="2000" dirty="0" err="1"/>
              <a:t>Mesmo</a:t>
            </a:r>
            <a:r>
              <a:rPr sz="2000" dirty="0"/>
              <a:t> </a:t>
            </a:r>
            <a:r>
              <a:rPr sz="2000" dirty="0" err="1"/>
              <a:t>quando</a:t>
            </a:r>
            <a:r>
              <a:rPr sz="2000" dirty="0"/>
              <a:t> as </a:t>
            </a:r>
            <a:r>
              <a:rPr sz="2000" dirty="0" err="1"/>
              <a:t>pessoas</a:t>
            </a:r>
            <a:r>
              <a:rPr sz="2000" dirty="0"/>
              <a:t> </a:t>
            </a:r>
            <a:r>
              <a:rPr sz="2000" dirty="0" err="1"/>
              <a:t>não</a:t>
            </a:r>
            <a:r>
              <a:rPr sz="2000" dirty="0"/>
              <a:t> </a:t>
            </a:r>
            <a:r>
              <a:rPr sz="2000" dirty="0" err="1"/>
              <a:t>são</a:t>
            </a:r>
            <a:r>
              <a:rPr sz="2000" dirty="0"/>
              <a:t> </a:t>
            </a:r>
            <a:r>
              <a:rPr sz="2000" dirty="0" err="1"/>
              <a:t>admitidas</a:t>
            </a:r>
            <a:r>
              <a:rPr sz="2000" dirty="0"/>
              <a:t> e </a:t>
            </a:r>
            <a:r>
              <a:rPr sz="2000" dirty="0" err="1"/>
              <a:t>tratadas</a:t>
            </a:r>
            <a:r>
              <a:rPr sz="2000" dirty="0"/>
              <a:t> </a:t>
            </a:r>
            <a:r>
              <a:rPr sz="2000" dirty="0" err="1"/>
              <a:t>involuntariamente</a:t>
            </a:r>
            <a:r>
              <a:rPr sz="2000" dirty="0"/>
              <a:t>, </a:t>
            </a:r>
            <a:r>
              <a:rPr sz="2000" dirty="0" err="1"/>
              <a:t>os</a:t>
            </a:r>
            <a:r>
              <a:rPr sz="2000" dirty="0"/>
              <a:t> </a:t>
            </a:r>
            <a:r>
              <a:rPr sz="2000" dirty="0" err="1"/>
              <a:t>funcionários</a:t>
            </a:r>
            <a:r>
              <a:rPr sz="2000" dirty="0"/>
              <a:t> </a:t>
            </a:r>
            <a:r>
              <a:rPr sz="2000" dirty="0" err="1"/>
              <a:t>assumem</a:t>
            </a:r>
            <a:r>
              <a:rPr sz="2000" dirty="0"/>
              <a:t> que as </a:t>
            </a:r>
            <a:r>
              <a:rPr sz="2000" dirty="0" err="1"/>
              <a:t>pessoas</a:t>
            </a:r>
            <a:r>
              <a:rPr sz="2000" dirty="0"/>
              <a:t> que </a:t>
            </a:r>
            <a:r>
              <a:rPr sz="2000" dirty="0" err="1"/>
              <a:t>usam</a:t>
            </a:r>
            <a:r>
              <a:rPr sz="2000" dirty="0"/>
              <a:t> o </a:t>
            </a:r>
            <a:r>
              <a:rPr sz="2000" dirty="0" err="1"/>
              <a:t>serviço</a:t>
            </a:r>
            <a:r>
              <a:rPr sz="2000" dirty="0"/>
              <a:t> </a:t>
            </a:r>
            <a:r>
              <a:rPr sz="2000" dirty="0" err="1"/>
              <a:t>não</a:t>
            </a:r>
            <a:r>
              <a:rPr sz="2000" dirty="0"/>
              <a:t> </a:t>
            </a:r>
            <a:r>
              <a:rPr sz="2000" dirty="0" err="1"/>
              <a:t>podem</a:t>
            </a:r>
            <a:r>
              <a:rPr sz="2000" dirty="0"/>
              <a:t> </a:t>
            </a:r>
            <a:r>
              <a:rPr sz="2000" dirty="0" err="1"/>
              <a:t>tomar</a:t>
            </a:r>
            <a:r>
              <a:rPr sz="2000" dirty="0"/>
              <a:t> </a:t>
            </a:r>
            <a:r>
              <a:rPr sz="2000" dirty="0" err="1"/>
              <a:t>decisões</a:t>
            </a:r>
            <a:r>
              <a:rPr sz="2000" dirty="0"/>
              <a:t>.</a:t>
            </a:r>
            <a:endParaRPr lang="en-CH" sz="2000" dirty="0"/>
          </a:p>
          <a:p>
            <a:pPr lvl="0" algn="just">
              <a:spcBef>
                <a:spcPts val="600"/>
              </a:spcBef>
              <a:spcAft>
                <a:spcPts val="0"/>
              </a:spcAft>
              <a:defRPr sz="1900"/>
            </a:pPr>
            <a:r>
              <a:rPr sz="2000" dirty="0"/>
              <a:t>A </a:t>
            </a:r>
            <a:r>
              <a:rPr sz="2000" dirty="0" err="1"/>
              <a:t>ameaça</a:t>
            </a:r>
            <a:r>
              <a:rPr sz="2000" dirty="0"/>
              <a:t> de </a:t>
            </a:r>
            <a:r>
              <a:rPr sz="2000" dirty="0" err="1"/>
              <a:t>admissão</a:t>
            </a:r>
            <a:r>
              <a:rPr sz="2000" dirty="0"/>
              <a:t> e </a:t>
            </a:r>
            <a:r>
              <a:rPr sz="2000" dirty="0" err="1"/>
              <a:t>tratamento</a:t>
            </a:r>
            <a:r>
              <a:rPr sz="2000" dirty="0"/>
              <a:t> </a:t>
            </a:r>
            <a:r>
              <a:rPr sz="2000" dirty="0" err="1"/>
              <a:t>involuntário</a:t>
            </a:r>
            <a:r>
              <a:rPr sz="2000" dirty="0"/>
              <a:t> </a:t>
            </a:r>
            <a:r>
              <a:rPr sz="2000" dirty="0" err="1"/>
              <a:t>pode</a:t>
            </a:r>
            <a:r>
              <a:rPr sz="2000" dirty="0"/>
              <a:t> </a:t>
            </a:r>
            <a:r>
              <a:rPr sz="2000" dirty="0" err="1"/>
              <a:t>resultar</a:t>
            </a:r>
            <a:r>
              <a:rPr sz="2000" dirty="0"/>
              <a:t> </a:t>
            </a:r>
            <a:r>
              <a:rPr sz="2000" dirty="0" err="1"/>
              <a:t>na</a:t>
            </a:r>
            <a:r>
              <a:rPr sz="2000" dirty="0"/>
              <a:t> </a:t>
            </a:r>
            <a:r>
              <a:rPr sz="2000" dirty="0" err="1"/>
              <a:t>aceitação</a:t>
            </a:r>
            <a:r>
              <a:rPr sz="2000" dirty="0"/>
              <a:t> de </a:t>
            </a:r>
            <a:r>
              <a:rPr sz="2000" dirty="0" err="1"/>
              <a:t>tratamento</a:t>
            </a:r>
            <a:r>
              <a:rPr sz="2000" dirty="0"/>
              <a:t> </a:t>
            </a:r>
            <a:r>
              <a:rPr sz="2000" dirty="0" err="1"/>
              <a:t>indesejado</a:t>
            </a:r>
            <a:r>
              <a:rPr sz="2000" dirty="0"/>
              <a:t>.</a:t>
            </a:r>
            <a:endParaRPr lang="en-CH" sz="2000" dirty="0"/>
          </a:p>
          <a:p>
            <a:pPr lvl="0" algn="just">
              <a:spcBef>
                <a:spcPts val="600"/>
              </a:spcBef>
              <a:spcAft>
                <a:spcPts val="0"/>
              </a:spcAft>
              <a:defRPr sz="1900"/>
            </a:pPr>
            <a:r>
              <a:rPr sz="2000" dirty="0" err="1"/>
              <a:t>Os</a:t>
            </a:r>
            <a:r>
              <a:rPr sz="2000" dirty="0"/>
              <a:t> </a:t>
            </a:r>
            <a:r>
              <a:rPr sz="2000" dirty="0" err="1"/>
              <a:t>funcionários</a:t>
            </a:r>
            <a:r>
              <a:rPr sz="2000" dirty="0"/>
              <a:t> </a:t>
            </a:r>
            <a:r>
              <a:rPr sz="2000" dirty="0" err="1"/>
              <a:t>muitas</a:t>
            </a:r>
            <a:r>
              <a:rPr sz="2000" dirty="0"/>
              <a:t> </a:t>
            </a:r>
            <a:r>
              <a:rPr sz="2000" dirty="0" err="1"/>
              <a:t>vezes</a:t>
            </a:r>
            <a:r>
              <a:rPr sz="2000" dirty="0"/>
              <a:t> </a:t>
            </a:r>
            <a:r>
              <a:rPr sz="2000" dirty="0" err="1"/>
              <a:t>também</a:t>
            </a:r>
            <a:r>
              <a:rPr sz="2000" dirty="0"/>
              <a:t> </a:t>
            </a:r>
            <a:r>
              <a:rPr sz="2000" dirty="0" err="1"/>
              <a:t>tomam</a:t>
            </a:r>
            <a:r>
              <a:rPr sz="2000" dirty="0"/>
              <a:t> </a:t>
            </a:r>
            <a:r>
              <a:rPr sz="2000" dirty="0" err="1"/>
              <a:t>decisões</a:t>
            </a:r>
            <a:r>
              <a:rPr sz="2000" dirty="0"/>
              <a:t> </a:t>
            </a:r>
            <a:r>
              <a:rPr sz="2000" dirty="0" err="1"/>
              <a:t>pelas</a:t>
            </a:r>
            <a:r>
              <a:rPr sz="2000" dirty="0"/>
              <a:t> </a:t>
            </a:r>
            <a:r>
              <a:rPr sz="2000" dirty="0" err="1"/>
              <a:t>pessoas</a:t>
            </a:r>
            <a:r>
              <a:rPr sz="2000" dirty="0"/>
              <a:t> </a:t>
            </a:r>
            <a:r>
              <a:rPr sz="2000" dirty="0" err="1"/>
              <a:t>porque</a:t>
            </a:r>
            <a:r>
              <a:rPr sz="2000" dirty="0"/>
              <a:t> </a:t>
            </a:r>
            <a:r>
              <a:rPr sz="2000" dirty="0" err="1"/>
              <a:t>acham</a:t>
            </a:r>
            <a:r>
              <a:rPr sz="2000" dirty="0"/>
              <a:t> que </a:t>
            </a:r>
            <a:r>
              <a:rPr sz="2000" dirty="0" err="1"/>
              <a:t>é</a:t>
            </a:r>
            <a:r>
              <a:rPr sz="2000" dirty="0"/>
              <a:t> </a:t>
            </a:r>
            <a:r>
              <a:rPr sz="2000" dirty="0" err="1"/>
              <a:t>mais</a:t>
            </a:r>
            <a:r>
              <a:rPr sz="2000" dirty="0"/>
              <a:t> </a:t>
            </a:r>
            <a:r>
              <a:rPr sz="2000" dirty="0" err="1"/>
              <a:t>rápido</a:t>
            </a:r>
            <a:r>
              <a:rPr sz="2000" dirty="0"/>
              <a:t>, </a:t>
            </a:r>
            <a:r>
              <a:rPr sz="2000" dirty="0" err="1"/>
              <a:t>mais</a:t>
            </a:r>
            <a:r>
              <a:rPr sz="2000" dirty="0"/>
              <a:t> </a:t>
            </a:r>
            <a:r>
              <a:rPr sz="2000" dirty="0" err="1"/>
              <a:t>conveniente</a:t>
            </a:r>
            <a:r>
              <a:rPr sz="2000" dirty="0"/>
              <a:t> e </a:t>
            </a:r>
            <a:r>
              <a:rPr sz="2000" dirty="0" err="1"/>
              <a:t>menos</a:t>
            </a:r>
            <a:r>
              <a:rPr sz="2000" dirty="0"/>
              <a:t> </a:t>
            </a:r>
            <a:r>
              <a:rPr sz="2000" dirty="0" err="1"/>
              <a:t>demorado</a:t>
            </a:r>
            <a:r>
              <a:rPr sz="2000" dirty="0"/>
              <a:t>. </a:t>
            </a:r>
            <a:endParaRPr lang="en-CH" sz="2000" dirty="0"/>
          </a:p>
          <a:p>
            <a:endParaRPr lang="en-CH" sz="2000" dirty="0"/>
          </a:p>
        </p:txBody>
      </p:sp>
      <p:sp>
        <p:nvSpPr>
          <p:cNvPr id="2" name="Title 1">
            <a:extLst>
              <a:ext uri="{FF2B5EF4-FFF2-40B4-BE49-F238E27FC236}">
                <a16:creationId xmlns:a16="http://schemas.microsoft.com/office/drawing/2014/main" id="{8836110E-465D-41C9-A7AD-D094B543D7C3}"/>
              </a:ext>
            </a:extLst>
          </p:cNvPr>
          <p:cNvSpPr>
            <a:spLocks noGrp="1"/>
          </p:cNvSpPr>
          <p:nvPr>
            <p:ph type="title"/>
          </p:nvPr>
        </p:nvSpPr>
        <p:spPr>
          <a:xfrm>
            <a:off x="507205" y="506412"/>
            <a:ext cx="11526951" cy="432000"/>
          </a:xfrm>
        </p:spPr>
        <p:txBody>
          <a:bodyPr/>
          <a:lstStyle/>
          <a:p>
            <a:pPr algn="ctr"/>
            <a:r>
              <a:rPr sz="3000" dirty="0" err="1"/>
              <a:t>Apresentação</a:t>
            </a:r>
            <a:r>
              <a:rPr sz="3000" dirty="0"/>
              <a:t>: </a:t>
            </a:r>
            <a:r>
              <a:rPr sz="3000" dirty="0" err="1"/>
              <a:t>Configurações</a:t>
            </a:r>
            <a:r>
              <a:rPr sz="3000" dirty="0"/>
              <a:t> </a:t>
            </a:r>
            <a:r>
              <a:rPr sz="3000" dirty="0" err="1"/>
              <a:t>onde</a:t>
            </a:r>
            <a:r>
              <a:rPr sz="3000" dirty="0"/>
              <a:t> o </a:t>
            </a:r>
            <a:r>
              <a:rPr sz="3000" dirty="0" err="1"/>
              <a:t>direito</a:t>
            </a:r>
            <a:r>
              <a:rPr sz="3000" dirty="0"/>
              <a:t> à </a:t>
            </a:r>
            <a:r>
              <a:rPr lang="pt-BR" sz="3000" dirty="0"/>
              <a:t>capacidade legal</a:t>
            </a:r>
            <a:r>
              <a:rPr sz="3000" dirty="0"/>
              <a:t> é </a:t>
            </a:r>
            <a:r>
              <a:rPr sz="3000" dirty="0" err="1"/>
              <a:t>negado</a:t>
            </a:r>
            <a:r>
              <a:rPr sz="3000" dirty="0"/>
              <a:t> – 1 </a:t>
            </a:r>
            <a:endParaRPr lang="en-CH" sz="3000" dirty="0"/>
          </a:p>
        </p:txBody>
      </p:sp>
      <p:sp>
        <p:nvSpPr>
          <p:cNvPr id="4" name="TextBox 3">
            <a:extLst>
              <a:ext uri="{FF2B5EF4-FFF2-40B4-BE49-F238E27FC236}">
                <a16:creationId xmlns:a16="http://schemas.microsoft.com/office/drawing/2014/main" id="{D1B3B7C1-2F79-4653-A26F-CF1614230443}"/>
              </a:ext>
            </a:extLst>
          </p:cNvPr>
          <p:cNvSpPr txBox="1"/>
          <p:nvPr/>
        </p:nvSpPr>
        <p:spPr>
          <a:xfrm>
            <a:off x="7498280" y="1980976"/>
            <a:ext cx="4322618" cy="2935162"/>
          </a:xfrm>
          <a:prstGeom prst="rect">
            <a:avLst/>
          </a:prstGeom>
          <a:noFill/>
        </p:spPr>
        <p:txBody>
          <a:bodyPr wrap="square">
            <a:spAutoFit/>
          </a:bodyPr>
          <a:lstStyle/>
          <a:p>
            <a:pPr marL="342900" indent="-342900" algn="just">
              <a:lnSpc>
                <a:spcPct val="80000"/>
              </a:lnSpc>
              <a:spcAft>
                <a:spcPts val="500"/>
              </a:spcAft>
              <a:buClr>
                <a:srgbClr val="000000"/>
              </a:buClr>
              <a:buFont typeface="Arial" panose="020B0604020202020204" pitchFamily="34" charset="0"/>
              <a:buChar char="•"/>
              <a:tabLst>
                <a:tab pos="228600" algn="l"/>
                <a:tab pos="457200" algn="l"/>
              </a:tabLst>
              <a:defRPr sz="1900">
                <a:solidFill>
                  <a:srgbClr val="000000"/>
                </a:solidFill>
                <a:ea typeface="SimSun" panose="02010600030101010101" pitchFamily="2" charset="-122"/>
                <a:cs typeface="Arial" panose="020B0604020202020204" pitchFamily="34" charset="0"/>
              </a:defRPr>
            </a:pPr>
            <a:r>
              <a:rPr sz="2000" dirty="0"/>
              <a:t>O </a:t>
            </a:r>
            <a:r>
              <a:rPr sz="2000" dirty="0" err="1"/>
              <a:t>poder</a:t>
            </a:r>
            <a:r>
              <a:rPr sz="2000" dirty="0"/>
              <a:t> de </a:t>
            </a:r>
            <a:r>
              <a:rPr sz="2000" dirty="0" err="1"/>
              <a:t>tomada</a:t>
            </a:r>
            <a:r>
              <a:rPr sz="2000" dirty="0"/>
              <a:t> de </a:t>
            </a:r>
            <a:r>
              <a:rPr sz="2000" dirty="0" err="1"/>
              <a:t>decisão</a:t>
            </a:r>
            <a:r>
              <a:rPr sz="2000" dirty="0"/>
              <a:t> </a:t>
            </a:r>
            <a:r>
              <a:rPr lang="pt-BR" sz="2000" dirty="0"/>
              <a:t>é negado às pessoas sem falar com elas e/ou ouvi-las. </a:t>
            </a:r>
            <a:r>
              <a:rPr sz="2000" dirty="0"/>
              <a:t> </a:t>
            </a:r>
            <a:endParaRPr lang="en-CH" sz="2000" dirty="0">
              <a:solidFill>
                <a:srgbClr val="000000"/>
              </a:solidFill>
              <a:ea typeface="SimSun" panose="02010600030101010101" pitchFamily="2" charset="-122"/>
              <a:cs typeface="Arial" panose="020B0604020202020204" pitchFamily="34" charset="0"/>
            </a:endParaRPr>
          </a:p>
          <a:p>
            <a:pPr marL="342900" indent="-342900" algn="just">
              <a:lnSpc>
                <a:spcPct val="80000"/>
              </a:lnSpc>
              <a:spcAft>
                <a:spcPts val="500"/>
              </a:spcAft>
              <a:buClr>
                <a:srgbClr val="000000"/>
              </a:buClr>
              <a:buFont typeface="Arial" panose="020B0604020202020204" pitchFamily="34" charset="0"/>
              <a:buChar char="•"/>
              <a:tabLst>
                <a:tab pos="228600" algn="l"/>
                <a:tab pos="457200" algn="l"/>
              </a:tabLst>
              <a:defRPr sz="1900">
                <a:solidFill>
                  <a:srgbClr val="000000"/>
                </a:solidFill>
                <a:ea typeface="SimSun" panose="02010600030101010101" pitchFamily="2" charset="-122"/>
                <a:cs typeface="Arial" panose="020B0604020202020204" pitchFamily="34" charset="0"/>
              </a:defRPr>
            </a:pPr>
            <a:r>
              <a:rPr sz="2000" dirty="0"/>
              <a:t>Quanto </a:t>
            </a:r>
            <a:r>
              <a:rPr sz="2000" dirty="0" err="1"/>
              <a:t>mais</a:t>
            </a:r>
            <a:r>
              <a:rPr sz="2000" dirty="0"/>
              <a:t> o </a:t>
            </a:r>
            <a:r>
              <a:rPr sz="2000" dirty="0" err="1"/>
              <a:t>serviço</a:t>
            </a:r>
            <a:r>
              <a:rPr sz="2000" dirty="0"/>
              <a:t> é </a:t>
            </a:r>
            <a:r>
              <a:rPr sz="2000" dirty="0" err="1"/>
              <a:t>institucional</a:t>
            </a:r>
            <a:r>
              <a:rPr sz="2000" dirty="0"/>
              <a:t> em sua </a:t>
            </a:r>
            <a:r>
              <a:rPr sz="2000" dirty="0" err="1"/>
              <a:t>natureza</a:t>
            </a:r>
            <a:r>
              <a:rPr sz="2000" dirty="0"/>
              <a:t>, </a:t>
            </a:r>
            <a:r>
              <a:rPr sz="2000" dirty="0" err="1"/>
              <a:t>mais</a:t>
            </a:r>
            <a:r>
              <a:rPr sz="2000" dirty="0"/>
              <a:t> </a:t>
            </a:r>
            <a:r>
              <a:rPr sz="2000" dirty="0" err="1"/>
              <a:t>ele</a:t>
            </a:r>
            <a:r>
              <a:rPr sz="2000" dirty="0"/>
              <a:t> </a:t>
            </a:r>
            <a:r>
              <a:rPr sz="2000" dirty="0" err="1"/>
              <a:t>priva</a:t>
            </a:r>
            <a:r>
              <a:rPr sz="2000" dirty="0"/>
              <a:t> as pessoas de seu </a:t>
            </a:r>
            <a:r>
              <a:rPr sz="2000" dirty="0" err="1"/>
              <a:t>direito</a:t>
            </a:r>
            <a:r>
              <a:rPr sz="2000" dirty="0"/>
              <a:t> de </a:t>
            </a:r>
            <a:r>
              <a:rPr sz="2000" dirty="0" err="1"/>
              <a:t>tomar</a:t>
            </a:r>
            <a:r>
              <a:rPr sz="2000" dirty="0"/>
              <a:t> </a:t>
            </a:r>
            <a:r>
              <a:rPr sz="2000" dirty="0" err="1"/>
              <a:t>decisões</a:t>
            </a:r>
            <a:r>
              <a:rPr sz="2000" dirty="0"/>
              <a:t>. </a:t>
            </a:r>
          </a:p>
          <a:p>
            <a:pPr marL="342900" indent="-342900" algn="just">
              <a:lnSpc>
                <a:spcPct val="80000"/>
              </a:lnSpc>
              <a:spcAft>
                <a:spcPts val="500"/>
              </a:spcAft>
              <a:buClr>
                <a:srgbClr val="000000"/>
              </a:buClr>
              <a:buFont typeface="Arial" panose="020B0604020202020204" pitchFamily="34" charset="0"/>
              <a:buChar char="•"/>
              <a:tabLst>
                <a:tab pos="228600" algn="l"/>
                <a:tab pos="457200" algn="l"/>
              </a:tabLst>
              <a:defRPr sz="1900">
                <a:solidFill>
                  <a:srgbClr val="000000"/>
                </a:solidFill>
                <a:ea typeface="SimSun" panose="02010600030101010101" pitchFamily="2" charset="-122"/>
                <a:cs typeface="Arial" panose="020B0604020202020204" pitchFamily="34" charset="0"/>
              </a:defRPr>
            </a:pPr>
            <a:r>
              <a:rPr lang="pt-BR" sz="2000" dirty="0"/>
              <a:t>Os serviços de saúde mental podem fomentar a dependência e aumentar o isolamento e o risco de exploração. </a:t>
            </a:r>
          </a:p>
        </p:txBody>
      </p:sp>
      <p:sp>
        <p:nvSpPr>
          <p:cNvPr id="5" name="Right Brace 4">
            <a:extLst>
              <a:ext uri="{FF2B5EF4-FFF2-40B4-BE49-F238E27FC236}">
                <a16:creationId xmlns:a16="http://schemas.microsoft.com/office/drawing/2014/main" id="{8164F294-834B-406E-B857-87CC3E49CB52}"/>
              </a:ext>
            </a:extLst>
          </p:cNvPr>
          <p:cNvSpPr/>
          <p:nvPr/>
        </p:nvSpPr>
        <p:spPr>
          <a:xfrm>
            <a:off x="6816636" y="1866788"/>
            <a:ext cx="681644" cy="4205347"/>
          </a:xfrm>
          <a:prstGeom prst="rightBrace">
            <a:avLst>
              <a:gd name="adj1" fmla="val 8333"/>
              <a:gd name="adj2" fmla="val 50604"/>
            </a:avLst>
          </a:prstGeom>
        </p:spPr>
        <p:style>
          <a:lnRef idx="1">
            <a:schemeClr val="accent1"/>
          </a:lnRef>
          <a:fillRef idx="0">
            <a:schemeClr val="accent1"/>
          </a:fillRef>
          <a:effectRef idx="0">
            <a:schemeClr val="accent1"/>
          </a:effectRef>
          <a:fontRef idx="minor">
            <a:schemeClr val="tx1"/>
          </a:fontRef>
        </p:style>
        <p:txBody>
          <a:bodyPr anchor="ctr"/>
          <a:lstStyle/>
          <a:p>
            <a:pPr algn="ctr"/>
            <a:endParaRPr lang="en-GB"/>
          </a:p>
        </p:txBody>
      </p:sp>
    </p:spTree>
    <p:extLst>
      <p:ext uri="{BB962C8B-B14F-4D97-AF65-F5344CB8AC3E}">
        <p14:creationId xmlns:p14="http://schemas.microsoft.com/office/powerpoint/2010/main" val="400719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DA4752-9881-9843-ACF7-B2D5FDAF0827}"/>
              </a:ext>
            </a:extLst>
          </p:cNvPr>
          <p:cNvSpPr>
            <a:spLocks noGrp="1"/>
          </p:cNvSpPr>
          <p:nvPr>
            <p:ph type="body" sz="quarter" idx="13"/>
          </p:nvPr>
        </p:nvSpPr>
        <p:spPr>
          <a:xfrm>
            <a:off x="507206" y="1861014"/>
            <a:ext cx="11174400" cy="360000"/>
          </a:xfrm>
        </p:spPr>
        <p:txBody>
          <a:bodyPr/>
          <a:lstStyle/>
          <a:p>
            <a:r>
              <a:rPr dirty="0" err="1"/>
              <a:t>Além</a:t>
            </a:r>
            <a:r>
              <a:rPr dirty="0"/>
              <a:t> disso,</a:t>
            </a:r>
          </a:p>
        </p:txBody>
      </p:sp>
      <p:sp>
        <p:nvSpPr>
          <p:cNvPr id="3" name="Content Placeholder 2">
            <a:extLst>
              <a:ext uri="{FF2B5EF4-FFF2-40B4-BE49-F238E27FC236}">
                <a16:creationId xmlns:a16="http://schemas.microsoft.com/office/drawing/2014/main" id="{1FCA4F49-5BB6-4493-8866-A45AB7A49E16}"/>
              </a:ext>
            </a:extLst>
          </p:cNvPr>
          <p:cNvSpPr>
            <a:spLocks noGrp="1"/>
          </p:cNvSpPr>
          <p:nvPr>
            <p:ph sz="quarter" idx="14"/>
          </p:nvPr>
        </p:nvSpPr>
        <p:spPr>
          <a:xfrm>
            <a:off x="592248" y="2743201"/>
            <a:ext cx="11174412" cy="2350986"/>
          </a:xfrm>
        </p:spPr>
        <p:txBody>
          <a:bodyPr/>
          <a:lstStyle/>
          <a:p>
            <a:pPr algn="just">
              <a:spcBef>
                <a:spcPts val="600"/>
              </a:spcBef>
              <a:spcAft>
                <a:spcPts val="0"/>
              </a:spcAft>
            </a:pPr>
            <a:r>
              <a:rPr sz="2000" dirty="0"/>
              <a:t> As pessoas </a:t>
            </a:r>
            <a:r>
              <a:rPr sz="2000" dirty="0" err="1"/>
              <a:t>podem</a:t>
            </a:r>
            <a:r>
              <a:rPr sz="2000" dirty="0"/>
              <a:t> </a:t>
            </a:r>
            <a:r>
              <a:rPr sz="2000" dirty="0" err="1"/>
              <a:t>enfrentar</a:t>
            </a:r>
            <a:r>
              <a:rPr sz="2000" dirty="0"/>
              <a:t> a </a:t>
            </a:r>
            <a:r>
              <a:rPr sz="2000" dirty="0" err="1"/>
              <a:t>negação</a:t>
            </a:r>
            <a:r>
              <a:rPr sz="2000" dirty="0"/>
              <a:t> de seu </a:t>
            </a:r>
            <a:r>
              <a:rPr sz="2000" dirty="0" err="1"/>
              <a:t>direito</a:t>
            </a:r>
            <a:r>
              <a:rPr sz="2000" dirty="0"/>
              <a:t> à </a:t>
            </a:r>
            <a:r>
              <a:rPr lang="pt-BR" sz="2000" dirty="0"/>
              <a:t>capacidade legal</a:t>
            </a:r>
            <a:r>
              <a:rPr sz="2000" dirty="0"/>
              <a:t> no </a:t>
            </a:r>
            <a:r>
              <a:rPr sz="2000" dirty="0" err="1"/>
              <a:t>dia</a:t>
            </a:r>
            <a:r>
              <a:rPr sz="2000" dirty="0"/>
              <a:t> a </a:t>
            </a:r>
            <a:r>
              <a:rPr sz="2000" dirty="0" err="1"/>
              <a:t>dia</a:t>
            </a:r>
            <a:r>
              <a:rPr sz="2000" dirty="0"/>
              <a:t>, em sua </a:t>
            </a:r>
            <a:r>
              <a:rPr sz="2000" dirty="0" err="1"/>
              <a:t>comunidade</a:t>
            </a:r>
            <a:r>
              <a:rPr sz="2000" dirty="0"/>
              <a:t>, por </a:t>
            </a:r>
            <a:r>
              <a:rPr sz="2000" dirty="0" err="1"/>
              <a:t>exemplo</a:t>
            </a:r>
            <a:r>
              <a:rPr sz="2000" dirty="0"/>
              <a:t>: </a:t>
            </a:r>
          </a:p>
          <a:p>
            <a:pPr marL="630238" algn="just">
              <a:spcBef>
                <a:spcPts val="600"/>
              </a:spcBef>
              <a:spcAft>
                <a:spcPts val="0"/>
              </a:spcAft>
            </a:pPr>
            <a:r>
              <a:rPr sz="2000" dirty="0" err="1"/>
              <a:t>os</a:t>
            </a:r>
            <a:r>
              <a:rPr sz="2000" dirty="0"/>
              <a:t> </a:t>
            </a:r>
            <a:r>
              <a:rPr sz="2000" dirty="0" err="1"/>
              <a:t>funcionários</a:t>
            </a:r>
            <a:r>
              <a:rPr sz="2000" dirty="0"/>
              <a:t> do banco </a:t>
            </a:r>
            <a:r>
              <a:rPr sz="2000" dirty="0" err="1"/>
              <a:t>podem</a:t>
            </a:r>
            <a:r>
              <a:rPr sz="2000" dirty="0"/>
              <a:t> </a:t>
            </a:r>
            <a:r>
              <a:rPr sz="2000" dirty="0" err="1"/>
              <a:t>recusar-lhes</a:t>
            </a:r>
            <a:r>
              <a:rPr sz="2000" dirty="0"/>
              <a:t> o </a:t>
            </a:r>
            <a:r>
              <a:rPr sz="2000" dirty="0" err="1"/>
              <a:t>acesso</a:t>
            </a:r>
            <a:r>
              <a:rPr sz="2000" dirty="0"/>
              <a:t> sem a </a:t>
            </a:r>
            <a:r>
              <a:rPr sz="2000" dirty="0" err="1"/>
              <a:t>presença</a:t>
            </a:r>
            <a:r>
              <a:rPr sz="2000" dirty="0"/>
              <a:t> de um tutor/</a:t>
            </a:r>
            <a:r>
              <a:rPr sz="2000" dirty="0" err="1"/>
              <a:t>membro</a:t>
            </a:r>
            <a:r>
              <a:rPr sz="2000" dirty="0"/>
              <a:t> da </a:t>
            </a:r>
            <a:r>
              <a:rPr sz="2000" dirty="0" err="1"/>
              <a:t>família</a:t>
            </a:r>
            <a:r>
              <a:rPr sz="2000" dirty="0"/>
              <a:t>.</a:t>
            </a:r>
          </a:p>
          <a:p>
            <a:pPr marL="630238" algn="just">
              <a:spcBef>
                <a:spcPts val="600"/>
              </a:spcBef>
              <a:spcAft>
                <a:spcPts val="0"/>
              </a:spcAft>
            </a:pPr>
            <a:r>
              <a:rPr sz="2000" dirty="0" err="1"/>
              <a:t>os</a:t>
            </a:r>
            <a:r>
              <a:rPr sz="2000" dirty="0"/>
              <a:t> </a:t>
            </a:r>
            <a:r>
              <a:rPr sz="2000" dirty="0" err="1"/>
              <a:t>serviços</a:t>
            </a:r>
            <a:r>
              <a:rPr sz="2000" dirty="0"/>
              <a:t> sociais </a:t>
            </a:r>
            <a:r>
              <a:rPr sz="2000" dirty="0" err="1"/>
              <a:t>podem</a:t>
            </a:r>
            <a:r>
              <a:rPr sz="2000" dirty="0"/>
              <a:t> </a:t>
            </a:r>
            <a:r>
              <a:rPr sz="2000" dirty="0" err="1"/>
              <a:t>recusar</a:t>
            </a:r>
            <a:r>
              <a:rPr sz="2000" dirty="0"/>
              <a:t> a </a:t>
            </a:r>
            <a:r>
              <a:rPr sz="2000" dirty="0" err="1"/>
              <a:t>papelada</a:t>
            </a:r>
            <a:r>
              <a:rPr sz="2000" dirty="0"/>
              <a:t> de que </a:t>
            </a:r>
            <a:r>
              <a:rPr sz="2000" dirty="0" err="1"/>
              <a:t>precisam</a:t>
            </a:r>
            <a:r>
              <a:rPr sz="2000" dirty="0"/>
              <a:t> para </a:t>
            </a:r>
            <a:r>
              <a:rPr sz="2000" dirty="0" err="1"/>
              <a:t>acessar</a:t>
            </a:r>
            <a:r>
              <a:rPr sz="2000" dirty="0"/>
              <a:t> o </a:t>
            </a:r>
            <a:r>
              <a:rPr sz="2000" dirty="0" err="1"/>
              <a:t>suporte</a:t>
            </a:r>
            <a:r>
              <a:rPr sz="2000" dirty="0"/>
              <a:t>.</a:t>
            </a:r>
            <a:endParaRPr lang="en-CH" sz="2000" dirty="0"/>
          </a:p>
        </p:txBody>
      </p:sp>
      <p:sp>
        <p:nvSpPr>
          <p:cNvPr id="2" name="Title 1">
            <a:extLst>
              <a:ext uri="{FF2B5EF4-FFF2-40B4-BE49-F238E27FC236}">
                <a16:creationId xmlns:a16="http://schemas.microsoft.com/office/drawing/2014/main" id="{3775BCB2-C669-4C89-B027-B245188B8043}"/>
              </a:ext>
            </a:extLst>
          </p:cNvPr>
          <p:cNvSpPr>
            <a:spLocks noGrp="1"/>
          </p:cNvSpPr>
          <p:nvPr>
            <p:ph type="title"/>
          </p:nvPr>
        </p:nvSpPr>
        <p:spPr>
          <a:xfrm>
            <a:off x="422141" y="506412"/>
            <a:ext cx="11259465" cy="432000"/>
          </a:xfrm>
        </p:spPr>
        <p:txBody>
          <a:bodyPr/>
          <a:lstStyle/>
          <a:p>
            <a:pPr algn="ctr"/>
            <a:r>
              <a:rPr dirty="0" err="1"/>
              <a:t>Apresentação</a:t>
            </a:r>
            <a:r>
              <a:rPr dirty="0"/>
              <a:t>: </a:t>
            </a:r>
            <a:r>
              <a:rPr dirty="0" err="1"/>
              <a:t>Configurações</a:t>
            </a:r>
            <a:r>
              <a:rPr dirty="0"/>
              <a:t> </a:t>
            </a:r>
            <a:r>
              <a:rPr dirty="0" err="1"/>
              <a:t>onde</a:t>
            </a:r>
            <a:r>
              <a:rPr dirty="0"/>
              <a:t> o </a:t>
            </a:r>
            <a:r>
              <a:rPr dirty="0" err="1"/>
              <a:t>direito</a:t>
            </a:r>
            <a:r>
              <a:rPr dirty="0"/>
              <a:t> à </a:t>
            </a:r>
            <a:r>
              <a:rPr lang="pt-BR" dirty="0"/>
              <a:t>capacidade legal</a:t>
            </a:r>
            <a:r>
              <a:rPr dirty="0"/>
              <a:t> é </a:t>
            </a:r>
            <a:r>
              <a:rPr dirty="0" err="1"/>
              <a:t>negado</a:t>
            </a:r>
            <a:r>
              <a:rPr dirty="0"/>
              <a:t> – 4</a:t>
            </a:r>
            <a:endParaRPr lang="en-CH" dirty="0"/>
          </a:p>
        </p:txBody>
      </p:sp>
    </p:spTree>
    <p:extLst>
      <p:ext uri="{BB962C8B-B14F-4D97-AF65-F5344CB8AC3E}">
        <p14:creationId xmlns:p14="http://schemas.microsoft.com/office/powerpoint/2010/main" val="2158046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E4B66-11CA-49DC-8486-33E9C80799C5}"/>
              </a:ext>
            </a:extLst>
          </p:cNvPr>
          <p:cNvSpPr>
            <a:spLocks noGrp="1"/>
          </p:cNvSpPr>
          <p:nvPr>
            <p:ph sz="quarter" idx="14"/>
          </p:nvPr>
        </p:nvSpPr>
        <p:spPr/>
        <p:txBody>
          <a:bodyPr/>
          <a:lstStyle/>
          <a:p>
            <a:endParaRPr lang="en-US"/>
          </a:p>
          <a:p>
            <a:endParaRPr lang="en-CH" dirty="0"/>
          </a:p>
        </p:txBody>
      </p:sp>
      <p:sp>
        <p:nvSpPr>
          <p:cNvPr id="2" name="Title 1">
            <a:extLst>
              <a:ext uri="{FF2B5EF4-FFF2-40B4-BE49-F238E27FC236}">
                <a16:creationId xmlns:a16="http://schemas.microsoft.com/office/drawing/2014/main" id="{1A4BD246-66DD-422D-8177-063633EF9FD9}"/>
              </a:ext>
            </a:extLst>
          </p:cNvPr>
          <p:cNvSpPr>
            <a:spLocks noGrp="1"/>
          </p:cNvSpPr>
          <p:nvPr>
            <p:ph type="title"/>
          </p:nvPr>
        </p:nvSpPr>
        <p:spPr>
          <a:xfrm>
            <a:off x="125186" y="344423"/>
            <a:ext cx="12066814" cy="679787"/>
          </a:xfrm>
        </p:spPr>
        <p:txBody>
          <a:bodyPr>
            <a:normAutofit/>
          </a:bodyPr>
          <a:lstStyle/>
          <a:p>
            <a:pPr algn="ctr"/>
            <a:r>
              <a:rPr dirty="0"/>
              <a:t>Exercício 1.3: </a:t>
            </a:r>
            <a:r>
              <a:rPr dirty="0" err="1"/>
              <a:t>Exemplos</a:t>
            </a:r>
            <a:r>
              <a:rPr lang="pt-BR" dirty="0"/>
              <a:t> </a:t>
            </a:r>
            <a:r>
              <a:rPr dirty="0" err="1"/>
              <a:t>cotidianos</a:t>
            </a:r>
            <a:r>
              <a:rPr dirty="0"/>
              <a:t> de </a:t>
            </a:r>
            <a:r>
              <a:rPr dirty="0" err="1"/>
              <a:t>tomada</a:t>
            </a:r>
            <a:r>
              <a:rPr dirty="0"/>
              <a:t> de </a:t>
            </a:r>
            <a:r>
              <a:rPr dirty="0" err="1"/>
              <a:t>decisão</a:t>
            </a:r>
            <a:r>
              <a:rPr lang="pt-BR" dirty="0"/>
              <a:t> </a:t>
            </a:r>
            <a:r>
              <a:rPr dirty="0"/>
              <a:t>– 1 </a:t>
            </a:r>
            <a:endParaRPr lang="en-CH" dirty="0"/>
          </a:p>
        </p:txBody>
      </p:sp>
      <p:graphicFrame>
        <p:nvGraphicFramePr>
          <p:cNvPr id="8" name="Table 7">
            <a:extLst>
              <a:ext uri="{FF2B5EF4-FFF2-40B4-BE49-F238E27FC236}">
                <a16:creationId xmlns:a16="http://schemas.microsoft.com/office/drawing/2014/main" id="{84CF9857-664D-5F42-8E13-32ED85BDAE8E}"/>
              </a:ext>
            </a:extLst>
          </p:cNvPr>
          <p:cNvGraphicFramePr>
            <a:graphicFrameLocks noGrp="1"/>
          </p:cNvGraphicFramePr>
          <p:nvPr>
            <p:extLst>
              <p:ext uri="{D42A27DB-BD31-4B8C-83A1-F6EECF244321}">
                <p14:modId xmlns:p14="http://schemas.microsoft.com/office/powerpoint/2010/main" val="1699742953"/>
              </p:ext>
            </p:extLst>
          </p:nvPr>
        </p:nvGraphicFramePr>
        <p:xfrm>
          <a:off x="912802" y="1024210"/>
          <a:ext cx="10363198" cy="5029200"/>
        </p:xfrm>
        <a:graphic>
          <a:graphicData uri="http://schemas.openxmlformats.org/drawingml/2006/table">
            <a:tbl>
              <a:tblPr firstRow="1" bandRow="1">
                <a:tableStyleId>{2D5ABB26-0587-4C30-8999-92F81FD0307C}</a:tableStyleId>
              </a:tblPr>
              <a:tblGrid>
                <a:gridCol w="1233330">
                  <a:extLst>
                    <a:ext uri="{9D8B030D-6E8A-4147-A177-3AD203B41FA5}">
                      <a16:colId xmlns:a16="http://schemas.microsoft.com/office/drawing/2014/main" val="2664746217"/>
                    </a:ext>
                  </a:extLst>
                </a:gridCol>
                <a:gridCol w="3948271">
                  <a:extLst>
                    <a:ext uri="{9D8B030D-6E8A-4147-A177-3AD203B41FA5}">
                      <a16:colId xmlns:a16="http://schemas.microsoft.com/office/drawing/2014/main" val="805450689"/>
                    </a:ext>
                  </a:extLst>
                </a:gridCol>
                <a:gridCol w="1698526">
                  <a:extLst>
                    <a:ext uri="{9D8B030D-6E8A-4147-A177-3AD203B41FA5}">
                      <a16:colId xmlns:a16="http://schemas.microsoft.com/office/drawing/2014/main" val="3802967034"/>
                    </a:ext>
                  </a:extLst>
                </a:gridCol>
                <a:gridCol w="3483071">
                  <a:extLst>
                    <a:ext uri="{9D8B030D-6E8A-4147-A177-3AD203B41FA5}">
                      <a16:colId xmlns:a16="http://schemas.microsoft.com/office/drawing/2014/main" val="664727936"/>
                    </a:ext>
                  </a:extLst>
                </a:gridCol>
              </a:tblGrid>
              <a:tr h="338410">
                <a:tc gridSpan="4">
                  <a:txBody>
                    <a:bodyPr/>
                    <a:lstStyle/>
                    <a:p>
                      <a:pPr>
                        <a:defRPr sz="1600" b="1">
                          <a:solidFill>
                            <a:schemeClr val="bg1"/>
                          </a:solidFill>
                          <a:latin typeface="Century Gothic" panose="020B0502020202020204" pitchFamily="34" charset="0"/>
                        </a:defRPr>
                      </a:pPr>
                      <a:r>
                        <a:rPr sz="2000">
                          <a:latin typeface="+mn-lt"/>
                        </a:rPr>
                        <a:t>Como as decisões são tomadas?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64803147"/>
                  </a:ext>
                </a:extLst>
              </a:tr>
              <a:tr h="630460">
                <a:tc>
                  <a:txBody>
                    <a:bodyPr/>
                    <a:lstStyle/>
                    <a:p>
                      <a:endParaRPr lang="en-US" sz="2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defRPr sz="1600" b="1">
                          <a:latin typeface="Century Gothic" panose="020B0502020202020204" pitchFamily="34" charset="0"/>
                        </a:defRPr>
                      </a:pPr>
                      <a:r>
                        <a:rPr sz="2000" dirty="0" err="1">
                          <a:latin typeface="+mn-lt"/>
                        </a:rPr>
                        <a:t>Problemas</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defRPr sz="1600" b="1">
                          <a:latin typeface="Century Gothic" panose="020B0502020202020204" pitchFamily="34" charset="0"/>
                        </a:defRPr>
                      </a:pPr>
                      <a:r>
                        <a:rPr sz="2000" dirty="0" err="1">
                          <a:latin typeface="+mn-lt"/>
                        </a:rPr>
                        <a:t>Quem</a:t>
                      </a:r>
                      <a:r>
                        <a:rPr sz="2000" dirty="0">
                          <a:latin typeface="+mn-lt"/>
                        </a:rPr>
                        <a:t> </a:t>
                      </a:r>
                      <a:r>
                        <a:rPr sz="2000" dirty="0" err="1">
                          <a:latin typeface="+mn-lt"/>
                        </a:rPr>
                        <a:t>faz</a:t>
                      </a:r>
                      <a:r>
                        <a:rPr sz="2000" dirty="0">
                          <a:latin typeface="+mn-lt"/>
                        </a:rPr>
                        <a:t> </a:t>
                      </a:r>
                      <a:r>
                        <a:rPr sz="2000" dirty="0" err="1">
                          <a:latin typeface="+mn-lt"/>
                        </a:rPr>
                        <a:t>essa</a:t>
                      </a:r>
                      <a:r>
                        <a:rPr sz="2000" dirty="0">
                          <a:latin typeface="+mn-lt"/>
                        </a:rPr>
                        <a:t> </a:t>
                      </a:r>
                      <a:r>
                        <a:rPr sz="2000" dirty="0" err="1">
                          <a:latin typeface="+mn-lt"/>
                        </a:rPr>
                        <a:t>decisão</a:t>
                      </a:r>
                      <a:r>
                        <a:rPr sz="20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defRPr sz="1600" b="1">
                          <a:latin typeface="Century Gothic" panose="020B0502020202020204" pitchFamily="34" charset="0"/>
                        </a:defRPr>
                      </a:pPr>
                      <a:r>
                        <a:rPr sz="2000" dirty="0">
                          <a:latin typeface="+mn-lt"/>
                        </a:rPr>
                        <a:t>Por </a:t>
                      </a:r>
                      <a:r>
                        <a:rPr sz="2000" dirty="0" err="1">
                          <a:latin typeface="+mn-lt"/>
                        </a:rPr>
                        <a:t>quê</a:t>
                      </a:r>
                      <a:r>
                        <a:rPr sz="2000" dirty="0">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099850305"/>
                  </a:ext>
                </a:extLst>
              </a:tr>
              <a:tr h="1119355">
                <a:tc>
                  <a:txBody>
                    <a:bodyPr/>
                    <a:lstStyle/>
                    <a:p>
                      <a:pPr>
                        <a:defRPr sz="1600" b="1"/>
                      </a:pPr>
                      <a:r>
                        <a:rPr sz="2000">
                          <a:latin typeface="+mn-lt"/>
                        </a:rPr>
                        <a:t>No seu serviço?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defRPr sz="1600"/>
                      </a:pPr>
                      <a:r>
                        <a:rPr lang="pt-BR" sz="2000" dirty="0">
                          <a:latin typeface="+mn-lt"/>
                        </a:rPr>
                        <a:t>Exemplo: </a:t>
                      </a:r>
                      <a:r>
                        <a:rPr sz="2000" dirty="0">
                          <a:latin typeface="+mn-lt"/>
                        </a:rPr>
                        <a:t>hora de </a:t>
                      </a:r>
                      <a:r>
                        <a:rPr sz="2000" dirty="0" err="1">
                          <a:latin typeface="+mn-lt"/>
                        </a:rPr>
                        <a:t>dormir</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600"/>
                      </a:pPr>
                      <a:r>
                        <a:rPr lang="pt-BR" sz="2000">
                          <a:latin typeface="+mn-lt"/>
                        </a:rPr>
                        <a:t>Exemplo: </a:t>
                      </a:r>
                      <a:r>
                        <a:rPr sz="2000">
                          <a:latin typeface="+mn-lt"/>
                        </a:rPr>
                        <a:t>a equipe</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600"/>
                      </a:pPr>
                      <a:r>
                        <a:rPr lang="pt-BR" sz="2000" dirty="0">
                          <a:latin typeface="+mn-lt"/>
                        </a:rPr>
                        <a:t>Exemplo: </a:t>
                      </a:r>
                      <a:r>
                        <a:rPr sz="2000" dirty="0">
                          <a:latin typeface="+mn-lt"/>
                        </a:rPr>
                        <a:t>para </a:t>
                      </a:r>
                      <a:r>
                        <a:rPr sz="2000" dirty="0" err="1">
                          <a:latin typeface="+mn-lt"/>
                        </a:rPr>
                        <a:t>tornar</a:t>
                      </a:r>
                      <a:r>
                        <a:rPr sz="2000" dirty="0">
                          <a:latin typeface="+mn-lt"/>
                        </a:rPr>
                        <a:t> o </a:t>
                      </a:r>
                      <a:r>
                        <a:rPr sz="2000" dirty="0" err="1">
                          <a:latin typeface="+mn-lt"/>
                        </a:rPr>
                        <a:t>serviço</a:t>
                      </a:r>
                      <a:r>
                        <a:rPr sz="2000" dirty="0">
                          <a:latin typeface="+mn-lt"/>
                        </a:rPr>
                        <a:t> </a:t>
                      </a:r>
                      <a:r>
                        <a:rPr sz="2000" dirty="0" err="1">
                          <a:latin typeface="+mn-lt"/>
                        </a:rPr>
                        <a:t>mais</a:t>
                      </a:r>
                      <a:r>
                        <a:rPr sz="2000" dirty="0">
                          <a:latin typeface="+mn-lt"/>
                        </a:rPr>
                        <a:t> </a:t>
                      </a:r>
                      <a:r>
                        <a:rPr sz="2000" dirty="0" err="1">
                          <a:latin typeface="+mn-lt"/>
                        </a:rPr>
                        <a:t>fácil</a:t>
                      </a:r>
                      <a:r>
                        <a:rPr sz="2000" dirty="0">
                          <a:latin typeface="+mn-lt"/>
                        </a:rPr>
                        <a:t> de </a:t>
                      </a:r>
                      <a:r>
                        <a:rPr sz="2000" dirty="0" err="1">
                          <a:latin typeface="+mn-lt"/>
                        </a:rPr>
                        <a:t>gerenciar</a:t>
                      </a:r>
                      <a:r>
                        <a:rPr sz="2000" dirty="0">
                          <a:latin typeface="+mn-lt"/>
                        </a:rPr>
                        <a:t> para a </a:t>
                      </a:r>
                      <a:r>
                        <a:rPr sz="2000" dirty="0" err="1">
                          <a:latin typeface="+mn-lt"/>
                        </a:rPr>
                        <a:t>presença</a:t>
                      </a:r>
                      <a:r>
                        <a:rPr sz="2000" dirty="0">
                          <a:latin typeface="+mn-lt"/>
                        </a:rPr>
                        <a:t> </a:t>
                      </a:r>
                      <a:r>
                        <a:rPr sz="2000" dirty="0" err="1">
                          <a:latin typeface="+mn-lt"/>
                        </a:rPr>
                        <a:t>reduzida</a:t>
                      </a:r>
                      <a:r>
                        <a:rPr sz="2000" dirty="0">
                          <a:latin typeface="+mn-lt"/>
                        </a:rPr>
                        <a:t> da equipe à </a:t>
                      </a:r>
                      <a:r>
                        <a:rPr sz="2000" dirty="0" err="1">
                          <a:latin typeface="+mn-lt"/>
                        </a:rPr>
                        <a:t>noite</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561217"/>
                  </a:ext>
                </a:extLst>
              </a:tr>
              <a:tr h="1119355">
                <a:tc rowSpan="2">
                  <a:txBody>
                    <a:bodyPr/>
                    <a:lstStyle/>
                    <a:p>
                      <a:pPr>
                        <a:defRPr sz="1600" b="1"/>
                      </a:pPr>
                      <a:r>
                        <a:rPr sz="2000">
                          <a:latin typeface="+mn-lt"/>
                        </a:rPr>
                        <a:t>Em casa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sz="1600"/>
                      </a:pPr>
                      <a:r>
                        <a:rPr lang="pt-BR" sz="2000" dirty="0">
                          <a:latin typeface="+mn-lt"/>
                        </a:rPr>
                        <a:t>Exemplo: </a:t>
                      </a:r>
                      <a:r>
                        <a:rPr sz="2000" dirty="0" err="1">
                          <a:latin typeface="+mn-lt"/>
                        </a:rPr>
                        <a:t>beber</a:t>
                      </a:r>
                      <a:r>
                        <a:rPr sz="2000" dirty="0">
                          <a:latin typeface="+mn-lt"/>
                        </a:rPr>
                        <a:t> </a:t>
                      </a:r>
                      <a:r>
                        <a:rPr sz="2000" dirty="0" err="1">
                          <a:latin typeface="+mn-lt"/>
                        </a:rPr>
                        <a:t>refrigerantes</a:t>
                      </a:r>
                      <a:r>
                        <a:rPr sz="2000" dirty="0">
                          <a:latin typeface="+mn-lt"/>
                        </a:rPr>
                        <a:t> </a:t>
                      </a:r>
                      <a:r>
                        <a:rPr sz="2000" dirty="0" err="1">
                          <a:latin typeface="+mn-lt"/>
                        </a:rPr>
                        <a:t>açucarados</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600"/>
                      </a:pPr>
                      <a:r>
                        <a:rPr lang="pt-BR" sz="2000" dirty="0">
                          <a:latin typeface="+mn-lt"/>
                        </a:rPr>
                        <a:t>Exemplo: </a:t>
                      </a:r>
                      <a:r>
                        <a:rPr sz="2000" dirty="0">
                          <a:latin typeface="+mn-lt"/>
                        </a:rPr>
                        <a:t>a </a:t>
                      </a:r>
                      <a:r>
                        <a:rPr sz="2000" dirty="0" err="1">
                          <a:latin typeface="+mn-lt"/>
                        </a:rPr>
                        <a:t>mãe</a:t>
                      </a:r>
                      <a:r>
                        <a:rPr sz="2000" dirty="0">
                          <a:latin typeface="+mn-lt"/>
                        </a:rPr>
                        <a:t> da </a:t>
                      </a:r>
                      <a:r>
                        <a:rPr sz="2000" dirty="0" err="1">
                          <a:latin typeface="+mn-lt"/>
                        </a:rPr>
                        <a:t>pessoa</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600"/>
                      </a:pPr>
                      <a:r>
                        <a:rPr lang="pt-BR" sz="2000" dirty="0">
                          <a:latin typeface="+mn-lt"/>
                        </a:rPr>
                        <a:t>Exemplo: </a:t>
                      </a:r>
                      <a:r>
                        <a:rPr sz="2000" dirty="0" err="1">
                          <a:latin typeface="+mn-lt"/>
                        </a:rPr>
                        <a:t>porque</a:t>
                      </a:r>
                      <a:r>
                        <a:rPr sz="2000" dirty="0">
                          <a:latin typeface="+mn-lt"/>
                        </a:rPr>
                        <a:t> </a:t>
                      </a:r>
                      <a:r>
                        <a:rPr sz="2000" dirty="0" err="1">
                          <a:latin typeface="+mn-lt"/>
                        </a:rPr>
                        <a:t>ela</a:t>
                      </a:r>
                      <a:r>
                        <a:rPr sz="2000" dirty="0">
                          <a:latin typeface="+mn-lt"/>
                        </a:rPr>
                        <a:t> </a:t>
                      </a:r>
                      <a:r>
                        <a:rPr sz="2000" dirty="0" err="1">
                          <a:latin typeface="+mn-lt"/>
                        </a:rPr>
                        <a:t>acha</a:t>
                      </a:r>
                      <a:r>
                        <a:rPr sz="2000" dirty="0">
                          <a:latin typeface="+mn-lt"/>
                        </a:rPr>
                        <a:t> que a </a:t>
                      </a:r>
                      <a:r>
                        <a:rPr sz="2000" dirty="0" err="1">
                          <a:latin typeface="+mn-lt"/>
                        </a:rPr>
                        <a:t>pessoa</a:t>
                      </a:r>
                      <a:r>
                        <a:rPr sz="2000" dirty="0">
                          <a:latin typeface="+mn-lt"/>
                        </a:rPr>
                        <a:t> </a:t>
                      </a:r>
                      <a:r>
                        <a:rPr sz="2000" dirty="0" err="1">
                          <a:latin typeface="+mn-lt"/>
                        </a:rPr>
                        <a:t>precisa</a:t>
                      </a:r>
                      <a:r>
                        <a:rPr sz="2000" dirty="0">
                          <a:latin typeface="+mn-lt"/>
                        </a:rPr>
                        <a:t> </a:t>
                      </a:r>
                      <a:r>
                        <a:rPr sz="2000" dirty="0" err="1">
                          <a:latin typeface="+mn-lt"/>
                        </a:rPr>
                        <a:t>perder</a:t>
                      </a:r>
                      <a:r>
                        <a:rPr sz="2000" dirty="0">
                          <a:latin typeface="+mn-lt"/>
                        </a:rPr>
                        <a:t> peso e </a:t>
                      </a:r>
                      <a:r>
                        <a:rPr sz="2000" dirty="0" err="1">
                          <a:latin typeface="+mn-lt"/>
                        </a:rPr>
                        <a:t>não</a:t>
                      </a:r>
                      <a:r>
                        <a:rPr sz="2000" dirty="0">
                          <a:latin typeface="+mn-lt"/>
                        </a:rPr>
                        <a:t> </a:t>
                      </a:r>
                      <a:r>
                        <a:rPr sz="2000" dirty="0" err="1">
                          <a:latin typeface="+mn-lt"/>
                        </a:rPr>
                        <a:t>quer</a:t>
                      </a:r>
                      <a:r>
                        <a:rPr sz="2000" dirty="0">
                          <a:latin typeface="+mn-lt"/>
                        </a:rPr>
                        <a:t> que a </a:t>
                      </a:r>
                      <a:r>
                        <a:rPr sz="2000" dirty="0" err="1">
                          <a:latin typeface="+mn-lt"/>
                        </a:rPr>
                        <a:t>pessoa</a:t>
                      </a:r>
                      <a:r>
                        <a:rPr sz="2000" dirty="0">
                          <a:latin typeface="+mn-lt"/>
                        </a:rPr>
                        <a:t> </a:t>
                      </a:r>
                      <a:r>
                        <a:rPr sz="2000" dirty="0" err="1">
                          <a:latin typeface="+mn-lt"/>
                        </a:rPr>
                        <a:t>desenvolva</a:t>
                      </a:r>
                      <a:r>
                        <a:rPr sz="2000" dirty="0">
                          <a:latin typeface="+mn-lt"/>
                        </a:rPr>
                        <a:t> </a:t>
                      </a:r>
                      <a:r>
                        <a:rPr sz="2000" dirty="0" err="1">
                          <a:latin typeface="+mn-lt"/>
                        </a:rPr>
                        <a:t>problemas</a:t>
                      </a:r>
                      <a:r>
                        <a:rPr sz="2000" dirty="0">
                          <a:latin typeface="+mn-lt"/>
                        </a:rPr>
                        <a:t> de </a:t>
                      </a:r>
                      <a:r>
                        <a:rPr sz="2000" dirty="0" err="1">
                          <a:latin typeface="+mn-lt"/>
                        </a:rPr>
                        <a:t>saúde</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546226"/>
                  </a:ext>
                </a:extLst>
              </a:tr>
              <a:tr h="933815">
                <a:tc vMerge="1">
                  <a:txBody>
                    <a:bodyPr/>
                    <a:lstStyle/>
                    <a:p>
                      <a:endParaRPr lang="en-US" dirty="0"/>
                    </a:p>
                  </a:txBody>
                  <a:tcPr/>
                </a:tc>
                <a:tc>
                  <a:txBody>
                    <a:bodyPr/>
                    <a:lstStyle/>
                    <a:p>
                      <a:pPr algn="just">
                        <a:defRPr sz="1600"/>
                      </a:pPr>
                      <a:r>
                        <a:rPr lang="pt-BR" sz="2000" dirty="0">
                          <a:latin typeface="+mn-lt"/>
                        </a:rPr>
                        <a:t>Exemplo: </a:t>
                      </a:r>
                      <a:r>
                        <a:rPr sz="2000" dirty="0" err="1">
                          <a:latin typeface="+mn-lt"/>
                        </a:rPr>
                        <a:t>sair</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600"/>
                      </a:pPr>
                      <a:r>
                        <a:rPr lang="pt-BR" sz="2000" dirty="0">
                          <a:latin typeface="+mn-lt"/>
                        </a:rPr>
                        <a:t>Exemplo: </a:t>
                      </a:r>
                      <a:r>
                        <a:rPr sz="2000" dirty="0">
                          <a:latin typeface="+mn-lt"/>
                        </a:rPr>
                        <a:t>a </a:t>
                      </a:r>
                      <a:r>
                        <a:rPr sz="2000" dirty="0" err="1">
                          <a:latin typeface="+mn-lt"/>
                        </a:rPr>
                        <a:t>família</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600"/>
                      </a:pPr>
                      <a:r>
                        <a:rPr lang="pt-BR" sz="2000" dirty="0">
                          <a:latin typeface="+mn-lt"/>
                        </a:rPr>
                        <a:t>Exemplo: </a:t>
                      </a:r>
                      <a:r>
                        <a:rPr sz="2000" dirty="0" err="1">
                          <a:latin typeface="+mn-lt"/>
                        </a:rPr>
                        <a:t>porque</a:t>
                      </a:r>
                      <a:r>
                        <a:rPr sz="2000" dirty="0">
                          <a:latin typeface="+mn-lt"/>
                        </a:rPr>
                        <a:t> </a:t>
                      </a:r>
                      <a:r>
                        <a:rPr sz="2000" dirty="0" err="1">
                          <a:latin typeface="+mn-lt"/>
                        </a:rPr>
                        <a:t>eles</a:t>
                      </a:r>
                      <a:r>
                        <a:rPr sz="2000" dirty="0">
                          <a:latin typeface="+mn-lt"/>
                        </a:rPr>
                        <a:t> </a:t>
                      </a:r>
                      <a:r>
                        <a:rPr sz="2000" dirty="0" err="1">
                          <a:latin typeface="+mn-lt"/>
                        </a:rPr>
                        <a:t>acham</a:t>
                      </a:r>
                      <a:r>
                        <a:rPr sz="2000" dirty="0">
                          <a:latin typeface="+mn-lt"/>
                        </a:rPr>
                        <a:t> que a pessoa precisa ser </a:t>
                      </a:r>
                      <a:r>
                        <a:rPr sz="2000" dirty="0" err="1">
                          <a:latin typeface="+mn-lt"/>
                        </a:rPr>
                        <a:t>protegida</a:t>
                      </a:r>
                      <a:r>
                        <a:rPr sz="2000" dirty="0">
                          <a:latin typeface="+mn-lt"/>
                        </a:rPr>
                        <a:t> de </a:t>
                      </a:r>
                      <a:r>
                        <a:rPr sz="2000" dirty="0" err="1">
                          <a:latin typeface="+mn-lt"/>
                        </a:rPr>
                        <a:t>possíveis</a:t>
                      </a:r>
                      <a:r>
                        <a:rPr sz="2000" dirty="0">
                          <a:latin typeface="+mn-lt"/>
                        </a:rPr>
                        <a:t> </a:t>
                      </a:r>
                      <a:r>
                        <a:rPr sz="2000" dirty="0" err="1">
                          <a:latin typeface="+mn-lt"/>
                        </a:rPr>
                        <a:t>danos</a:t>
                      </a:r>
                      <a:r>
                        <a:rPr sz="2000" dirty="0">
                          <a:latin typeface="+mn-lt"/>
                        </a:rPr>
                        <a:t> na </a:t>
                      </a:r>
                      <a:r>
                        <a:rPr sz="2000" dirty="0" err="1">
                          <a:latin typeface="+mn-lt"/>
                        </a:rPr>
                        <a:t>comunidade</a:t>
                      </a:r>
                      <a:endParaRPr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1347348"/>
                  </a:ext>
                </a:extLst>
              </a:tr>
            </a:tbl>
          </a:graphicData>
        </a:graphic>
      </p:graphicFrame>
    </p:spTree>
    <p:extLst>
      <p:ext uri="{BB962C8B-B14F-4D97-AF65-F5344CB8AC3E}">
        <p14:creationId xmlns:p14="http://schemas.microsoft.com/office/powerpoint/2010/main" val="3066394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ED470-BB4C-4C8B-B1AC-FC012357293B}"/>
              </a:ext>
            </a:extLst>
          </p:cNvPr>
          <p:cNvSpPr>
            <a:spLocks noGrp="1"/>
          </p:cNvSpPr>
          <p:nvPr>
            <p:ph sz="quarter" idx="14"/>
          </p:nvPr>
        </p:nvSpPr>
        <p:spPr>
          <a:xfrm>
            <a:off x="508794" y="2201342"/>
            <a:ext cx="11174412" cy="1632721"/>
          </a:xfrm>
        </p:spPr>
        <p:txBody>
          <a:bodyPr/>
          <a:lstStyle/>
          <a:p>
            <a:pPr algn="just">
              <a:spcBef>
                <a:spcPts val="600"/>
              </a:spcBef>
              <a:spcAft>
                <a:spcPts val="0"/>
              </a:spcAft>
            </a:pPr>
            <a:r>
              <a:rPr sz="2000" dirty="0"/>
              <a:t>Você </a:t>
            </a:r>
            <a:r>
              <a:rPr sz="2000" dirty="0" err="1"/>
              <a:t>acha</a:t>
            </a:r>
            <a:r>
              <a:rPr sz="2000" dirty="0"/>
              <a:t> que as pessoas são </a:t>
            </a:r>
            <a:r>
              <a:rPr sz="2000" dirty="0" err="1"/>
              <a:t>encorajadas</a:t>
            </a:r>
            <a:r>
              <a:rPr sz="2000" dirty="0"/>
              <a:t> ou </a:t>
            </a:r>
            <a:r>
              <a:rPr sz="2000" dirty="0" err="1"/>
              <a:t>desencorajadas</a:t>
            </a:r>
            <a:r>
              <a:rPr sz="2000" dirty="0"/>
              <a:t> a </a:t>
            </a:r>
            <a:r>
              <a:rPr sz="2000" dirty="0" err="1"/>
              <a:t>tomar</a:t>
            </a:r>
            <a:r>
              <a:rPr sz="2000" dirty="0"/>
              <a:t> suas </a:t>
            </a:r>
            <a:r>
              <a:rPr sz="2000" dirty="0" err="1"/>
              <a:t>próprias</a:t>
            </a:r>
            <a:r>
              <a:rPr sz="2000" dirty="0"/>
              <a:t> </a:t>
            </a:r>
            <a:r>
              <a:rPr sz="2000" dirty="0" err="1"/>
              <a:t>decisões</a:t>
            </a:r>
            <a:r>
              <a:rPr sz="2000" dirty="0"/>
              <a:t> e </a:t>
            </a:r>
            <a:r>
              <a:rPr sz="2000" dirty="0" err="1"/>
              <a:t>escolhas</a:t>
            </a:r>
            <a:r>
              <a:rPr sz="2000" dirty="0"/>
              <a:t>?</a:t>
            </a:r>
            <a:endParaRPr lang="en-CH" sz="2000" dirty="0"/>
          </a:p>
          <a:p>
            <a:pPr algn="just">
              <a:spcBef>
                <a:spcPts val="600"/>
              </a:spcBef>
              <a:spcAft>
                <a:spcPts val="0"/>
              </a:spcAft>
            </a:pPr>
            <a:r>
              <a:rPr sz="2000" dirty="0"/>
              <a:t>De que </a:t>
            </a:r>
            <a:r>
              <a:rPr lang="en-US" sz="2000" dirty="0"/>
              <a:t>forma</a:t>
            </a:r>
            <a:r>
              <a:rPr sz="2000" dirty="0"/>
              <a:t> esses </a:t>
            </a:r>
            <a:r>
              <a:rPr sz="2000" dirty="0" err="1"/>
              <a:t>arranjos</a:t>
            </a:r>
            <a:r>
              <a:rPr sz="2000" dirty="0"/>
              <a:t> </a:t>
            </a:r>
            <a:r>
              <a:rPr sz="2000" dirty="0" err="1"/>
              <a:t>ajudam</a:t>
            </a:r>
            <a:r>
              <a:rPr sz="2000" dirty="0"/>
              <a:t>/</a:t>
            </a:r>
            <a:r>
              <a:rPr sz="2000" dirty="0" err="1"/>
              <a:t>dificultam</a:t>
            </a:r>
            <a:r>
              <a:rPr sz="2000" dirty="0"/>
              <a:t> a </a:t>
            </a:r>
            <a:r>
              <a:rPr sz="2000" dirty="0" err="1"/>
              <a:t>recuperação</a:t>
            </a:r>
            <a:r>
              <a:rPr sz="2000" dirty="0"/>
              <a:t>?</a:t>
            </a:r>
            <a:endParaRPr lang="en-CH" sz="2000" dirty="0"/>
          </a:p>
          <a:p>
            <a:pPr algn="just">
              <a:spcBef>
                <a:spcPts val="600"/>
              </a:spcBef>
              <a:spcAft>
                <a:spcPts val="0"/>
              </a:spcAft>
            </a:pPr>
            <a:r>
              <a:rPr sz="2000" dirty="0" err="1"/>
              <a:t>Olhando</a:t>
            </a:r>
            <a:r>
              <a:rPr sz="2000" dirty="0"/>
              <a:t> para </a:t>
            </a:r>
            <a:r>
              <a:rPr sz="2000" dirty="0" err="1"/>
              <a:t>os</a:t>
            </a:r>
            <a:r>
              <a:rPr sz="2000" dirty="0"/>
              <a:t> </a:t>
            </a:r>
            <a:r>
              <a:rPr sz="2000" dirty="0" err="1"/>
              <a:t>exemplos</a:t>
            </a:r>
            <a:r>
              <a:rPr sz="2000" dirty="0"/>
              <a:t> da </a:t>
            </a:r>
            <a:r>
              <a:rPr sz="2000" dirty="0" err="1"/>
              <a:t>tabela</a:t>
            </a:r>
            <a:r>
              <a:rPr sz="2000" dirty="0"/>
              <a:t>: que </a:t>
            </a:r>
            <a:r>
              <a:rPr sz="2000" dirty="0" err="1"/>
              <a:t>mudanças</a:t>
            </a:r>
            <a:r>
              <a:rPr sz="2000" dirty="0"/>
              <a:t> </a:t>
            </a:r>
            <a:r>
              <a:rPr sz="2000" dirty="0" err="1"/>
              <a:t>poderiam</a:t>
            </a:r>
            <a:r>
              <a:rPr sz="2000" dirty="0"/>
              <a:t> ser </a:t>
            </a:r>
            <a:r>
              <a:rPr sz="2000" dirty="0" err="1"/>
              <a:t>feitas</a:t>
            </a:r>
            <a:r>
              <a:rPr sz="2000" dirty="0"/>
              <a:t> para que as pessoas </a:t>
            </a:r>
            <a:r>
              <a:rPr sz="2000" dirty="0" err="1"/>
              <a:t>possam</a:t>
            </a:r>
            <a:r>
              <a:rPr sz="2000" dirty="0"/>
              <a:t> </a:t>
            </a:r>
            <a:r>
              <a:rPr sz="2000" dirty="0" err="1"/>
              <a:t>tomar</a:t>
            </a:r>
            <a:r>
              <a:rPr sz="2000" dirty="0"/>
              <a:t> suas </a:t>
            </a:r>
            <a:r>
              <a:rPr sz="2000" dirty="0" err="1"/>
              <a:t>próprias</a:t>
            </a:r>
            <a:r>
              <a:rPr sz="2000" dirty="0"/>
              <a:t> </a:t>
            </a:r>
            <a:r>
              <a:rPr sz="2000" dirty="0" err="1"/>
              <a:t>decisões</a:t>
            </a:r>
            <a:r>
              <a:rPr sz="2000" dirty="0"/>
              <a:t> e </a:t>
            </a:r>
            <a:r>
              <a:rPr sz="2000" dirty="0" err="1"/>
              <a:t>escolhas</a:t>
            </a:r>
            <a:r>
              <a:rPr sz="2000" dirty="0"/>
              <a:t>?</a:t>
            </a:r>
            <a:endParaRPr lang="en-CH" sz="2000" dirty="0"/>
          </a:p>
          <a:p>
            <a:endParaRPr lang="en-CH" dirty="0"/>
          </a:p>
        </p:txBody>
      </p:sp>
      <p:sp>
        <p:nvSpPr>
          <p:cNvPr id="2" name="Title 1">
            <a:extLst>
              <a:ext uri="{FF2B5EF4-FFF2-40B4-BE49-F238E27FC236}">
                <a16:creationId xmlns:a16="http://schemas.microsoft.com/office/drawing/2014/main" id="{1F3BD333-F14E-49FF-BD6C-867FA5F76714}"/>
              </a:ext>
            </a:extLst>
          </p:cNvPr>
          <p:cNvSpPr>
            <a:spLocks noGrp="1"/>
          </p:cNvSpPr>
          <p:nvPr>
            <p:ph type="title"/>
          </p:nvPr>
        </p:nvSpPr>
        <p:spPr>
          <a:xfrm>
            <a:off x="422141" y="506412"/>
            <a:ext cx="11481387" cy="440202"/>
          </a:xfrm>
        </p:spPr>
        <p:txBody>
          <a:bodyPr/>
          <a:lstStyle/>
          <a:p>
            <a:pPr algn="ctr"/>
            <a:r>
              <a:rPr dirty="0"/>
              <a:t>Exercício 1.3: </a:t>
            </a:r>
            <a:r>
              <a:rPr dirty="0" err="1"/>
              <a:t>Exemplos</a:t>
            </a:r>
            <a:r>
              <a:rPr dirty="0"/>
              <a:t> </a:t>
            </a:r>
            <a:r>
              <a:rPr dirty="0" err="1"/>
              <a:t>cotidianos</a:t>
            </a:r>
            <a:r>
              <a:rPr dirty="0"/>
              <a:t> de </a:t>
            </a:r>
            <a:r>
              <a:rPr dirty="0" err="1"/>
              <a:t>tomada</a:t>
            </a:r>
            <a:r>
              <a:rPr dirty="0"/>
              <a:t> de </a:t>
            </a:r>
            <a:r>
              <a:rPr dirty="0" err="1"/>
              <a:t>decisão</a:t>
            </a:r>
            <a:r>
              <a:rPr dirty="0"/>
              <a:t> – 2</a:t>
            </a:r>
            <a:endParaRPr lang="en-CH" dirty="0"/>
          </a:p>
        </p:txBody>
      </p:sp>
    </p:spTree>
    <p:extLst>
      <p:ext uri="{BB962C8B-B14F-4D97-AF65-F5344CB8AC3E}">
        <p14:creationId xmlns:p14="http://schemas.microsoft.com/office/powerpoint/2010/main" val="1959320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91F8-C1C9-4BBB-8F5A-D9F4FFBB78AD}"/>
              </a:ext>
            </a:extLst>
          </p:cNvPr>
          <p:cNvSpPr>
            <a:spLocks noGrp="1"/>
          </p:cNvSpPr>
          <p:nvPr>
            <p:ph type="title"/>
          </p:nvPr>
        </p:nvSpPr>
        <p:spPr>
          <a:xfrm>
            <a:off x="422141" y="506412"/>
            <a:ext cx="11612015" cy="432000"/>
          </a:xfrm>
        </p:spPr>
        <p:txBody>
          <a:bodyPr/>
          <a:lstStyle/>
          <a:p>
            <a:pPr algn="ctr"/>
            <a:r>
              <a:rPr dirty="0" err="1"/>
              <a:t>Apresentação</a:t>
            </a:r>
            <a:r>
              <a:rPr dirty="0"/>
              <a:t>: </a:t>
            </a:r>
            <a:r>
              <a:rPr lang="pt-BR" dirty="0"/>
              <a:t>As consequências da negação do direito à capacidade legal </a:t>
            </a:r>
            <a:r>
              <a:rPr dirty="0"/>
              <a:t>– 1</a:t>
            </a:r>
            <a:endParaRPr lang="en-CH" dirty="0"/>
          </a:p>
        </p:txBody>
      </p:sp>
      <p:sp>
        <p:nvSpPr>
          <p:cNvPr id="6" name="CaixaDeTexto 5">
            <a:extLst>
              <a:ext uri="{FF2B5EF4-FFF2-40B4-BE49-F238E27FC236}">
                <a16:creationId xmlns:a16="http://schemas.microsoft.com/office/drawing/2014/main" id="{A2CABDA9-D030-78D2-7A88-B0C33C6140EC}"/>
              </a:ext>
            </a:extLst>
          </p:cNvPr>
          <p:cNvSpPr txBox="1"/>
          <p:nvPr/>
        </p:nvSpPr>
        <p:spPr>
          <a:xfrm>
            <a:off x="976525" y="2166422"/>
            <a:ext cx="10503243" cy="1785104"/>
          </a:xfrm>
          <a:prstGeom prst="rect">
            <a:avLst/>
          </a:prstGeom>
          <a:noFill/>
        </p:spPr>
        <p:txBody>
          <a:bodyPr wrap="square">
            <a:spAutoFit/>
          </a:bodyPr>
          <a:lstStyle/>
          <a:p>
            <a:pPr algn="just">
              <a:spcBef>
                <a:spcPts val="600"/>
              </a:spcBef>
              <a:buClr>
                <a:srgbClr val="000000"/>
              </a:buCl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sz="2000" dirty="0">
                <a:latin typeface="Calibri Light" panose="020F0302020204030204" pitchFamily="34" charset="0"/>
                <a:ea typeface="SimSun" panose="02010600030101010101" pitchFamily="2" charset="-122"/>
                <a:cs typeface="Calibri Light" panose="020F0302020204030204" pitchFamily="34" charset="0"/>
              </a:rPr>
              <a:t>Quais são as consequências </a:t>
            </a:r>
            <a:r>
              <a:rPr lang="pt-BR" sz="2000" dirty="0">
                <a:latin typeface="Calibri Light" panose="020F0302020204030204" pitchFamily="34" charset="0"/>
                <a:cs typeface="Calibri Light" panose="020F0302020204030204" pitchFamily="34" charset="0"/>
              </a:rPr>
              <a:t>danosas da privação ou restrição do direito à capacidade legal na vida das pessoas?</a:t>
            </a:r>
          </a:p>
          <a:p>
            <a:pPr lvl="0" algn="just">
              <a:spcBef>
                <a:spcPts val="600"/>
              </a:spcBef>
              <a:buClr>
                <a:srgbClr val="000000"/>
              </a:buCl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sz="2000" dirty="0">
                <a:latin typeface="Calibri Light" panose="020F0302020204030204" pitchFamily="34" charset="0"/>
                <a:cs typeface="Calibri Light" panose="020F0302020204030204" pitchFamily="34" charset="0"/>
              </a:rPr>
              <a:t>Como se sentiria se fosse privado do seu direito à capacidade legal? </a:t>
            </a:r>
          </a:p>
          <a:p>
            <a:pPr lvl="0" algn="just">
              <a:spcBef>
                <a:spcPts val="600"/>
              </a:spcBef>
              <a:buClr>
                <a:srgbClr val="000000"/>
              </a:buClr>
              <a:tabLst>
                <a:tab pos="228600" algn="l"/>
                <a:tab pos="457200" algn="l"/>
              </a:tabLst>
              <a:defRPr>
                <a:solidFill>
                  <a:srgbClr val="000000"/>
                </a:solidFill>
                <a:latin typeface="Calibri" panose="020F0502020204030204" pitchFamily="34" charset="0"/>
                <a:ea typeface="SimSun" panose="02010600030101010101" pitchFamily="2" charset="-122"/>
                <a:cs typeface="Arial" panose="020B0604020202020204" pitchFamily="34" charset="0"/>
              </a:defRPr>
            </a:pPr>
            <a:r>
              <a:rPr lang="pt-BR" sz="2000" dirty="0">
                <a:latin typeface="Calibri Light" panose="020F0302020204030204" pitchFamily="34" charset="0"/>
                <a:cs typeface="Calibri Light" panose="020F0302020204030204" pitchFamily="34" charset="0"/>
              </a:rPr>
              <a:t>Para as pessoas que passaram por isso, como você se sentiu quando foi privado de seu direito à capacidade legal? </a:t>
            </a:r>
          </a:p>
        </p:txBody>
      </p:sp>
    </p:spTree>
    <p:extLst>
      <p:ext uri="{BB962C8B-B14F-4D97-AF65-F5344CB8AC3E}">
        <p14:creationId xmlns:p14="http://schemas.microsoft.com/office/powerpoint/2010/main" val="2953824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A1510-F33E-4132-93BC-01321291602D}"/>
              </a:ext>
            </a:extLst>
          </p:cNvPr>
          <p:cNvSpPr>
            <a:spLocks noGrp="1"/>
          </p:cNvSpPr>
          <p:nvPr>
            <p:ph sz="quarter" idx="14"/>
          </p:nvPr>
        </p:nvSpPr>
        <p:spPr>
          <a:xfrm>
            <a:off x="508794" y="2082688"/>
            <a:ext cx="11174412" cy="3387383"/>
          </a:xfrm>
        </p:spPr>
        <p:txBody>
          <a:bodyPr>
            <a:normAutofit/>
          </a:bodyPr>
          <a:lstStyle/>
          <a:p>
            <a:pPr algn="just">
              <a:spcBef>
                <a:spcPts val="600"/>
              </a:spcBef>
              <a:spcAft>
                <a:spcPts val="0"/>
              </a:spcAft>
            </a:pPr>
            <a:r>
              <a:rPr sz="2000" dirty="0"/>
              <a:t>O </a:t>
            </a:r>
            <a:r>
              <a:rPr sz="2000" dirty="0" err="1"/>
              <a:t>direito</a:t>
            </a:r>
            <a:r>
              <a:rPr sz="2000" dirty="0"/>
              <a:t> à </a:t>
            </a:r>
            <a:r>
              <a:rPr lang="pt-BR" sz="2000" dirty="0"/>
              <a:t>capacidade legal</a:t>
            </a:r>
            <a:r>
              <a:rPr sz="2000" dirty="0"/>
              <a:t> é fundamental para a </a:t>
            </a:r>
            <a:r>
              <a:rPr sz="2000" dirty="0" err="1"/>
              <a:t>personalidade</a:t>
            </a:r>
            <a:r>
              <a:rPr sz="2000" dirty="0"/>
              <a:t> humana, a </a:t>
            </a:r>
            <a:r>
              <a:rPr sz="2000" dirty="0" err="1"/>
              <a:t>liberdade</a:t>
            </a:r>
            <a:r>
              <a:rPr sz="2000" dirty="0"/>
              <a:t>, a </a:t>
            </a:r>
            <a:r>
              <a:rPr sz="2000" dirty="0" err="1"/>
              <a:t>dignidade</a:t>
            </a:r>
            <a:r>
              <a:rPr sz="2000" dirty="0"/>
              <a:t> e a </a:t>
            </a:r>
            <a:r>
              <a:rPr sz="2000" dirty="0" err="1"/>
              <a:t>autonomia</a:t>
            </a:r>
            <a:r>
              <a:rPr sz="2000" dirty="0"/>
              <a:t>. </a:t>
            </a:r>
          </a:p>
          <a:p>
            <a:pPr algn="just">
              <a:spcBef>
                <a:spcPts val="600"/>
              </a:spcBef>
              <a:spcAft>
                <a:spcPts val="0"/>
              </a:spcAft>
            </a:pPr>
            <a:r>
              <a:rPr sz="2000" dirty="0" err="1"/>
              <a:t>Qualquer</a:t>
            </a:r>
            <a:r>
              <a:rPr sz="2000" dirty="0"/>
              <a:t> </a:t>
            </a:r>
            <a:r>
              <a:rPr sz="2000" dirty="0" err="1"/>
              <a:t>sistema</a:t>
            </a:r>
            <a:r>
              <a:rPr sz="2000" dirty="0"/>
              <a:t> que </a:t>
            </a:r>
            <a:r>
              <a:rPr sz="2000" dirty="0" err="1"/>
              <a:t>negue</a:t>
            </a:r>
            <a:r>
              <a:rPr sz="2000" dirty="0"/>
              <a:t> a um </a:t>
            </a:r>
            <a:r>
              <a:rPr sz="2000" dirty="0" err="1"/>
              <a:t>grupo</a:t>
            </a:r>
            <a:r>
              <a:rPr sz="2000" dirty="0"/>
              <a:t> de pessoas o </a:t>
            </a:r>
            <a:r>
              <a:rPr sz="2000" dirty="0" err="1"/>
              <a:t>direito</a:t>
            </a:r>
            <a:r>
              <a:rPr sz="2000" dirty="0"/>
              <a:t> à </a:t>
            </a:r>
            <a:r>
              <a:rPr lang="pt-BR" sz="2000" dirty="0"/>
              <a:t>capacidade legal</a:t>
            </a:r>
            <a:r>
              <a:rPr sz="2000" dirty="0"/>
              <a:t> </a:t>
            </a:r>
            <a:r>
              <a:rPr sz="2000" dirty="0" err="1"/>
              <a:t>prejudica</a:t>
            </a:r>
            <a:r>
              <a:rPr sz="2000" dirty="0"/>
              <a:t> seus </a:t>
            </a:r>
            <a:r>
              <a:rPr sz="2000" dirty="0" err="1"/>
              <a:t>lugares</a:t>
            </a:r>
            <a:r>
              <a:rPr sz="2000" dirty="0"/>
              <a:t> na </a:t>
            </a:r>
            <a:r>
              <a:rPr sz="2000" dirty="0" err="1"/>
              <a:t>comunidade</a:t>
            </a:r>
            <a:r>
              <a:rPr sz="2000" dirty="0"/>
              <a:t> e na </a:t>
            </a:r>
            <a:r>
              <a:rPr sz="2000" dirty="0" err="1"/>
              <a:t>sociedade</a:t>
            </a:r>
            <a:r>
              <a:rPr sz="2000" dirty="0"/>
              <a:t>. </a:t>
            </a:r>
          </a:p>
          <a:p>
            <a:pPr algn="just">
              <a:spcBef>
                <a:spcPts val="600"/>
              </a:spcBef>
              <a:spcAft>
                <a:spcPts val="0"/>
              </a:spcAft>
            </a:pPr>
            <a:r>
              <a:rPr sz="2000" dirty="0"/>
              <a:t>Os </a:t>
            </a:r>
            <a:r>
              <a:rPr sz="2000" dirty="0" err="1"/>
              <a:t>efeitos</a:t>
            </a:r>
            <a:r>
              <a:rPr sz="2000" dirty="0"/>
              <a:t> </a:t>
            </a:r>
            <a:r>
              <a:rPr sz="2000" dirty="0" err="1"/>
              <a:t>negativos</a:t>
            </a:r>
            <a:r>
              <a:rPr sz="2000" dirty="0"/>
              <a:t> de </a:t>
            </a:r>
            <a:r>
              <a:rPr sz="2000" dirty="0" err="1"/>
              <a:t>negar</a:t>
            </a:r>
            <a:r>
              <a:rPr sz="2000" dirty="0"/>
              <a:t> </a:t>
            </a:r>
            <a:r>
              <a:rPr sz="2000" dirty="0" err="1"/>
              <a:t>às</a:t>
            </a:r>
            <a:r>
              <a:rPr sz="2000" dirty="0"/>
              <a:t> pessoas a </a:t>
            </a:r>
            <a:r>
              <a:rPr sz="2000" dirty="0" err="1"/>
              <a:t>tomada</a:t>
            </a:r>
            <a:r>
              <a:rPr sz="2000" dirty="0"/>
              <a:t> de </a:t>
            </a:r>
            <a:r>
              <a:rPr sz="2000" dirty="0" err="1"/>
              <a:t>decisões</a:t>
            </a:r>
            <a:r>
              <a:rPr sz="2000" dirty="0"/>
              <a:t> </a:t>
            </a:r>
            <a:r>
              <a:rPr sz="2000" u="sng" dirty="0" err="1"/>
              <a:t>importantes</a:t>
            </a:r>
            <a:r>
              <a:rPr sz="2000" dirty="0"/>
              <a:t> na vida são </a:t>
            </a:r>
            <a:r>
              <a:rPr sz="2000" dirty="0" err="1"/>
              <a:t>significativos</a:t>
            </a:r>
            <a:r>
              <a:rPr sz="2000" dirty="0"/>
              <a:t> </a:t>
            </a:r>
          </a:p>
          <a:p>
            <a:pPr algn="just">
              <a:spcBef>
                <a:spcPts val="600"/>
              </a:spcBef>
              <a:spcAft>
                <a:spcPts val="0"/>
              </a:spcAft>
            </a:pPr>
            <a:r>
              <a:rPr sz="2000" dirty="0" err="1"/>
              <a:t>Também</a:t>
            </a:r>
            <a:r>
              <a:rPr sz="2000" dirty="0"/>
              <a:t> </a:t>
            </a:r>
            <a:r>
              <a:rPr sz="2000" dirty="0" err="1"/>
              <a:t>pode</a:t>
            </a:r>
            <a:r>
              <a:rPr sz="2000" dirty="0"/>
              <a:t> ser prejudicial </a:t>
            </a:r>
            <a:r>
              <a:rPr sz="2000" dirty="0" err="1"/>
              <a:t>negar</a:t>
            </a:r>
            <a:r>
              <a:rPr sz="2000" dirty="0"/>
              <a:t> </a:t>
            </a:r>
            <a:r>
              <a:rPr sz="2000" dirty="0" err="1"/>
              <a:t>consistentemente</a:t>
            </a:r>
            <a:r>
              <a:rPr sz="2000" dirty="0"/>
              <a:t> </a:t>
            </a:r>
            <a:r>
              <a:rPr sz="2000" dirty="0" err="1"/>
              <a:t>às</a:t>
            </a:r>
            <a:r>
              <a:rPr sz="2000" dirty="0"/>
              <a:t> pessoas a </a:t>
            </a:r>
            <a:r>
              <a:rPr sz="2000" dirty="0" err="1"/>
              <a:t>oportunidade</a:t>
            </a:r>
            <a:r>
              <a:rPr sz="2000" dirty="0"/>
              <a:t> de </a:t>
            </a:r>
            <a:r>
              <a:rPr sz="2000" dirty="0" err="1"/>
              <a:t>tomar</a:t>
            </a:r>
            <a:r>
              <a:rPr sz="2000" dirty="0"/>
              <a:t> as </a:t>
            </a:r>
            <a:r>
              <a:rPr sz="2000" u="sng" dirty="0" err="1"/>
              <a:t>pequenas</a:t>
            </a:r>
            <a:r>
              <a:rPr sz="2000" u="sng" dirty="0"/>
              <a:t> </a:t>
            </a:r>
            <a:r>
              <a:rPr sz="2000" u="sng" dirty="0" err="1"/>
              <a:t>decisões</a:t>
            </a:r>
            <a:r>
              <a:rPr sz="2000" u="sng" dirty="0"/>
              <a:t> </a:t>
            </a:r>
            <a:r>
              <a:rPr sz="2000" u="sng" dirty="0" err="1"/>
              <a:t>diárias</a:t>
            </a:r>
            <a:r>
              <a:rPr sz="2000" dirty="0"/>
              <a:t> que </a:t>
            </a:r>
            <a:r>
              <a:rPr sz="2000" dirty="0" err="1"/>
              <a:t>moldam</a:t>
            </a:r>
            <a:r>
              <a:rPr sz="2000" dirty="0"/>
              <a:t> sua </a:t>
            </a:r>
            <a:r>
              <a:rPr sz="2000" dirty="0" err="1"/>
              <a:t>identidade</a:t>
            </a:r>
            <a:r>
              <a:rPr sz="2000" dirty="0"/>
              <a:t> e </a:t>
            </a:r>
            <a:r>
              <a:rPr sz="2000" dirty="0" err="1"/>
              <a:t>mundo</a:t>
            </a:r>
            <a:r>
              <a:rPr sz="2000" dirty="0"/>
              <a:t>. </a:t>
            </a:r>
          </a:p>
          <a:p>
            <a:pPr algn="just">
              <a:spcBef>
                <a:spcPts val="600"/>
              </a:spcBef>
              <a:spcAft>
                <a:spcPts val="0"/>
              </a:spcAft>
            </a:pPr>
            <a:r>
              <a:rPr sz="2000" dirty="0" err="1"/>
              <a:t>Tirar</a:t>
            </a:r>
            <a:r>
              <a:rPr sz="2000" dirty="0"/>
              <a:t> </a:t>
            </a:r>
            <a:r>
              <a:rPr sz="2000" dirty="0" err="1"/>
              <a:t>consistentemente</a:t>
            </a:r>
            <a:r>
              <a:rPr sz="2000" dirty="0"/>
              <a:t> o </a:t>
            </a:r>
            <a:r>
              <a:rPr sz="2000" dirty="0" err="1"/>
              <a:t>direito</a:t>
            </a:r>
            <a:r>
              <a:rPr sz="2000" dirty="0"/>
              <a:t> das pessoas de </a:t>
            </a:r>
            <a:r>
              <a:rPr sz="2000" dirty="0" err="1"/>
              <a:t>tomar</a:t>
            </a:r>
            <a:r>
              <a:rPr sz="2000" dirty="0"/>
              <a:t> </a:t>
            </a:r>
            <a:r>
              <a:rPr sz="2000" dirty="0" err="1"/>
              <a:t>decisões</a:t>
            </a:r>
            <a:r>
              <a:rPr sz="2000" dirty="0"/>
              <a:t> </a:t>
            </a:r>
            <a:r>
              <a:rPr sz="2000" dirty="0" err="1"/>
              <a:t>pode</a:t>
            </a:r>
            <a:r>
              <a:rPr sz="2000" dirty="0"/>
              <a:t> ser </a:t>
            </a:r>
            <a:r>
              <a:rPr sz="2000" dirty="0" err="1"/>
              <a:t>profundamente</a:t>
            </a:r>
            <a:r>
              <a:rPr sz="2000" dirty="0"/>
              <a:t> </a:t>
            </a:r>
            <a:r>
              <a:rPr sz="2000" dirty="0" err="1"/>
              <a:t>incapacitante</a:t>
            </a:r>
            <a:r>
              <a:rPr sz="2000" dirty="0"/>
              <a:t>.</a:t>
            </a:r>
            <a:endParaRPr lang="en-CH" sz="2000" dirty="0"/>
          </a:p>
        </p:txBody>
      </p:sp>
      <p:sp>
        <p:nvSpPr>
          <p:cNvPr id="2" name="Title 1">
            <a:extLst>
              <a:ext uri="{FF2B5EF4-FFF2-40B4-BE49-F238E27FC236}">
                <a16:creationId xmlns:a16="http://schemas.microsoft.com/office/drawing/2014/main" id="{E49244A1-F75C-46AE-8D6B-516070D7FF03}"/>
              </a:ext>
            </a:extLst>
          </p:cNvPr>
          <p:cNvSpPr>
            <a:spLocks noGrp="1"/>
          </p:cNvSpPr>
          <p:nvPr>
            <p:ph type="title"/>
          </p:nvPr>
        </p:nvSpPr>
        <p:spPr>
          <a:xfrm>
            <a:off x="422141" y="506412"/>
            <a:ext cx="11448729" cy="432000"/>
          </a:xfrm>
        </p:spPr>
        <p:txBody>
          <a:bodyPr/>
          <a:lstStyle/>
          <a:p>
            <a:pPr algn="ctr"/>
            <a:r>
              <a:rPr dirty="0" err="1"/>
              <a:t>Apresentação</a:t>
            </a:r>
            <a:r>
              <a:rPr dirty="0"/>
              <a:t>: </a:t>
            </a:r>
            <a:r>
              <a:rPr lang="pt-BR" dirty="0"/>
              <a:t>As consequências da negação do direito à capacidade legal</a:t>
            </a:r>
            <a:r>
              <a:rPr dirty="0"/>
              <a:t> – 2</a:t>
            </a:r>
            <a:endParaRPr lang="en-CH" dirty="0"/>
          </a:p>
        </p:txBody>
      </p:sp>
    </p:spTree>
    <p:extLst>
      <p:ext uri="{BB962C8B-B14F-4D97-AF65-F5344CB8AC3E}">
        <p14:creationId xmlns:p14="http://schemas.microsoft.com/office/powerpoint/2010/main" val="105685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20168-4B53-46B5-A9E8-8857879F3AC1}"/>
              </a:ext>
            </a:extLst>
          </p:cNvPr>
          <p:cNvSpPr>
            <a:spLocks noGrp="1"/>
          </p:cNvSpPr>
          <p:nvPr>
            <p:ph sz="quarter" idx="14"/>
          </p:nvPr>
        </p:nvSpPr>
        <p:spPr>
          <a:xfrm>
            <a:off x="507195" y="1796142"/>
            <a:ext cx="11174412" cy="4215045"/>
          </a:xfrm>
        </p:spPr>
        <p:txBody>
          <a:bodyPr>
            <a:normAutofit/>
          </a:bodyPr>
          <a:lstStyle/>
          <a:p>
            <a:pPr algn="just">
              <a:spcBef>
                <a:spcPts val="600"/>
              </a:spcBef>
              <a:spcAft>
                <a:spcPts val="0"/>
              </a:spcAft>
            </a:pPr>
            <a:r>
              <a:rPr sz="2000" dirty="0"/>
              <a:t>Sem o </a:t>
            </a:r>
            <a:r>
              <a:rPr sz="2000" dirty="0" err="1"/>
              <a:t>direito</a:t>
            </a:r>
            <a:r>
              <a:rPr sz="2000" dirty="0"/>
              <a:t> de </a:t>
            </a:r>
            <a:r>
              <a:rPr sz="2000" dirty="0" err="1"/>
              <a:t>tomar</a:t>
            </a:r>
            <a:r>
              <a:rPr sz="2000" dirty="0"/>
              <a:t> </a:t>
            </a:r>
            <a:r>
              <a:rPr sz="2000" dirty="0" err="1"/>
              <a:t>decisões</a:t>
            </a:r>
            <a:r>
              <a:rPr sz="2000" dirty="0"/>
              <a:t>, as pessoas </a:t>
            </a:r>
            <a:r>
              <a:rPr sz="2000" dirty="0" err="1"/>
              <a:t>têm</a:t>
            </a:r>
            <a:r>
              <a:rPr sz="2000" dirty="0"/>
              <a:t> </a:t>
            </a:r>
            <a:r>
              <a:rPr sz="2000" dirty="0" err="1"/>
              <a:t>pouco</a:t>
            </a:r>
            <a:r>
              <a:rPr sz="2000" dirty="0"/>
              <a:t> ou </a:t>
            </a:r>
            <a:r>
              <a:rPr sz="2000" dirty="0" err="1"/>
              <a:t>nenhum</a:t>
            </a:r>
            <a:r>
              <a:rPr sz="2000" dirty="0"/>
              <a:t> </a:t>
            </a:r>
            <a:r>
              <a:rPr sz="2000" dirty="0" err="1"/>
              <a:t>controle</a:t>
            </a:r>
            <a:r>
              <a:rPr sz="2000" dirty="0"/>
              <a:t> sobre suas </a:t>
            </a:r>
            <a:r>
              <a:rPr sz="2000" dirty="0" err="1"/>
              <a:t>vidas</a:t>
            </a:r>
            <a:r>
              <a:rPr sz="2000" dirty="0"/>
              <a:t> e </a:t>
            </a:r>
            <a:r>
              <a:rPr sz="2000" dirty="0" err="1"/>
              <a:t>correm</a:t>
            </a:r>
            <a:r>
              <a:rPr sz="2000" dirty="0"/>
              <a:t> </a:t>
            </a:r>
            <a:r>
              <a:rPr sz="2000" dirty="0" err="1"/>
              <a:t>maior</a:t>
            </a:r>
            <a:r>
              <a:rPr sz="2000" dirty="0"/>
              <a:t> </a:t>
            </a:r>
            <a:r>
              <a:rPr sz="2000" dirty="0" err="1"/>
              <a:t>risco</a:t>
            </a:r>
            <a:r>
              <a:rPr sz="2000" dirty="0"/>
              <a:t> de </a:t>
            </a:r>
            <a:r>
              <a:rPr sz="2000" dirty="0" err="1"/>
              <a:t>sofrer</a:t>
            </a:r>
            <a:r>
              <a:rPr sz="2000" dirty="0"/>
              <a:t> </a:t>
            </a:r>
            <a:r>
              <a:rPr sz="2000" dirty="0" err="1"/>
              <a:t>abuso</a:t>
            </a:r>
            <a:r>
              <a:rPr sz="2000" dirty="0"/>
              <a:t> e </a:t>
            </a:r>
            <a:r>
              <a:rPr sz="2000" dirty="0" err="1"/>
              <a:t>exploração</a:t>
            </a:r>
            <a:r>
              <a:rPr sz="2000" dirty="0"/>
              <a:t>. </a:t>
            </a:r>
            <a:endParaRPr lang="en-CH" sz="2000" dirty="0"/>
          </a:p>
          <a:p>
            <a:pPr algn="just">
              <a:spcBef>
                <a:spcPts val="600"/>
              </a:spcBef>
              <a:spcAft>
                <a:spcPts val="0"/>
              </a:spcAft>
            </a:pPr>
            <a:r>
              <a:rPr sz="2000" dirty="0"/>
              <a:t>Tomar </a:t>
            </a:r>
            <a:r>
              <a:rPr sz="2000" dirty="0" err="1"/>
              <a:t>decisões</a:t>
            </a:r>
            <a:r>
              <a:rPr sz="2000" dirty="0"/>
              <a:t> </a:t>
            </a:r>
            <a:r>
              <a:rPr sz="2000" dirty="0" err="1"/>
              <a:t>ajuda</a:t>
            </a:r>
            <a:r>
              <a:rPr sz="2000" dirty="0"/>
              <a:t> as pessoas a </a:t>
            </a:r>
            <a:r>
              <a:rPr sz="2000" dirty="0" err="1"/>
              <a:t>assumir</a:t>
            </a:r>
            <a:r>
              <a:rPr sz="2000" dirty="0"/>
              <a:t> a </a:t>
            </a:r>
            <a:r>
              <a:rPr sz="2000" dirty="0" err="1"/>
              <a:t>responsabilidade</a:t>
            </a:r>
            <a:r>
              <a:rPr sz="2000" dirty="0"/>
              <a:t> por suas </a:t>
            </a:r>
            <a:r>
              <a:rPr sz="2000" dirty="0" err="1"/>
              <a:t>vidas</a:t>
            </a:r>
            <a:r>
              <a:rPr sz="2000" dirty="0"/>
              <a:t>.</a:t>
            </a:r>
          </a:p>
          <a:p>
            <a:pPr algn="just">
              <a:spcBef>
                <a:spcPts val="600"/>
              </a:spcBef>
              <a:spcAft>
                <a:spcPts val="0"/>
              </a:spcAft>
            </a:pPr>
            <a:r>
              <a:rPr sz="2000" dirty="0"/>
              <a:t>Eles se </a:t>
            </a:r>
            <a:r>
              <a:rPr sz="2000" dirty="0" err="1"/>
              <a:t>tornam</a:t>
            </a:r>
            <a:r>
              <a:rPr sz="2000" dirty="0"/>
              <a:t> </a:t>
            </a:r>
            <a:r>
              <a:rPr sz="2000" dirty="0" err="1"/>
              <a:t>menos</a:t>
            </a:r>
            <a:r>
              <a:rPr sz="2000" dirty="0"/>
              <a:t> </a:t>
            </a:r>
            <a:r>
              <a:rPr sz="2000" dirty="0" err="1"/>
              <a:t>dependentes</a:t>
            </a:r>
            <a:r>
              <a:rPr sz="2000" dirty="0"/>
              <a:t> dos outros e </a:t>
            </a:r>
            <a:r>
              <a:rPr sz="2000" dirty="0" err="1"/>
              <a:t>capazes</a:t>
            </a:r>
            <a:r>
              <a:rPr sz="2000" dirty="0"/>
              <a:t> de </a:t>
            </a:r>
            <a:r>
              <a:rPr sz="2000" dirty="0" err="1"/>
              <a:t>desenvolver</a:t>
            </a:r>
            <a:r>
              <a:rPr sz="2000" dirty="0"/>
              <a:t> </a:t>
            </a:r>
            <a:r>
              <a:rPr sz="2000" dirty="0" err="1"/>
              <a:t>relacionamentos</a:t>
            </a:r>
            <a:r>
              <a:rPr sz="2000" dirty="0"/>
              <a:t> </a:t>
            </a:r>
            <a:r>
              <a:rPr sz="2000" dirty="0" err="1"/>
              <a:t>positivos</a:t>
            </a:r>
            <a:r>
              <a:rPr sz="2000" dirty="0"/>
              <a:t> e </a:t>
            </a:r>
            <a:r>
              <a:rPr sz="2000" dirty="0" err="1"/>
              <a:t>iguais</a:t>
            </a:r>
            <a:r>
              <a:rPr sz="2000" dirty="0"/>
              <a:t>.</a:t>
            </a:r>
            <a:endParaRPr lang="en-CH" sz="2000" dirty="0"/>
          </a:p>
          <a:p>
            <a:pPr algn="just">
              <a:spcBef>
                <a:spcPts val="600"/>
              </a:spcBef>
              <a:spcAft>
                <a:spcPts val="0"/>
              </a:spcAft>
            </a:pPr>
            <a:r>
              <a:rPr sz="2000" dirty="0"/>
              <a:t>Em </a:t>
            </a:r>
            <a:r>
              <a:rPr sz="2000" dirty="0" err="1"/>
              <a:t>resumo</a:t>
            </a:r>
            <a:r>
              <a:rPr sz="2000" dirty="0"/>
              <a:t>, </a:t>
            </a:r>
            <a:r>
              <a:rPr sz="2000" dirty="0" err="1"/>
              <a:t>tomar</a:t>
            </a:r>
            <a:r>
              <a:rPr sz="2000" dirty="0"/>
              <a:t> as </a:t>
            </a:r>
            <a:r>
              <a:rPr sz="2000" dirty="0" err="1"/>
              <a:t>próprias</a:t>
            </a:r>
            <a:r>
              <a:rPr sz="2000" dirty="0"/>
              <a:t> </a:t>
            </a:r>
            <a:r>
              <a:rPr sz="2000" dirty="0" err="1"/>
              <a:t>decisões</a:t>
            </a:r>
            <a:r>
              <a:rPr sz="2000" dirty="0"/>
              <a:t>:</a:t>
            </a:r>
            <a:r>
              <a:rPr sz="2000" dirty="0">
                <a:latin typeface="Calibri Light" panose="020F0302020204030204" pitchFamily="34" charset="0"/>
                <a:cs typeface="Calibri Light" panose="020F0302020204030204" pitchFamily="34" charset="0"/>
              </a:rPr>
              <a:t> </a:t>
            </a:r>
          </a:p>
          <a:p>
            <a:pPr marL="630238" algn="just">
              <a:spcBef>
                <a:spcPts val="600"/>
              </a:spcBef>
              <a:spcAft>
                <a:spcPts val="0"/>
              </a:spcAft>
            </a:pPr>
            <a:r>
              <a:rPr sz="2000" dirty="0" err="1">
                <a:latin typeface="Calibri Light" panose="020F0302020204030204" pitchFamily="34" charset="0"/>
                <a:cs typeface="Calibri Light" panose="020F0302020204030204" pitchFamily="34" charset="0"/>
              </a:rPr>
              <a:t>mostra</a:t>
            </a:r>
            <a:r>
              <a:rPr sz="2000" dirty="0">
                <a:latin typeface="Calibri Light" panose="020F0302020204030204" pitchFamily="34" charset="0"/>
                <a:cs typeface="Calibri Light" panose="020F0302020204030204" pitchFamily="34" charset="0"/>
              </a:rPr>
              <a:t> que </a:t>
            </a:r>
            <a:r>
              <a:rPr sz="2000" dirty="0" err="1">
                <a:latin typeface="Calibri Light" panose="020F0302020204030204" pitchFamily="34" charset="0"/>
                <a:cs typeface="Calibri Light" panose="020F0302020204030204" pitchFamily="34" charset="0"/>
              </a:rPr>
              <a:t>somos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iguais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aos</a:t>
            </a:r>
            <a:r>
              <a:rPr sz="2000" dirty="0">
                <a:latin typeface="Calibri Light" panose="020F0302020204030204" pitchFamily="34" charset="0"/>
                <a:cs typeface="Calibri Light" panose="020F0302020204030204" pitchFamily="34" charset="0"/>
              </a:rPr>
              <a:t> outros. </a:t>
            </a:r>
          </a:p>
          <a:p>
            <a:pPr marL="630238" algn="just">
              <a:spcBef>
                <a:spcPts val="600"/>
              </a:spcBef>
              <a:spcAft>
                <a:spcPts val="0"/>
              </a:spcAft>
            </a:pPr>
            <a:r>
              <a:rPr sz="2000" dirty="0" err="1">
                <a:latin typeface="Calibri Light" panose="020F0302020204030204" pitchFamily="34" charset="0"/>
                <a:cs typeface="Calibri Light" panose="020F0302020204030204" pitchFamily="34" charset="0"/>
              </a:rPr>
              <a:t>nos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ajuda</a:t>
            </a:r>
            <a:r>
              <a:rPr sz="2000" dirty="0">
                <a:latin typeface="Calibri Light" panose="020F0302020204030204" pitchFamily="34" charset="0"/>
                <a:cs typeface="Calibri Light" panose="020F0302020204030204" pitchFamily="34" charset="0"/>
              </a:rPr>
              <a:t> a </a:t>
            </a:r>
            <a:r>
              <a:rPr sz="2000" dirty="0" err="1">
                <a:latin typeface="Calibri Light" panose="020F0302020204030204" pitchFamily="34" charset="0"/>
                <a:cs typeface="Calibri Light" panose="020F0302020204030204" pitchFamily="34" charset="0"/>
              </a:rPr>
              <a:t>desenvolver</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relacionamentos</a:t>
            </a:r>
            <a:r>
              <a:rPr sz="2000" dirty="0">
                <a:latin typeface="Calibri Light" panose="020F0302020204030204" pitchFamily="34" charset="0"/>
                <a:cs typeface="Calibri Light" panose="020F0302020204030204" pitchFamily="34" charset="0"/>
              </a:rPr>
              <a:t> com </a:t>
            </a:r>
            <a:r>
              <a:rPr sz="2000" dirty="0" err="1">
                <a:latin typeface="Calibri Light" panose="020F0302020204030204" pitchFamily="34" charset="0"/>
                <a:cs typeface="Calibri Light" panose="020F0302020204030204" pitchFamily="34" charset="0"/>
              </a:rPr>
              <a:t>os</a:t>
            </a:r>
            <a:r>
              <a:rPr sz="2000" dirty="0">
                <a:latin typeface="Calibri Light" panose="020F0302020204030204" pitchFamily="34" charset="0"/>
                <a:cs typeface="Calibri Light" panose="020F0302020204030204" pitchFamily="34" charset="0"/>
              </a:rPr>
              <a:t> outros como </a:t>
            </a:r>
            <a:r>
              <a:rPr sz="2000" dirty="0" err="1">
                <a:latin typeface="Calibri Light" panose="020F0302020204030204" pitchFamily="34" charset="0"/>
                <a:cs typeface="Calibri Light" panose="020F0302020204030204" pitchFamily="34" charset="0"/>
              </a:rPr>
              <a:t>iguais</a:t>
            </a:r>
            <a:r>
              <a:rPr sz="2000" dirty="0">
                <a:latin typeface="Calibri Light" panose="020F0302020204030204" pitchFamily="34" charset="0"/>
                <a:cs typeface="Calibri Light" panose="020F0302020204030204" pitchFamily="34" charset="0"/>
              </a:rPr>
              <a:t>. </a:t>
            </a:r>
          </a:p>
          <a:p>
            <a:pPr marL="630238" algn="just">
              <a:spcBef>
                <a:spcPts val="600"/>
              </a:spcBef>
              <a:spcAft>
                <a:spcPts val="0"/>
              </a:spcAft>
            </a:pPr>
            <a:r>
              <a:rPr sz="2000" dirty="0" err="1">
                <a:latin typeface="Calibri Light" panose="020F0302020204030204" pitchFamily="34" charset="0"/>
                <a:cs typeface="Calibri Light" panose="020F0302020204030204" pitchFamily="34" charset="0"/>
              </a:rPr>
              <a:t>nos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permite</a:t>
            </a:r>
            <a:r>
              <a:rPr sz="2000" dirty="0">
                <a:latin typeface="Calibri Light" panose="020F0302020204030204" pitchFamily="34" charset="0"/>
                <a:cs typeface="Calibri Light" panose="020F0302020204030204" pitchFamily="34" charset="0"/>
              </a:rPr>
              <a:t> ser </a:t>
            </a:r>
            <a:r>
              <a:rPr sz="2000" dirty="0" err="1">
                <a:latin typeface="Calibri Light" panose="020F0302020204030204" pitchFamily="34" charset="0"/>
                <a:cs typeface="Calibri Light" panose="020F0302020204030204" pitchFamily="34" charset="0"/>
              </a:rPr>
              <a:t>membros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responsáveis</a:t>
            </a:r>
            <a:r>
              <a:rPr sz="2000" dirty="0">
                <a:latin typeface="Calibri Light" panose="020F0302020204030204" pitchFamily="34" charset="0"/>
                <a:cs typeface="Calibri Light" panose="020F0302020204030204" pitchFamily="34" charset="0"/>
              </a:rPr>
              <a:t> da </a:t>
            </a:r>
            <a:r>
              <a:rPr sz="2000" dirty="0" err="1">
                <a:latin typeface="Calibri Light" panose="020F0302020204030204" pitchFamily="34" charset="0"/>
                <a:cs typeface="Calibri Light" panose="020F0302020204030204" pitchFamily="34" charset="0"/>
              </a:rPr>
              <a:t>nossa</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comunidade</a:t>
            </a:r>
            <a:r>
              <a:rPr sz="2000" dirty="0">
                <a:latin typeface="Calibri Light" panose="020F0302020204030204" pitchFamily="34" charset="0"/>
                <a:cs typeface="Calibri Light" panose="020F0302020204030204" pitchFamily="34" charset="0"/>
              </a:rPr>
              <a:t>. </a:t>
            </a:r>
          </a:p>
          <a:p>
            <a:pPr marL="630238" algn="just">
              <a:spcBef>
                <a:spcPts val="600"/>
              </a:spcBef>
              <a:spcAft>
                <a:spcPts val="0"/>
              </a:spcAft>
            </a:pPr>
            <a:r>
              <a:rPr sz="2000" dirty="0" err="1">
                <a:latin typeface="Calibri Light" panose="020F0302020204030204" pitchFamily="34" charset="0"/>
                <a:cs typeface="Calibri Light" panose="020F0302020204030204" pitchFamily="34" charset="0"/>
              </a:rPr>
              <a:t>nos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permite</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nos</a:t>
            </a:r>
            <a:r>
              <a:rPr sz="2000" dirty="0">
                <a:latin typeface="Calibri Light" panose="020F0302020204030204" pitchFamily="34" charset="0"/>
                <a:cs typeface="Calibri Light" panose="020F0302020204030204" pitchFamily="34" charset="0"/>
              </a:rPr>
              <a:t> defender contra a </a:t>
            </a:r>
            <a:r>
              <a:rPr sz="2000" dirty="0" err="1">
                <a:latin typeface="Calibri Light" panose="020F0302020204030204" pitchFamily="34" charset="0"/>
                <a:cs typeface="Calibri Light" panose="020F0302020204030204" pitchFamily="34" charset="0"/>
              </a:rPr>
              <a:t>violência</a:t>
            </a:r>
            <a:r>
              <a:rPr sz="2000" dirty="0">
                <a:latin typeface="Calibri Light" panose="020F0302020204030204" pitchFamily="34" charset="0"/>
                <a:cs typeface="Calibri Light" panose="020F0302020204030204" pitchFamily="34" charset="0"/>
              </a:rPr>
              <a:t>, a </a:t>
            </a:r>
            <a:r>
              <a:rPr sz="2000" dirty="0" err="1">
                <a:latin typeface="Calibri Light" panose="020F0302020204030204" pitchFamily="34" charset="0"/>
                <a:cs typeface="Calibri Light" panose="020F0302020204030204" pitchFamily="34" charset="0"/>
              </a:rPr>
              <a:t>exploração</a:t>
            </a:r>
            <a:r>
              <a:rPr sz="2000" dirty="0">
                <a:latin typeface="Calibri Light" panose="020F0302020204030204" pitchFamily="34" charset="0"/>
                <a:cs typeface="Calibri Light" panose="020F0302020204030204" pitchFamily="34" charset="0"/>
              </a:rPr>
              <a:t> e o </a:t>
            </a:r>
            <a:r>
              <a:rPr sz="2000" dirty="0" err="1">
                <a:latin typeface="Calibri Light" panose="020F0302020204030204" pitchFamily="34" charset="0"/>
                <a:cs typeface="Calibri Light" panose="020F0302020204030204" pitchFamily="34" charset="0"/>
              </a:rPr>
              <a:t>abuso</a:t>
            </a:r>
            <a:r>
              <a:rPr sz="2000" dirty="0">
                <a:latin typeface="Calibri Light" panose="020F0302020204030204" pitchFamily="34" charset="0"/>
                <a:cs typeface="Calibri Light" panose="020F0302020204030204" pitchFamily="34" charset="0"/>
              </a:rPr>
              <a:t>.</a:t>
            </a:r>
            <a:endParaRPr lang="en-CH" sz="2000" dirty="0">
              <a:latin typeface="Calibri Light" panose="020F0302020204030204" pitchFamily="34" charset="0"/>
              <a:cs typeface="Calibri Light" panose="020F0302020204030204" pitchFamily="34" charset="0"/>
            </a:endParaRPr>
          </a:p>
          <a:p>
            <a:endParaRPr lang="en-CH" dirty="0"/>
          </a:p>
        </p:txBody>
      </p:sp>
      <p:sp>
        <p:nvSpPr>
          <p:cNvPr id="2" name="Title 1">
            <a:extLst>
              <a:ext uri="{FF2B5EF4-FFF2-40B4-BE49-F238E27FC236}">
                <a16:creationId xmlns:a16="http://schemas.microsoft.com/office/drawing/2014/main" id="{9204CEFB-A27A-4D3A-82A8-878B88EE076B}"/>
              </a:ext>
            </a:extLst>
          </p:cNvPr>
          <p:cNvSpPr>
            <a:spLocks noGrp="1"/>
          </p:cNvSpPr>
          <p:nvPr>
            <p:ph type="title"/>
          </p:nvPr>
        </p:nvSpPr>
        <p:spPr>
          <a:xfrm>
            <a:off x="422141" y="506412"/>
            <a:ext cx="11174411" cy="432000"/>
          </a:xfrm>
        </p:spPr>
        <p:txBody>
          <a:bodyPr/>
          <a:lstStyle/>
          <a:p>
            <a:pPr algn="ctr"/>
            <a:r>
              <a:rPr dirty="0" err="1"/>
              <a:t>Apresentação</a:t>
            </a:r>
            <a:r>
              <a:rPr dirty="0"/>
              <a:t>: </a:t>
            </a:r>
            <a:r>
              <a:rPr lang="pt-BR" dirty="0"/>
              <a:t>As consequências da negação do direito à capacidade legal </a:t>
            </a:r>
            <a:r>
              <a:rPr dirty="0"/>
              <a:t>– 3</a:t>
            </a:r>
            <a:endParaRPr lang="en-CH" dirty="0"/>
          </a:p>
        </p:txBody>
      </p:sp>
    </p:spTree>
    <p:extLst>
      <p:ext uri="{BB962C8B-B14F-4D97-AF65-F5344CB8AC3E}">
        <p14:creationId xmlns:p14="http://schemas.microsoft.com/office/powerpoint/2010/main" val="328808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4" y="1727188"/>
            <a:ext cx="11174412" cy="4087507"/>
          </a:xfrm>
        </p:spPr>
        <p:txBody>
          <a:bodyPr/>
          <a:lstStyle/>
          <a:p>
            <a:pPr algn="just">
              <a:spcBef>
                <a:spcPts val="600"/>
              </a:spcBef>
              <a:spcAft>
                <a:spcPts val="0"/>
              </a:spcAft>
            </a:pPr>
            <a:r>
              <a:rPr lang="pt-BR" sz="2000" dirty="0"/>
              <a:t>“Pessoas estão usando” ou “que usaram anteriormente” serviços sociais e de saúde mental para nos referirmos a pessoas que não necessariamente se identificam como portadoras de eficiência, mas que têm uma variedade de experiências aplicáveis a esse treinamento.</a:t>
            </a:r>
          </a:p>
          <a:p>
            <a:pPr algn="just">
              <a:spcBef>
                <a:spcPts val="600"/>
              </a:spcBef>
              <a:spcAft>
                <a:spcPts val="0"/>
              </a:spcAft>
            </a:pPr>
            <a:r>
              <a:rPr lang="pt-BR" sz="2000" dirty="0"/>
              <a:t>O termo “serviços sociais e de saúde mental” refere-se a uma ampla gama de serviços prestados por países nos setores público, privado e não governamental.</a:t>
            </a:r>
          </a:p>
          <a:p>
            <a:pPr algn="just">
              <a:spcBef>
                <a:spcPts val="600"/>
              </a:spcBef>
              <a:spcAft>
                <a:spcPts val="0"/>
              </a:spcAft>
            </a:pPr>
            <a:r>
              <a:rPr lang="pt-BR" sz="2000" dirty="0"/>
              <a:t>A terminologia foi adotada para fins de inclusão. </a:t>
            </a:r>
          </a:p>
          <a:p>
            <a:pPr lvl="1" algn="just">
              <a:spcBef>
                <a:spcPts val="600"/>
              </a:spcBef>
              <a:spcAft>
                <a:spcPts val="0"/>
              </a:spcAft>
            </a:pPr>
            <a:r>
              <a:rPr lang="pt-BR" dirty="0"/>
              <a:t>É uma escolha individual se identificar com certas expressões ou conceitos, mas os direitos humanos são aplicáveis a todos, em todos os lugares. </a:t>
            </a:r>
          </a:p>
          <a:p>
            <a:pPr lvl="1" algn="just">
              <a:spcBef>
                <a:spcPts val="600"/>
              </a:spcBef>
              <a:spcAft>
                <a:spcPts val="0"/>
              </a:spcAft>
            </a:pPr>
            <a:r>
              <a:rPr lang="pt-BR" dirty="0"/>
              <a:t>Um diagnóstico ou deficiência nunca deve definir uma pessoa. </a:t>
            </a:r>
          </a:p>
          <a:p>
            <a:pPr lvl="1" algn="just">
              <a:spcBef>
                <a:spcPts val="600"/>
              </a:spcBef>
              <a:spcAft>
                <a:spcPts val="0"/>
              </a:spcAft>
            </a:pPr>
            <a:r>
              <a:rPr lang="pt-BR" dirty="0"/>
              <a:t>Somos todos indivíduos, com um contexto social, personalidade, objetivos, aspirações e relacionamentos com os outros únicos.</a:t>
            </a:r>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a:xfrm>
            <a:off x="422141" y="506412"/>
            <a:ext cx="11259465" cy="432000"/>
          </a:xfrm>
        </p:spPr>
        <p:txBody>
          <a:bodyPr/>
          <a:lstStyle/>
          <a:p>
            <a:pPr algn="ctr"/>
            <a:r>
              <a:rPr dirty="0" err="1"/>
              <a:t>Algumas</a:t>
            </a:r>
            <a:r>
              <a:rPr dirty="0"/>
              <a:t> </a:t>
            </a:r>
            <a:r>
              <a:rPr dirty="0" err="1"/>
              <a:t>palavras</a:t>
            </a:r>
            <a:r>
              <a:rPr dirty="0"/>
              <a:t> sobre </a:t>
            </a:r>
            <a:r>
              <a:rPr dirty="0" err="1"/>
              <a:t>terminologia</a:t>
            </a:r>
            <a:r>
              <a:rPr dirty="0"/>
              <a:t> </a:t>
            </a:r>
            <a:r>
              <a:rPr dirty="0" err="1"/>
              <a:t>neste</a:t>
            </a:r>
            <a:r>
              <a:rPr dirty="0"/>
              <a:t> </a:t>
            </a:r>
            <a:r>
              <a:rPr dirty="0" err="1"/>
              <a:t>treinamento</a:t>
            </a:r>
            <a:r>
              <a:rPr dirty="0"/>
              <a:t> – </a:t>
            </a:r>
            <a:r>
              <a:rPr lang="pt-BR" dirty="0"/>
              <a:t>2</a:t>
            </a:r>
            <a:r>
              <a:rPr dirty="0"/>
              <a:t> </a:t>
            </a:r>
          </a:p>
        </p:txBody>
      </p:sp>
    </p:spTree>
    <p:extLst>
      <p:ext uri="{BB962C8B-B14F-4D97-AF65-F5344CB8AC3E}">
        <p14:creationId xmlns:p14="http://schemas.microsoft.com/office/powerpoint/2010/main" val="1100522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561B3-6126-4D36-BE42-D2C88A48221B}"/>
              </a:ext>
            </a:extLst>
          </p:cNvPr>
          <p:cNvSpPr>
            <a:spLocks noGrp="1"/>
          </p:cNvSpPr>
          <p:nvPr>
            <p:ph sz="quarter" idx="14"/>
          </p:nvPr>
        </p:nvSpPr>
        <p:spPr>
          <a:xfrm>
            <a:off x="979715" y="1447393"/>
            <a:ext cx="10701892" cy="4500000"/>
          </a:xfrm>
        </p:spPr>
        <p:txBody>
          <a:bodyPr>
            <a:noAutofit/>
          </a:bodyPr>
          <a:lstStyle/>
          <a:p>
            <a:pPr marL="0" indent="0">
              <a:buNone/>
            </a:pPr>
            <a:r>
              <a:rPr lang="pt-BR" sz="1600" dirty="0"/>
              <a:t>“Eu conheci um colega por acaso. Conheci alguém depois de sair do hospital, conheci alguém na comunidade e nos tornamos grandes amigos e, eventualmente, esse homem me perguntou: “O que você vai fazer?” e isso me surpreendeu totalmente. Eu disse: “O que você quer dizer? Vou tomar os meus comprimidos, vou passar no ambulatório e... estou melhor”, e ele disse: “Não, não, não, o que você vai fazer?” </a:t>
            </a:r>
          </a:p>
          <a:p>
            <a:pPr marL="0" indent="0">
              <a:buNone/>
            </a:pPr>
            <a:r>
              <a:rPr lang="pt-BR" sz="1600" dirty="0"/>
              <a:t>O que isso fez por mim, embora eu não soubesse disso na época, foi marcar o início de uma jornada de empoderamento, e a partir daí comecei a assumir a responsabilidade pela minha própria vida. Eu realmente entreguei minha vida e minha vontade à instituição de médicos, psiquiatras, psicólogos, terapeutas ocupacionais e enfermeiras, e fiz isso de bom grado. Houve muitas vezes em que implorei para ser internado. Eu tinha tanto medo de onde eu estava na minha vida. </a:t>
            </a:r>
          </a:p>
          <a:p>
            <a:pPr marL="0" indent="0">
              <a:buNone/>
            </a:pPr>
            <a:r>
              <a:rPr lang="pt-BR" sz="1600" dirty="0"/>
              <a:t>Quando me fizeram essa pergunta – “O que você vai fazer?” — Fiquei muito surpreso. Como eu disse, foi o começo de uma jornada, uma jornada muito lenta e dolorosa que me levou a perceber que havia coisas que eu poderia fazer na minha vida e que havia escolhas que eu poderia fazer que teriam impacto na minha vida, e que eu não precisava deixar isso para os outros. </a:t>
            </a:r>
          </a:p>
          <a:p>
            <a:pPr marL="0" indent="0">
              <a:buNone/>
            </a:pPr>
            <a:r>
              <a:rPr lang="pt-BR" sz="1600" dirty="0"/>
              <a:t>Uma dessas escolhas – uma das consequências dessas escolhas – eu apresentei ao meu médico um dia. Nessa fase, eu havia me casado e não tive exatamente a recepção em que as pessoas me abraçaram e me parabenizaram pelo casamento, mas me lembro do dia em que contei ao meu médico que minha esposa estava grávida e os olhos do pobre homem caíram no chão. Caíram no chão e ele simplesmente não conseguia lidar com isso, simplesmente não conseguia aceitar. Eu sei que ele é um homem bom e atencioso, mas ele não queria todas essas coisas boas para mim; ele não acreditava que eu fosse capaz de lidar com isso e me sair bem. Ele não é mais meu médico e agora tenho quatro filhos. Talvez eu devesse ter voltado para ele! </a:t>
            </a:r>
          </a:p>
          <a:p>
            <a:pPr marL="0" indent="0">
              <a:buNone/>
            </a:pPr>
            <a:r>
              <a:rPr lang="pt-BR" sz="1600" b="1" dirty="0"/>
              <a:t>Sr. Rory </a:t>
            </a:r>
            <a:r>
              <a:rPr lang="pt-BR" sz="1600" b="1" dirty="0" err="1"/>
              <a:t>Doody</a:t>
            </a:r>
            <a:r>
              <a:rPr lang="pt-BR" sz="1600" b="1" dirty="0"/>
              <a:t>, Líder de Área para Engajamento em Saúde Mental, Cork Kerry Community Healthcare </a:t>
            </a:r>
          </a:p>
        </p:txBody>
      </p:sp>
      <p:sp>
        <p:nvSpPr>
          <p:cNvPr id="2" name="Title 1">
            <a:extLst>
              <a:ext uri="{FF2B5EF4-FFF2-40B4-BE49-F238E27FC236}">
                <a16:creationId xmlns:a16="http://schemas.microsoft.com/office/drawing/2014/main" id="{BAC3D681-5C59-4A81-9960-5017957EC3B7}"/>
              </a:ext>
            </a:extLst>
          </p:cNvPr>
          <p:cNvSpPr>
            <a:spLocks noGrp="1"/>
          </p:cNvSpPr>
          <p:nvPr>
            <p:ph type="title"/>
          </p:nvPr>
        </p:nvSpPr>
        <p:spPr>
          <a:xfrm>
            <a:off x="151234" y="478607"/>
            <a:ext cx="11801280" cy="432000"/>
          </a:xfrm>
        </p:spPr>
        <p:txBody>
          <a:bodyPr/>
          <a:lstStyle/>
          <a:p>
            <a:pPr algn="ctr"/>
            <a:r>
              <a:rPr dirty="0"/>
              <a:t>Exercício 1.4: </a:t>
            </a:r>
            <a:r>
              <a:rPr lang="pt-BR" dirty="0"/>
              <a:t>A tomada de decisão como forma de empoderamento </a:t>
            </a:r>
            <a:r>
              <a:rPr dirty="0"/>
              <a:t>– 1 </a:t>
            </a:r>
            <a:endParaRPr lang="en-CH" dirty="0"/>
          </a:p>
        </p:txBody>
      </p:sp>
    </p:spTree>
    <p:extLst>
      <p:ext uri="{BB962C8B-B14F-4D97-AF65-F5344CB8AC3E}">
        <p14:creationId xmlns:p14="http://schemas.microsoft.com/office/powerpoint/2010/main" val="174221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CA586-21A7-4F6E-A412-49E9A8E58E7C}"/>
              </a:ext>
            </a:extLst>
          </p:cNvPr>
          <p:cNvSpPr>
            <a:spLocks noGrp="1"/>
          </p:cNvSpPr>
          <p:nvPr>
            <p:ph sz="quarter" idx="14"/>
          </p:nvPr>
        </p:nvSpPr>
        <p:spPr>
          <a:xfrm>
            <a:off x="508794" y="1943188"/>
            <a:ext cx="11174412" cy="1584938"/>
          </a:xfrm>
        </p:spPr>
        <p:txBody>
          <a:bodyPr/>
          <a:lstStyle/>
          <a:p>
            <a:pPr>
              <a:spcBef>
                <a:spcPts val="600"/>
              </a:spcBef>
              <a:spcAft>
                <a:spcPts val="0"/>
              </a:spcAft>
            </a:pPr>
            <a:endParaRPr lang="en-GB" sz="2000" dirty="0"/>
          </a:p>
          <a:p>
            <a:pPr marL="0" indent="0" algn="just">
              <a:spcBef>
                <a:spcPts val="600"/>
              </a:spcBef>
              <a:spcAft>
                <a:spcPts val="0"/>
              </a:spcAft>
              <a:buNone/>
            </a:pPr>
            <a:r>
              <a:rPr sz="2000" dirty="0"/>
              <a:t>Que </a:t>
            </a:r>
            <a:r>
              <a:rPr sz="2000" dirty="0" err="1"/>
              <a:t>impacto</a:t>
            </a:r>
            <a:r>
              <a:rPr sz="2000" dirty="0"/>
              <a:t> a </a:t>
            </a:r>
            <a:r>
              <a:rPr sz="2000" dirty="0" err="1"/>
              <a:t>tomada</a:t>
            </a:r>
            <a:r>
              <a:rPr sz="2000" dirty="0"/>
              <a:t> de </a:t>
            </a:r>
            <a:r>
              <a:rPr sz="2000" dirty="0" err="1"/>
              <a:t>decisão</a:t>
            </a:r>
            <a:r>
              <a:rPr sz="2000" dirty="0"/>
              <a:t> </a:t>
            </a:r>
            <a:r>
              <a:rPr sz="2000" dirty="0" err="1"/>
              <a:t>apoiada</a:t>
            </a:r>
            <a:r>
              <a:rPr sz="2000" dirty="0"/>
              <a:t> </a:t>
            </a:r>
            <a:r>
              <a:rPr sz="2000" dirty="0" err="1"/>
              <a:t>teve</a:t>
            </a:r>
            <a:r>
              <a:rPr sz="2000" dirty="0"/>
              <a:t> em Rory Doody?</a:t>
            </a:r>
          </a:p>
          <a:p>
            <a:pPr algn="just">
              <a:spcBef>
                <a:spcPts val="600"/>
              </a:spcBef>
              <a:spcAft>
                <a:spcPts val="0"/>
              </a:spcAft>
            </a:pPr>
            <a:r>
              <a:rPr sz="2000" dirty="0" err="1"/>
              <a:t>Anistia</a:t>
            </a:r>
            <a:r>
              <a:rPr sz="2000" dirty="0"/>
              <a:t> Internacional Irlanda: Rory Doody sobre sua </a:t>
            </a:r>
            <a:r>
              <a:rPr sz="2000" dirty="0" err="1"/>
              <a:t>experiência</a:t>
            </a:r>
            <a:r>
              <a:rPr sz="2000" dirty="0"/>
              <a:t> com a </a:t>
            </a:r>
            <a:r>
              <a:rPr sz="2000" dirty="0" err="1"/>
              <a:t>legislação</a:t>
            </a:r>
            <a:r>
              <a:rPr sz="2000" dirty="0"/>
              <a:t> de </a:t>
            </a:r>
            <a:r>
              <a:rPr sz="2000" dirty="0" err="1"/>
              <a:t>capacidade</a:t>
            </a:r>
            <a:r>
              <a:rPr sz="2000" dirty="0"/>
              <a:t> e </a:t>
            </a:r>
            <a:r>
              <a:rPr sz="2000" dirty="0" err="1"/>
              <a:t>os</a:t>
            </a:r>
            <a:r>
              <a:rPr sz="2000" dirty="0"/>
              <a:t> </a:t>
            </a:r>
            <a:r>
              <a:rPr sz="2000" dirty="0" err="1"/>
              <a:t>serviços</a:t>
            </a:r>
            <a:r>
              <a:rPr sz="2000" dirty="0"/>
              <a:t> de saúde mental da Irlanda: </a:t>
            </a:r>
            <a:r>
              <a:rPr sz="2000" dirty="0">
                <a:hlinkClick r:id="rId3"/>
              </a:rPr>
              <a:t>https://youtu.be/63vK2F1ok7k</a:t>
            </a:r>
            <a:r>
              <a:rPr sz="2000" dirty="0"/>
              <a:t> </a:t>
            </a:r>
            <a:endParaRPr lang="en-CH" sz="2000" dirty="0"/>
          </a:p>
        </p:txBody>
      </p:sp>
      <p:sp>
        <p:nvSpPr>
          <p:cNvPr id="2" name="Title 1">
            <a:extLst>
              <a:ext uri="{FF2B5EF4-FFF2-40B4-BE49-F238E27FC236}">
                <a16:creationId xmlns:a16="http://schemas.microsoft.com/office/drawing/2014/main" id="{81CC0383-7B40-472B-9F4D-61489505C141}"/>
              </a:ext>
            </a:extLst>
          </p:cNvPr>
          <p:cNvSpPr>
            <a:spLocks noGrp="1"/>
          </p:cNvSpPr>
          <p:nvPr>
            <p:ph type="title"/>
          </p:nvPr>
        </p:nvSpPr>
        <p:spPr>
          <a:xfrm>
            <a:off x="422141" y="506412"/>
            <a:ext cx="11546701" cy="432000"/>
          </a:xfrm>
        </p:spPr>
        <p:txBody>
          <a:bodyPr/>
          <a:lstStyle/>
          <a:p>
            <a:pPr algn="ctr"/>
            <a:r>
              <a:rPr dirty="0"/>
              <a:t>Exercício 1.4: </a:t>
            </a:r>
            <a:r>
              <a:rPr lang="pt-BR" dirty="0"/>
              <a:t>A tomada de decisão como forma de empoderamento </a:t>
            </a:r>
            <a:r>
              <a:rPr dirty="0"/>
              <a:t>– 2</a:t>
            </a:r>
            <a:endParaRPr lang="en-CH" dirty="0"/>
          </a:p>
        </p:txBody>
      </p:sp>
    </p:spTree>
    <p:extLst>
      <p:ext uri="{BB962C8B-B14F-4D97-AF65-F5344CB8AC3E}">
        <p14:creationId xmlns:p14="http://schemas.microsoft.com/office/powerpoint/2010/main" val="3028302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B22F0-1175-49C6-B6A5-DB4E781A2992}"/>
              </a:ext>
            </a:extLst>
          </p:cNvPr>
          <p:cNvSpPr>
            <a:spLocks noGrp="1"/>
          </p:cNvSpPr>
          <p:nvPr>
            <p:ph sz="quarter" idx="14"/>
          </p:nvPr>
        </p:nvSpPr>
        <p:spPr>
          <a:xfrm>
            <a:off x="507195" y="1511188"/>
            <a:ext cx="11174412" cy="3686454"/>
          </a:xfrm>
        </p:spPr>
        <p:txBody>
          <a:bodyPr/>
          <a:lstStyle/>
          <a:p>
            <a:pPr marL="0" indent="0" algn="just">
              <a:spcBef>
                <a:spcPts val="600"/>
              </a:spcBef>
              <a:spcAft>
                <a:spcPts val="0"/>
              </a:spcAft>
              <a:buNone/>
            </a:pPr>
            <a:r>
              <a:rPr sz="2000" dirty="0" err="1"/>
              <a:t>Benefícios</a:t>
            </a:r>
            <a:r>
              <a:rPr sz="2000" dirty="0"/>
              <a:t> de </a:t>
            </a:r>
            <a:r>
              <a:rPr sz="2000" dirty="0" err="1"/>
              <a:t>tomar</a:t>
            </a:r>
            <a:r>
              <a:rPr sz="2000" dirty="0"/>
              <a:t> as </a:t>
            </a:r>
            <a:r>
              <a:rPr sz="2000" dirty="0" err="1"/>
              <a:t>próprias</a:t>
            </a:r>
            <a:r>
              <a:rPr sz="2000" dirty="0"/>
              <a:t> </a:t>
            </a:r>
            <a:r>
              <a:rPr sz="2000" dirty="0" err="1"/>
              <a:t>decisões</a:t>
            </a:r>
            <a:r>
              <a:rPr sz="2000" dirty="0"/>
              <a:t>:</a:t>
            </a:r>
            <a:endParaRPr lang="en-US" sz="2000" dirty="0"/>
          </a:p>
          <a:p>
            <a:pPr lvl="2" algn="just">
              <a:spcBef>
                <a:spcPts val="600"/>
              </a:spcBef>
              <a:spcAft>
                <a:spcPts val="0"/>
              </a:spcAft>
            </a:pPr>
            <a:r>
              <a:rPr dirty="0" err="1"/>
              <a:t>Melhoria</a:t>
            </a:r>
            <a:r>
              <a:rPr dirty="0"/>
              <a:t> das </a:t>
            </a:r>
            <a:r>
              <a:rPr dirty="0" err="1"/>
              <a:t>habilidades</a:t>
            </a:r>
            <a:r>
              <a:rPr dirty="0"/>
              <a:t> de </a:t>
            </a:r>
            <a:r>
              <a:rPr dirty="0" err="1"/>
              <a:t>tomada</a:t>
            </a:r>
            <a:r>
              <a:rPr dirty="0"/>
              <a:t> de </a:t>
            </a:r>
            <a:r>
              <a:rPr dirty="0" err="1"/>
              <a:t>decisão</a:t>
            </a:r>
            <a:r>
              <a:rPr dirty="0"/>
              <a:t>.</a:t>
            </a:r>
          </a:p>
          <a:p>
            <a:pPr lvl="2" algn="just">
              <a:spcBef>
                <a:spcPts val="600"/>
              </a:spcBef>
              <a:spcAft>
                <a:spcPts val="0"/>
              </a:spcAft>
            </a:pPr>
            <a:r>
              <a:rPr dirty="0" err="1"/>
              <a:t>Aumento</a:t>
            </a:r>
            <a:r>
              <a:rPr dirty="0"/>
              <a:t> da </a:t>
            </a:r>
            <a:r>
              <a:rPr dirty="0" err="1"/>
              <a:t>autoestima</a:t>
            </a:r>
            <a:r>
              <a:rPr dirty="0"/>
              <a:t>, </a:t>
            </a:r>
            <a:r>
              <a:rPr dirty="0" err="1"/>
              <a:t>autoconfiança</a:t>
            </a:r>
            <a:r>
              <a:rPr dirty="0"/>
              <a:t> e </a:t>
            </a:r>
            <a:r>
              <a:rPr dirty="0" err="1"/>
              <a:t>autonomia</a:t>
            </a:r>
            <a:r>
              <a:rPr dirty="0"/>
              <a:t>.</a:t>
            </a:r>
          </a:p>
          <a:p>
            <a:pPr lvl="2" algn="just">
              <a:spcBef>
                <a:spcPts val="600"/>
              </a:spcBef>
              <a:spcAft>
                <a:spcPts val="0"/>
              </a:spcAft>
            </a:pPr>
            <a:r>
              <a:rPr dirty="0" err="1"/>
              <a:t>Empoderamento</a:t>
            </a:r>
            <a:r>
              <a:rPr dirty="0"/>
              <a:t> </a:t>
            </a:r>
            <a:r>
              <a:rPr dirty="0" err="1"/>
              <a:t>pessoal</a:t>
            </a:r>
            <a:r>
              <a:rPr dirty="0"/>
              <a:t>.</a:t>
            </a:r>
          </a:p>
          <a:p>
            <a:pPr lvl="2" algn="just">
              <a:spcBef>
                <a:spcPts val="600"/>
              </a:spcBef>
              <a:spcAft>
                <a:spcPts val="0"/>
              </a:spcAft>
            </a:pPr>
            <a:r>
              <a:rPr dirty="0" err="1"/>
              <a:t>Desenvolvimento</a:t>
            </a:r>
            <a:r>
              <a:rPr dirty="0"/>
              <a:t> </a:t>
            </a:r>
            <a:r>
              <a:rPr dirty="0" err="1"/>
              <a:t>pessoal</a:t>
            </a:r>
            <a:r>
              <a:rPr dirty="0"/>
              <a:t> como </a:t>
            </a:r>
            <a:r>
              <a:rPr dirty="0" err="1"/>
              <a:t>seres</a:t>
            </a:r>
            <a:r>
              <a:rPr dirty="0"/>
              <a:t> </a:t>
            </a:r>
            <a:r>
              <a:rPr dirty="0" err="1"/>
              <a:t>humanos</a:t>
            </a:r>
            <a:r>
              <a:rPr dirty="0"/>
              <a:t> e </a:t>
            </a:r>
            <a:r>
              <a:rPr dirty="0" err="1"/>
              <a:t>cidadãos</a:t>
            </a:r>
            <a:r>
              <a:rPr dirty="0"/>
              <a:t>.</a:t>
            </a:r>
          </a:p>
          <a:p>
            <a:pPr lvl="2" algn="just">
              <a:spcBef>
                <a:spcPts val="600"/>
              </a:spcBef>
              <a:spcAft>
                <a:spcPts val="0"/>
              </a:spcAft>
            </a:pPr>
            <a:r>
              <a:rPr dirty="0" err="1"/>
              <a:t>Ampliação</a:t>
            </a:r>
            <a:r>
              <a:rPr dirty="0"/>
              <a:t> das redes de pessoas.</a:t>
            </a:r>
          </a:p>
          <a:p>
            <a:pPr lvl="2" algn="just">
              <a:spcBef>
                <a:spcPts val="600"/>
              </a:spcBef>
              <a:spcAft>
                <a:spcPts val="0"/>
              </a:spcAft>
            </a:pPr>
            <a:r>
              <a:rPr dirty="0"/>
              <a:t>Sentir-se </a:t>
            </a:r>
            <a:r>
              <a:rPr dirty="0" err="1"/>
              <a:t>apoiado</a:t>
            </a:r>
            <a:r>
              <a:rPr dirty="0"/>
              <a:t>, </a:t>
            </a:r>
            <a:r>
              <a:rPr dirty="0" err="1"/>
              <a:t>respeitado</a:t>
            </a:r>
            <a:r>
              <a:rPr dirty="0"/>
              <a:t> e </a:t>
            </a:r>
            <a:r>
              <a:rPr dirty="0" err="1"/>
              <a:t>valorizado</a:t>
            </a:r>
            <a:r>
              <a:rPr dirty="0"/>
              <a:t>.</a:t>
            </a:r>
          </a:p>
          <a:p>
            <a:pPr lvl="2" algn="just">
              <a:spcBef>
                <a:spcPts val="600"/>
              </a:spcBef>
              <a:spcAft>
                <a:spcPts val="0"/>
              </a:spcAft>
            </a:pPr>
            <a:r>
              <a:rPr lang="pt-BR" dirty="0"/>
              <a:t>Melhoria dos relacionamentos das pessoas.</a:t>
            </a:r>
          </a:p>
          <a:p>
            <a:pPr lvl="2" algn="just">
              <a:spcBef>
                <a:spcPts val="600"/>
              </a:spcBef>
              <a:spcAft>
                <a:spcPts val="0"/>
              </a:spcAft>
            </a:pPr>
            <a:r>
              <a:rPr dirty="0" err="1"/>
              <a:t>Permitir</a:t>
            </a:r>
            <a:r>
              <a:rPr dirty="0"/>
              <a:t> que </a:t>
            </a:r>
            <a:r>
              <a:rPr dirty="0" err="1"/>
              <a:t>os</a:t>
            </a:r>
            <a:r>
              <a:rPr dirty="0"/>
              <a:t> outros </a:t>
            </a:r>
            <a:r>
              <a:rPr dirty="0" err="1"/>
              <a:t>vejam</a:t>
            </a:r>
            <a:r>
              <a:rPr dirty="0"/>
              <a:t> e </a:t>
            </a:r>
            <a:r>
              <a:rPr dirty="0" err="1"/>
              <a:t>tratem</a:t>
            </a:r>
            <a:r>
              <a:rPr dirty="0"/>
              <a:t> a pessoa com o </a:t>
            </a:r>
            <a:r>
              <a:rPr dirty="0" err="1"/>
              <a:t>respeito</a:t>
            </a:r>
            <a:r>
              <a:rPr dirty="0"/>
              <a:t> que </a:t>
            </a:r>
            <a:r>
              <a:rPr dirty="0" err="1"/>
              <a:t>ela</a:t>
            </a:r>
            <a:r>
              <a:rPr dirty="0"/>
              <a:t> </a:t>
            </a:r>
            <a:r>
              <a:rPr dirty="0" err="1"/>
              <a:t>merece</a:t>
            </a:r>
            <a:endParaRPr lang="en-CH" dirty="0"/>
          </a:p>
        </p:txBody>
      </p:sp>
      <p:sp>
        <p:nvSpPr>
          <p:cNvPr id="2" name="Title 1">
            <a:extLst>
              <a:ext uri="{FF2B5EF4-FFF2-40B4-BE49-F238E27FC236}">
                <a16:creationId xmlns:a16="http://schemas.microsoft.com/office/drawing/2014/main" id="{0E82D7F4-DEF1-4D8F-B282-0C3160AEC7E1}"/>
              </a:ext>
            </a:extLst>
          </p:cNvPr>
          <p:cNvSpPr>
            <a:spLocks noGrp="1"/>
          </p:cNvSpPr>
          <p:nvPr>
            <p:ph type="title"/>
          </p:nvPr>
        </p:nvSpPr>
        <p:spPr>
          <a:xfrm>
            <a:off x="422141" y="506412"/>
            <a:ext cx="11174411" cy="432000"/>
          </a:xfrm>
        </p:spPr>
        <p:txBody>
          <a:bodyPr>
            <a:noAutofit/>
          </a:bodyPr>
          <a:lstStyle/>
          <a:p>
            <a:pPr algn="ctr"/>
            <a:r>
              <a:rPr dirty="0" err="1"/>
              <a:t>Apresentação</a:t>
            </a:r>
            <a:r>
              <a:rPr dirty="0"/>
              <a:t>: Os </a:t>
            </a:r>
            <a:r>
              <a:rPr dirty="0" err="1"/>
              <a:t>benefícios</a:t>
            </a:r>
            <a:r>
              <a:rPr dirty="0"/>
              <a:t> de </a:t>
            </a:r>
            <a:r>
              <a:rPr dirty="0" err="1"/>
              <a:t>tomar</a:t>
            </a:r>
            <a:r>
              <a:rPr dirty="0"/>
              <a:t> </a:t>
            </a:r>
            <a:r>
              <a:rPr dirty="0" err="1"/>
              <a:t>decisões</a:t>
            </a:r>
            <a:r>
              <a:rPr dirty="0"/>
              <a:t> –  </a:t>
            </a:r>
            <a:r>
              <a:rPr dirty="0" err="1"/>
              <a:t>resumo</a:t>
            </a:r>
            <a:endParaRPr lang="en-CH" dirty="0"/>
          </a:p>
        </p:txBody>
      </p:sp>
    </p:spTree>
    <p:extLst>
      <p:ext uri="{BB962C8B-B14F-4D97-AF65-F5344CB8AC3E}">
        <p14:creationId xmlns:p14="http://schemas.microsoft.com/office/powerpoint/2010/main" val="1099593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D4877-2BB3-47BB-BCCD-273C0FC5CAE2}"/>
              </a:ext>
            </a:extLst>
          </p:cNvPr>
          <p:cNvSpPr>
            <a:spLocks noGrp="1"/>
          </p:cNvSpPr>
          <p:nvPr>
            <p:ph sz="quarter" idx="14"/>
          </p:nvPr>
        </p:nvSpPr>
        <p:spPr>
          <a:xfrm>
            <a:off x="507195" y="1511188"/>
            <a:ext cx="11174412" cy="2082244"/>
          </a:xfrm>
        </p:spPr>
        <p:txBody>
          <a:bodyPr/>
          <a:lstStyle/>
          <a:p>
            <a:pPr marL="171450" indent="-171450" algn="just">
              <a:spcBef>
                <a:spcPts val="600"/>
              </a:spcBef>
              <a:spcAft>
                <a:spcPts val="0"/>
              </a:spcAft>
            </a:pPr>
            <a:r>
              <a:rPr lang="pt-BR" sz="2000" dirty="0"/>
              <a:t>A sua opinião sobre a capacidade das pessoas com deficiências psicossociais, intelectuais ou cognitivas de tomar decisões mudou? </a:t>
            </a:r>
          </a:p>
          <a:p>
            <a:pPr marL="171450" indent="-171450" algn="just">
              <a:spcBef>
                <a:spcPts val="600"/>
              </a:spcBef>
              <a:spcAft>
                <a:spcPts val="0"/>
              </a:spcAft>
            </a:pPr>
            <a:r>
              <a:rPr lang="pt-BR" sz="2000" dirty="0"/>
              <a:t>Mesmo que sua opinião não tenha mudado, você acha que as pessoas têm o direito de tomar suas próprias decisões? </a:t>
            </a:r>
          </a:p>
          <a:p>
            <a:pPr marL="171450" indent="-171450" algn="just">
              <a:spcBef>
                <a:spcPts val="600"/>
              </a:spcBef>
              <a:spcAft>
                <a:spcPts val="0"/>
              </a:spcAft>
            </a:pPr>
            <a:r>
              <a:rPr lang="pt-BR" sz="2000" dirty="0"/>
              <a:t>Você conhece algumas maneiras práticas de respeitar o direito das pessoas à capacidade legal</a:t>
            </a:r>
            <a:r>
              <a:rPr sz="2000" dirty="0"/>
              <a:t>?</a:t>
            </a:r>
          </a:p>
          <a:p>
            <a:endParaRPr lang="en-CH" dirty="0"/>
          </a:p>
        </p:txBody>
      </p:sp>
      <p:sp>
        <p:nvSpPr>
          <p:cNvPr id="2" name="Title 1">
            <a:extLst>
              <a:ext uri="{FF2B5EF4-FFF2-40B4-BE49-F238E27FC236}">
                <a16:creationId xmlns:a16="http://schemas.microsoft.com/office/drawing/2014/main" id="{ED2CD3DE-92C7-4FDD-BE17-13C6A408DF4E}"/>
              </a:ext>
            </a:extLst>
          </p:cNvPr>
          <p:cNvSpPr>
            <a:spLocks noGrp="1"/>
          </p:cNvSpPr>
          <p:nvPr>
            <p:ph type="title"/>
          </p:nvPr>
        </p:nvSpPr>
        <p:spPr/>
        <p:txBody>
          <a:bodyPr/>
          <a:lstStyle/>
          <a:p>
            <a:r>
              <a:rPr lang="pt-BR" dirty="0"/>
              <a:t>Exercício de reflexão </a:t>
            </a:r>
          </a:p>
        </p:txBody>
      </p:sp>
    </p:spTree>
    <p:extLst>
      <p:ext uri="{BB962C8B-B14F-4D97-AF65-F5344CB8AC3E}">
        <p14:creationId xmlns:p14="http://schemas.microsoft.com/office/powerpoint/2010/main" val="1576469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B61C-F471-455E-8273-D6C3384A96F4}"/>
              </a:ext>
            </a:extLst>
          </p:cNvPr>
          <p:cNvSpPr>
            <a:spLocks noGrp="1"/>
          </p:cNvSpPr>
          <p:nvPr>
            <p:ph type="title"/>
          </p:nvPr>
        </p:nvSpPr>
        <p:spPr>
          <a:xfrm>
            <a:off x="507205" y="2313946"/>
            <a:ext cx="11298351" cy="432000"/>
          </a:xfrm>
        </p:spPr>
        <p:txBody>
          <a:bodyPr>
            <a:normAutofit fontScale="90000"/>
          </a:bodyPr>
          <a:lstStyle/>
          <a:p>
            <a:pPr algn="ctr">
              <a:lnSpc>
                <a:spcPct val="100000"/>
              </a:lnSpc>
            </a:pPr>
            <a:r>
              <a:rPr lang="pt-BR" sz="4400" dirty="0"/>
              <a:t>Tema</a:t>
            </a:r>
            <a:r>
              <a:rPr sz="4400" dirty="0"/>
              <a:t> 2: </a:t>
            </a:r>
            <a:r>
              <a:rPr lang="pt-BR" sz="4400" dirty="0"/>
              <a:t>Tomada de decisão substituta versus apoiada</a:t>
            </a:r>
            <a:br>
              <a:rPr lang="en-CH" dirty="0"/>
            </a:br>
            <a:endParaRPr lang="en-CH" dirty="0"/>
          </a:p>
        </p:txBody>
      </p:sp>
    </p:spTree>
    <p:extLst>
      <p:ext uri="{BB962C8B-B14F-4D97-AF65-F5344CB8AC3E}">
        <p14:creationId xmlns:p14="http://schemas.microsoft.com/office/powerpoint/2010/main" val="2518112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a:xfrm>
            <a:off x="507195" y="1511187"/>
            <a:ext cx="11174412" cy="2371001"/>
          </a:xfrm>
        </p:spPr>
        <p:txBody>
          <a:bodyPr/>
          <a:lstStyle/>
          <a:p>
            <a:pPr algn="just">
              <a:spcBef>
                <a:spcPts val="600"/>
              </a:spcBef>
              <a:spcAft>
                <a:spcPts val="0"/>
              </a:spcAft>
            </a:pPr>
            <a:r>
              <a:rPr sz="2000" dirty="0"/>
              <a:t>Quais são </a:t>
            </a:r>
            <a:r>
              <a:rPr sz="2000" dirty="0" err="1"/>
              <a:t>algumas</a:t>
            </a:r>
            <a:r>
              <a:rPr sz="2000" dirty="0"/>
              <a:t> das </a:t>
            </a:r>
            <a:r>
              <a:rPr sz="2000" dirty="0" err="1"/>
              <a:t>ações</a:t>
            </a:r>
            <a:r>
              <a:rPr sz="2000" dirty="0"/>
              <a:t> simples do </a:t>
            </a:r>
            <a:r>
              <a:rPr sz="2000" dirty="0" err="1"/>
              <a:t>dia</a:t>
            </a:r>
            <a:r>
              <a:rPr sz="2000" dirty="0"/>
              <a:t> a </a:t>
            </a:r>
            <a:r>
              <a:rPr sz="2000" dirty="0" err="1"/>
              <a:t>dia</a:t>
            </a:r>
            <a:r>
              <a:rPr sz="2000" dirty="0"/>
              <a:t> que você </a:t>
            </a:r>
            <a:r>
              <a:rPr sz="2000" dirty="0" err="1"/>
              <a:t>pode</a:t>
            </a:r>
            <a:r>
              <a:rPr sz="2000" dirty="0"/>
              <a:t> </a:t>
            </a:r>
            <a:r>
              <a:rPr sz="2000" dirty="0" err="1"/>
              <a:t>tomar</a:t>
            </a:r>
            <a:r>
              <a:rPr sz="2000" dirty="0"/>
              <a:t> ao </a:t>
            </a:r>
            <a:r>
              <a:rPr sz="2000" dirty="0" err="1"/>
              <a:t>tentar</a:t>
            </a:r>
            <a:r>
              <a:rPr sz="2000" dirty="0"/>
              <a:t> ser </a:t>
            </a:r>
            <a:r>
              <a:rPr sz="2000" dirty="0" err="1"/>
              <a:t>útil</a:t>
            </a:r>
            <a:r>
              <a:rPr sz="2000" dirty="0"/>
              <a:t> e gentil com </a:t>
            </a:r>
            <a:r>
              <a:rPr sz="2000" dirty="0" err="1"/>
              <a:t>alguém</a:t>
            </a:r>
            <a:r>
              <a:rPr sz="2000" dirty="0"/>
              <a:t>? </a:t>
            </a:r>
          </a:p>
          <a:p>
            <a:pPr algn="just">
              <a:spcBef>
                <a:spcPts val="600"/>
              </a:spcBef>
              <a:spcAft>
                <a:spcPts val="0"/>
              </a:spcAft>
            </a:pPr>
            <a:r>
              <a:rPr sz="2000" dirty="0"/>
              <a:t>Por </a:t>
            </a:r>
            <a:r>
              <a:rPr sz="2000" dirty="0" err="1"/>
              <a:t>exemplo</a:t>
            </a:r>
            <a:r>
              <a:rPr sz="2000" dirty="0"/>
              <a:t>, </a:t>
            </a:r>
            <a:r>
              <a:rPr sz="2000" dirty="0" err="1"/>
              <a:t>comprar</a:t>
            </a:r>
            <a:r>
              <a:rPr sz="2000" dirty="0"/>
              <a:t> café para o seu </a:t>
            </a:r>
            <a:r>
              <a:rPr sz="2000" dirty="0" err="1"/>
              <a:t>colega</a:t>
            </a:r>
            <a:r>
              <a:rPr sz="2000" dirty="0"/>
              <a:t> </a:t>
            </a:r>
            <a:r>
              <a:rPr sz="2000" dirty="0" err="1"/>
              <a:t>todas</a:t>
            </a:r>
            <a:r>
              <a:rPr sz="2000" dirty="0"/>
              <a:t> as </a:t>
            </a:r>
            <a:r>
              <a:rPr sz="2000" dirty="0" err="1"/>
              <a:t>manhãs</a:t>
            </a:r>
            <a:r>
              <a:rPr sz="2000" dirty="0"/>
              <a:t>.</a:t>
            </a:r>
          </a:p>
          <a:p>
            <a:pPr marL="546100" indent="255588" algn="just">
              <a:spcBef>
                <a:spcPts val="600"/>
              </a:spcBef>
              <a:spcAft>
                <a:spcPts val="0"/>
              </a:spcAft>
            </a:pPr>
            <a:r>
              <a:rPr lang="pt-BR" sz="2000" dirty="0"/>
              <a:t>Quantas pessoas gostariam de receber um café todas as manhãs?</a:t>
            </a:r>
          </a:p>
          <a:p>
            <a:pPr marL="546100" indent="255588" algn="just">
              <a:spcBef>
                <a:spcPts val="600"/>
              </a:spcBef>
              <a:spcAft>
                <a:spcPts val="0"/>
              </a:spcAft>
            </a:pPr>
            <a:r>
              <a:rPr lang="pt-BR" sz="2000" dirty="0"/>
              <a:t>Quantas pessoas não gostam de café e preferem chá?</a:t>
            </a:r>
          </a:p>
          <a:p>
            <a:pPr marL="0" indent="0" algn="just">
              <a:spcBef>
                <a:spcPts val="600"/>
              </a:spcBef>
              <a:spcAft>
                <a:spcPts val="0"/>
              </a:spcAft>
              <a:buNone/>
            </a:pPr>
            <a:endParaRPr lang="pt-BR" sz="2000" dirty="0"/>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a:xfrm>
            <a:off x="422141" y="506412"/>
            <a:ext cx="11259465" cy="432000"/>
          </a:xfrm>
        </p:spPr>
        <p:txBody>
          <a:bodyPr/>
          <a:lstStyle/>
          <a:p>
            <a:pPr algn="ctr"/>
            <a:r>
              <a:rPr dirty="0"/>
              <a:t>Exercício 2.1: </a:t>
            </a:r>
            <a:r>
              <a:rPr dirty="0" err="1"/>
              <a:t>Apoio</a:t>
            </a:r>
            <a:r>
              <a:rPr dirty="0"/>
              <a:t> </a:t>
            </a:r>
            <a:r>
              <a:rPr dirty="0" err="1"/>
              <a:t>significativo</a:t>
            </a:r>
            <a:endParaRPr lang="en-CH" dirty="0"/>
          </a:p>
        </p:txBody>
      </p:sp>
    </p:spTree>
    <p:extLst>
      <p:ext uri="{BB962C8B-B14F-4D97-AF65-F5344CB8AC3E}">
        <p14:creationId xmlns:p14="http://schemas.microsoft.com/office/powerpoint/2010/main" val="3462226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a:xfrm>
            <a:off x="507195" y="1511188"/>
            <a:ext cx="11174412" cy="3044770"/>
          </a:xfrm>
        </p:spPr>
        <p:txBody>
          <a:bodyPr>
            <a:normAutofit lnSpcReduction="10000"/>
          </a:bodyPr>
          <a:lstStyle/>
          <a:p>
            <a:pPr algn="just">
              <a:spcBef>
                <a:spcPts val="600"/>
              </a:spcBef>
              <a:spcAft>
                <a:spcPts val="0"/>
              </a:spcAft>
            </a:pPr>
            <a:r>
              <a:rPr lang="pt-BR" sz="2000" dirty="0"/>
              <a:t>Às vezes, boas intenções não ajudam as pessoas. </a:t>
            </a:r>
          </a:p>
          <a:p>
            <a:pPr algn="just">
              <a:spcBef>
                <a:spcPts val="600"/>
              </a:spcBef>
              <a:spcAft>
                <a:spcPts val="0"/>
              </a:spcAft>
            </a:pPr>
            <a:r>
              <a:rPr lang="pt-BR" sz="2000" dirty="0"/>
              <a:t>O fato de você achar que está fazendo a coisa certa para alguém não significa que você está, ou que a pessoa vai perceber dessa forma. </a:t>
            </a:r>
          </a:p>
          <a:p>
            <a:pPr algn="just">
              <a:spcBef>
                <a:spcPts val="600"/>
              </a:spcBef>
              <a:spcAft>
                <a:spcPts val="0"/>
              </a:spcAft>
            </a:pPr>
            <a:r>
              <a:rPr lang="pt-BR" sz="2000" dirty="0"/>
              <a:t>O apoio pode ser sentido pelas pessoas como uma intrusão inaceitável em suas vidas e pode até ser prejudicial. </a:t>
            </a:r>
          </a:p>
          <a:p>
            <a:pPr algn="just">
              <a:spcBef>
                <a:spcPts val="600"/>
              </a:spcBef>
              <a:spcAft>
                <a:spcPts val="0"/>
              </a:spcAft>
            </a:pPr>
            <a:r>
              <a:rPr lang="pt-BR" sz="2000" dirty="0"/>
              <a:t>Isso dependerá de como a pessoa vê subjetivamente a ajuda e do contexto e cultura em que ela é oferecida. </a:t>
            </a:r>
          </a:p>
          <a:p>
            <a:pPr algn="just">
              <a:spcBef>
                <a:spcPts val="600"/>
              </a:spcBef>
              <a:spcAft>
                <a:spcPts val="0"/>
              </a:spcAft>
            </a:pPr>
            <a:r>
              <a:rPr lang="pt-BR" sz="2000" dirty="0"/>
              <a:t>O slogan “Nada sobre nós sem nós” é tão fortemente enfatizado por pessoas com deficiência – incluindo pessoas com deficiências psicossociais, intelectuais ou cognitivas. </a:t>
            </a:r>
          </a:p>
          <a:p>
            <a:pPr algn="just">
              <a:spcBef>
                <a:spcPts val="600"/>
              </a:spcBef>
              <a:spcAft>
                <a:spcPts val="0"/>
              </a:spcAft>
            </a:pPr>
            <a:endParaRPr lang="en-CH" sz="2000" dirty="0"/>
          </a:p>
          <a:p>
            <a:endParaRPr lang="en-CH" dirty="0"/>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a:xfrm>
            <a:off x="422141" y="506412"/>
            <a:ext cx="11259465" cy="432000"/>
          </a:xfrm>
        </p:spPr>
        <p:txBody>
          <a:bodyPr/>
          <a:lstStyle/>
          <a:p>
            <a:pPr algn="ctr"/>
            <a:r>
              <a:t>Exercício 2.1: Apoio significativo (continuação)</a:t>
            </a:r>
            <a:endParaRPr lang="en-CH" dirty="0"/>
          </a:p>
        </p:txBody>
      </p:sp>
    </p:spTree>
    <p:extLst>
      <p:ext uri="{BB962C8B-B14F-4D97-AF65-F5344CB8AC3E}">
        <p14:creationId xmlns:p14="http://schemas.microsoft.com/office/powerpoint/2010/main" val="104232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a:xfrm>
            <a:off x="508794" y="1783904"/>
            <a:ext cx="11174412" cy="1917812"/>
          </a:xfrm>
        </p:spPr>
        <p:txBody>
          <a:bodyPr/>
          <a:lstStyle/>
          <a:p>
            <a:pPr lvl="0" algn="just"/>
            <a:r>
              <a:rPr lang="pt-BR" sz="2000" dirty="0"/>
              <a:t>Você está se sentindo muito angustiado/a e, para apoiá-lo/a, seu/sua parceiro/a reserva um fim de semana juntos sem ter discutido isso com você. </a:t>
            </a:r>
          </a:p>
          <a:p>
            <a:pPr lvl="2" algn="just">
              <a:buFont typeface="Courier New" panose="02070309020205020404" pitchFamily="49" charset="0"/>
              <a:buChar char="o"/>
            </a:pPr>
            <a:r>
              <a:rPr lang="pt-BR" dirty="0"/>
              <a:t>Quais são os diferentes tipos de reações que as pessoas podem ter, dependendo de seu contexto particular? </a:t>
            </a:r>
            <a:endParaRPr dirty="0"/>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a:xfrm>
            <a:off x="422141" y="506412"/>
            <a:ext cx="11259465" cy="432000"/>
          </a:xfrm>
        </p:spPr>
        <p:txBody>
          <a:bodyPr/>
          <a:lstStyle/>
          <a:p>
            <a:pPr algn="ctr"/>
            <a:r>
              <a:rPr dirty="0"/>
              <a:t>Exercício 2.1: </a:t>
            </a:r>
            <a:r>
              <a:rPr dirty="0" err="1"/>
              <a:t>Apoio</a:t>
            </a:r>
            <a:r>
              <a:rPr dirty="0"/>
              <a:t> </a:t>
            </a:r>
            <a:r>
              <a:rPr dirty="0" err="1"/>
              <a:t>significativo</a:t>
            </a:r>
            <a:r>
              <a:rPr dirty="0"/>
              <a:t> (</a:t>
            </a:r>
            <a:r>
              <a:rPr dirty="0" err="1"/>
              <a:t>continuação</a:t>
            </a:r>
            <a:r>
              <a:rPr dirty="0"/>
              <a:t>)</a:t>
            </a:r>
            <a:endParaRPr lang="en-CH" dirty="0"/>
          </a:p>
        </p:txBody>
      </p:sp>
    </p:spTree>
    <p:extLst>
      <p:ext uri="{BB962C8B-B14F-4D97-AF65-F5344CB8AC3E}">
        <p14:creationId xmlns:p14="http://schemas.microsoft.com/office/powerpoint/2010/main" val="229442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3D2D9-0883-483B-BFF2-B892629650A0}"/>
              </a:ext>
            </a:extLst>
          </p:cNvPr>
          <p:cNvSpPr>
            <a:spLocks noGrp="1"/>
          </p:cNvSpPr>
          <p:nvPr>
            <p:ph sz="quarter" idx="14"/>
          </p:nvPr>
        </p:nvSpPr>
        <p:spPr>
          <a:xfrm>
            <a:off x="712788" y="1943188"/>
            <a:ext cx="11174412" cy="3366749"/>
          </a:xfrm>
        </p:spPr>
        <p:txBody>
          <a:bodyPr>
            <a:normAutofit/>
          </a:bodyPr>
          <a:lstStyle/>
          <a:p>
            <a:pPr algn="just">
              <a:spcBef>
                <a:spcPts val="600"/>
              </a:spcBef>
              <a:spcAft>
                <a:spcPts val="0"/>
              </a:spcAft>
            </a:pPr>
            <a:r>
              <a:rPr sz="2000" dirty="0"/>
              <a:t>Pessoas com </a:t>
            </a:r>
            <a:r>
              <a:rPr sz="2000" dirty="0" err="1"/>
              <a:t>deficiências</a:t>
            </a:r>
            <a:r>
              <a:rPr sz="2000" dirty="0"/>
              <a:t> </a:t>
            </a:r>
            <a:r>
              <a:rPr sz="2000" dirty="0" err="1"/>
              <a:t>psicossociais</a:t>
            </a:r>
            <a:r>
              <a:rPr sz="2000" dirty="0"/>
              <a:t>, </a:t>
            </a:r>
            <a:r>
              <a:rPr sz="2000" dirty="0" err="1"/>
              <a:t>intelectuais</a:t>
            </a:r>
            <a:r>
              <a:rPr sz="2000" dirty="0"/>
              <a:t> ou </a:t>
            </a:r>
            <a:r>
              <a:rPr sz="2000" dirty="0" err="1"/>
              <a:t>cognitivas</a:t>
            </a:r>
            <a:r>
              <a:rPr sz="2000" dirty="0"/>
              <a:t> são </a:t>
            </a:r>
            <a:r>
              <a:rPr sz="2000" dirty="0" err="1"/>
              <a:t>frequentemente</a:t>
            </a:r>
            <a:r>
              <a:rPr sz="2000" dirty="0"/>
              <a:t> </a:t>
            </a:r>
            <a:r>
              <a:rPr sz="2000" dirty="0" err="1"/>
              <a:t>privadas</a:t>
            </a:r>
            <a:r>
              <a:rPr sz="2000" dirty="0"/>
              <a:t> do </a:t>
            </a:r>
            <a:r>
              <a:rPr sz="2000" dirty="0" err="1"/>
              <a:t>direito</a:t>
            </a:r>
            <a:r>
              <a:rPr sz="2000" dirty="0"/>
              <a:t> à </a:t>
            </a:r>
            <a:r>
              <a:rPr lang="pt-BR" sz="2000" dirty="0"/>
              <a:t>capacidade legal</a:t>
            </a:r>
            <a:r>
              <a:rPr sz="2000" dirty="0"/>
              <a:t>.</a:t>
            </a:r>
          </a:p>
          <a:p>
            <a:pPr algn="just">
              <a:spcBef>
                <a:spcPts val="600"/>
              </a:spcBef>
              <a:spcAft>
                <a:spcPts val="0"/>
              </a:spcAft>
            </a:pPr>
            <a:r>
              <a:rPr sz="2000" dirty="0"/>
              <a:t>A </a:t>
            </a:r>
            <a:r>
              <a:rPr sz="2000" dirty="0" err="1"/>
              <a:t>tomada</a:t>
            </a:r>
            <a:r>
              <a:rPr sz="2000" dirty="0"/>
              <a:t> de </a:t>
            </a:r>
            <a:r>
              <a:rPr sz="2000" dirty="0" err="1"/>
              <a:t>decisão</a:t>
            </a:r>
            <a:r>
              <a:rPr sz="2000" dirty="0"/>
              <a:t> </a:t>
            </a:r>
            <a:r>
              <a:rPr sz="2000" dirty="0" err="1"/>
              <a:t>substituta</a:t>
            </a:r>
            <a:r>
              <a:rPr sz="2000" dirty="0"/>
              <a:t> </a:t>
            </a:r>
            <a:r>
              <a:rPr sz="2000" dirty="0" err="1"/>
              <a:t>significa</a:t>
            </a:r>
            <a:r>
              <a:rPr sz="2000" dirty="0"/>
              <a:t> que as </a:t>
            </a:r>
            <a:r>
              <a:rPr sz="2000" dirty="0" err="1"/>
              <a:t>decisões</a:t>
            </a:r>
            <a:r>
              <a:rPr sz="2000" dirty="0"/>
              <a:t> são </a:t>
            </a:r>
            <a:r>
              <a:rPr sz="2000" dirty="0" err="1"/>
              <a:t>tomadas</a:t>
            </a:r>
            <a:r>
              <a:rPr sz="2000" dirty="0"/>
              <a:t> por </a:t>
            </a:r>
            <a:r>
              <a:rPr sz="2000" dirty="0" err="1"/>
              <a:t>eles</a:t>
            </a:r>
            <a:r>
              <a:rPr sz="2000" dirty="0"/>
              <a:t> por outros.</a:t>
            </a:r>
          </a:p>
          <a:p>
            <a:pPr algn="just">
              <a:spcBef>
                <a:spcPts val="600"/>
              </a:spcBef>
              <a:spcAft>
                <a:spcPts val="0"/>
              </a:spcAft>
            </a:pPr>
            <a:r>
              <a:rPr sz="2000" dirty="0" err="1"/>
              <a:t>Podem</a:t>
            </a:r>
            <a:r>
              <a:rPr sz="2000" dirty="0"/>
              <a:t> ser </a:t>
            </a:r>
            <a:r>
              <a:rPr sz="2000" dirty="0" err="1"/>
              <a:t>membros</a:t>
            </a:r>
            <a:r>
              <a:rPr sz="2000" dirty="0"/>
              <a:t> da </a:t>
            </a:r>
            <a:r>
              <a:rPr sz="2000" dirty="0" err="1"/>
              <a:t>família</a:t>
            </a:r>
            <a:r>
              <a:rPr sz="2000" dirty="0"/>
              <a:t>, </a:t>
            </a:r>
            <a:r>
              <a:rPr sz="2000" dirty="0" err="1"/>
              <a:t>praticantes</a:t>
            </a:r>
            <a:r>
              <a:rPr sz="2000" dirty="0"/>
              <a:t> ou pessoas </a:t>
            </a:r>
            <a:r>
              <a:rPr sz="2000" dirty="0" err="1"/>
              <a:t>nomeadas</a:t>
            </a:r>
            <a:r>
              <a:rPr sz="2000" dirty="0"/>
              <a:t> por um tribunal.</a:t>
            </a:r>
          </a:p>
          <a:p>
            <a:pPr algn="just">
              <a:spcBef>
                <a:spcPts val="600"/>
              </a:spcBef>
              <a:spcAft>
                <a:spcPts val="0"/>
              </a:spcAft>
            </a:pPr>
            <a:r>
              <a:rPr sz="2000" dirty="0" err="1"/>
              <a:t>Às</a:t>
            </a:r>
            <a:r>
              <a:rPr sz="2000" dirty="0"/>
              <a:t> </a:t>
            </a:r>
            <a:r>
              <a:rPr sz="2000" dirty="0" err="1"/>
              <a:t>vezes</a:t>
            </a:r>
            <a:r>
              <a:rPr sz="2000" dirty="0"/>
              <a:t>, a </a:t>
            </a:r>
            <a:r>
              <a:rPr sz="2000" dirty="0" err="1"/>
              <a:t>tomada</a:t>
            </a:r>
            <a:r>
              <a:rPr sz="2000" dirty="0"/>
              <a:t> de </a:t>
            </a:r>
            <a:r>
              <a:rPr sz="2000" dirty="0" err="1"/>
              <a:t>decisão</a:t>
            </a:r>
            <a:r>
              <a:rPr sz="2000" dirty="0"/>
              <a:t> </a:t>
            </a:r>
            <a:r>
              <a:rPr sz="2000" dirty="0" err="1"/>
              <a:t>substituta</a:t>
            </a:r>
            <a:r>
              <a:rPr sz="2000" dirty="0"/>
              <a:t> é um processo formal. </a:t>
            </a:r>
          </a:p>
          <a:p>
            <a:pPr algn="just">
              <a:spcBef>
                <a:spcPts val="600"/>
              </a:spcBef>
              <a:spcAft>
                <a:spcPts val="0"/>
              </a:spcAft>
            </a:pPr>
            <a:r>
              <a:rPr sz="2000" dirty="0"/>
              <a:t>Em outros </a:t>
            </a:r>
            <a:r>
              <a:rPr sz="2000" dirty="0" err="1"/>
              <a:t>momentos</a:t>
            </a:r>
            <a:r>
              <a:rPr sz="2000" dirty="0"/>
              <a:t>, </a:t>
            </a:r>
            <a:r>
              <a:rPr sz="2000" dirty="0" err="1"/>
              <a:t>isso</a:t>
            </a:r>
            <a:r>
              <a:rPr sz="2000" dirty="0"/>
              <a:t> </a:t>
            </a:r>
            <a:r>
              <a:rPr sz="2000" dirty="0" err="1"/>
              <a:t>acontece</a:t>
            </a:r>
            <a:r>
              <a:rPr sz="2000" dirty="0"/>
              <a:t> </a:t>
            </a:r>
            <a:r>
              <a:rPr sz="2000" dirty="0" err="1"/>
              <a:t>informalmente</a:t>
            </a:r>
            <a:r>
              <a:rPr sz="2000" dirty="0"/>
              <a:t>, com </a:t>
            </a:r>
            <a:r>
              <a:rPr sz="2000" dirty="0" err="1"/>
              <a:t>membros</a:t>
            </a:r>
            <a:r>
              <a:rPr sz="2000" dirty="0"/>
              <a:t> da </a:t>
            </a:r>
            <a:r>
              <a:rPr sz="2000" dirty="0" err="1"/>
              <a:t>família</a:t>
            </a:r>
            <a:r>
              <a:rPr sz="2000" dirty="0"/>
              <a:t> ou </a:t>
            </a:r>
            <a:r>
              <a:rPr sz="2000" dirty="0" err="1"/>
              <a:t>profissionais</a:t>
            </a:r>
            <a:r>
              <a:rPr sz="2000" dirty="0"/>
              <a:t> </a:t>
            </a:r>
            <a:r>
              <a:rPr sz="2000" dirty="0" err="1"/>
              <a:t>assumindo</a:t>
            </a:r>
            <a:r>
              <a:rPr sz="2000" dirty="0"/>
              <a:t> </a:t>
            </a:r>
            <a:r>
              <a:rPr sz="2000" dirty="0" err="1"/>
              <a:t>automaticamente</a:t>
            </a:r>
            <a:r>
              <a:rPr sz="2000" dirty="0"/>
              <a:t> </a:t>
            </a:r>
            <a:r>
              <a:rPr sz="2000" dirty="0" err="1"/>
              <a:t>todas</a:t>
            </a:r>
            <a:r>
              <a:rPr sz="2000" dirty="0"/>
              <a:t> as </a:t>
            </a:r>
            <a:r>
              <a:rPr sz="2000" dirty="0" err="1"/>
              <a:t>decisões</a:t>
            </a:r>
            <a:r>
              <a:rPr sz="2000" dirty="0"/>
              <a:t>. </a:t>
            </a:r>
          </a:p>
          <a:p>
            <a:pPr algn="just">
              <a:spcBef>
                <a:spcPts val="600"/>
              </a:spcBef>
              <a:spcAft>
                <a:spcPts val="0"/>
              </a:spcAft>
            </a:pPr>
            <a:r>
              <a:rPr sz="2000" dirty="0"/>
              <a:t>Em </a:t>
            </a:r>
            <a:r>
              <a:rPr sz="2000" dirty="0" err="1"/>
              <a:t>ainda</a:t>
            </a:r>
            <a:r>
              <a:rPr sz="2000" dirty="0"/>
              <a:t> </a:t>
            </a:r>
            <a:r>
              <a:rPr sz="2000" dirty="0" err="1"/>
              <a:t>outras</a:t>
            </a:r>
            <a:r>
              <a:rPr sz="2000" dirty="0"/>
              <a:t> </a:t>
            </a:r>
            <a:r>
              <a:rPr sz="2000" dirty="0" err="1"/>
              <a:t>circunstâncias</a:t>
            </a:r>
            <a:r>
              <a:rPr sz="2000" dirty="0"/>
              <a:t>, as leis (por </a:t>
            </a:r>
            <a:r>
              <a:rPr sz="2000" dirty="0" err="1"/>
              <a:t>exemplo</a:t>
            </a:r>
            <a:r>
              <a:rPr sz="2000" dirty="0"/>
              <a:t>, </a:t>
            </a:r>
            <a:r>
              <a:rPr sz="2000" dirty="0" err="1"/>
              <a:t>tribunais</a:t>
            </a:r>
            <a:r>
              <a:rPr sz="2000" dirty="0"/>
              <a:t>, </a:t>
            </a:r>
            <a:r>
              <a:rPr sz="2000" dirty="0" err="1"/>
              <a:t>diretor</a:t>
            </a:r>
            <a:r>
              <a:rPr sz="2000" dirty="0"/>
              <a:t> de um </a:t>
            </a:r>
            <a:r>
              <a:rPr sz="2000" dirty="0" err="1"/>
              <a:t>serviço</a:t>
            </a:r>
            <a:r>
              <a:rPr sz="2000" dirty="0"/>
              <a:t>) </a:t>
            </a:r>
            <a:r>
              <a:rPr sz="2000" dirty="0" err="1"/>
              <a:t>permitem</a:t>
            </a:r>
            <a:r>
              <a:rPr sz="2000" dirty="0"/>
              <a:t> que outros </a:t>
            </a:r>
            <a:r>
              <a:rPr sz="2000" dirty="0" err="1"/>
              <a:t>tomem</a:t>
            </a:r>
            <a:r>
              <a:rPr sz="2000" dirty="0"/>
              <a:t> </a:t>
            </a:r>
            <a:r>
              <a:rPr sz="2000" dirty="0" err="1"/>
              <a:t>decisões</a:t>
            </a:r>
            <a:r>
              <a:rPr sz="2000" dirty="0"/>
              <a:t> </a:t>
            </a:r>
            <a:r>
              <a:rPr sz="2000" dirty="0" err="1"/>
              <a:t>pelas</a:t>
            </a:r>
            <a:r>
              <a:rPr sz="2000" dirty="0"/>
              <a:t> pessoas, </a:t>
            </a:r>
            <a:r>
              <a:rPr sz="2000" dirty="0" err="1"/>
              <a:t>mesmo</a:t>
            </a:r>
            <a:r>
              <a:rPr sz="2000" dirty="0"/>
              <a:t> </a:t>
            </a:r>
            <a:r>
              <a:rPr sz="2000" dirty="0" err="1"/>
              <a:t>quando</a:t>
            </a:r>
            <a:r>
              <a:rPr sz="2000" dirty="0"/>
              <a:t> um tutor </a:t>
            </a:r>
            <a:r>
              <a:rPr sz="2000" dirty="0" err="1"/>
              <a:t>não</a:t>
            </a:r>
            <a:r>
              <a:rPr sz="2000" dirty="0"/>
              <a:t> foi </a:t>
            </a:r>
            <a:r>
              <a:rPr sz="2000" dirty="0" err="1"/>
              <a:t>nomeado</a:t>
            </a:r>
            <a:r>
              <a:rPr sz="2000" dirty="0"/>
              <a:t>.</a:t>
            </a:r>
          </a:p>
          <a:p>
            <a:endParaRPr lang="en-CH" dirty="0"/>
          </a:p>
        </p:txBody>
      </p:sp>
      <p:sp>
        <p:nvSpPr>
          <p:cNvPr id="2" name="Title 1">
            <a:extLst>
              <a:ext uri="{FF2B5EF4-FFF2-40B4-BE49-F238E27FC236}">
                <a16:creationId xmlns:a16="http://schemas.microsoft.com/office/drawing/2014/main" id="{C30592B7-0875-4A2C-9E1F-02917A4FD467}"/>
              </a:ext>
            </a:extLst>
          </p:cNvPr>
          <p:cNvSpPr>
            <a:spLocks noGrp="1"/>
          </p:cNvSpPr>
          <p:nvPr>
            <p:ph type="title"/>
          </p:nvPr>
        </p:nvSpPr>
        <p:spPr>
          <a:xfrm>
            <a:off x="422142" y="506412"/>
            <a:ext cx="11465058" cy="432000"/>
          </a:xfrm>
        </p:spPr>
        <p:txBody>
          <a:bodyPr/>
          <a:lstStyle/>
          <a:p>
            <a:pPr algn="ctr"/>
            <a:r>
              <a:rPr dirty="0" err="1"/>
              <a:t>Apresentação</a:t>
            </a:r>
            <a:r>
              <a:rPr dirty="0"/>
              <a:t>: Por que a </a:t>
            </a:r>
            <a:r>
              <a:rPr dirty="0" err="1"/>
              <a:t>tomada</a:t>
            </a:r>
            <a:r>
              <a:rPr dirty="0"/>
              <a:t> de </a:t>
            </a:r>
            <a:r>
              <a:rPr dirty="0" err="1"/>
              <a:t>decisão</a:t>
            </a:r>
            <a:r>
              <a:rPr dirty="0"/>
              <a:t> </a:t>
            </a:r>
            <a:r>
              <a:rPr dirty="0" err="1"/>
              <a:t>substituta</a:t>
            </a:r>
            <a:r>
              <a:rPr dirty="0"/>
              <a:t> </a:t>
            </a:r>
            <a:r>
              <a:rPr dirty="0" err="1"/>
              <a:t>não</a:t>
            </a:r>
            <a:r>
              <a:rPr dirty="0"/>
              <a:t> é um </a:t>
            </a:r>
            <a:r>
              <a:rPr dirty="0" err="1"/>
              <a:t>bom</a:t>
            </a:r>
            <a:r>
              <a:rPr dirty="0"/>
              <a:t> </a:t>
            </a:r>
            <a:r>
              <a:rPr dirty="0" err="1"/>
              <a:t>modelo</a:t>
            </a:r>
            <a:r>
              <a:rPr dirty="0"/>
              <a:t> – 1 </a:t>
            </a:r>
            <a:endParaRPr lang="en-CH" dirty="0"/>
          </a:p>
        </p:txBody>
      </p:sp>
    </p:spTree>
    <p:extLst>
      <p:ext uri="{BB962C8B-B14F-4D97-AF65-F5344CB8AC3E}">
        <p14:creationId xmlns:p14="http://schemas.microsoft.com/office/powerpoint/2010/main" val="454690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B0D5BB-1D31-9345-908B-EB6397278E1B}"/>
              </a:ext>
            </a:extLst>
          </p:cNvPr>
          <p:cNvSpPr>
            <a:spLocks noGrp="1"/>
          </p:cNvSpPr>
          <p:nvPr>
            <p:ph type="body" sz="quarter" idx="13"/>
          </p:nvPr>
        </p:nvSpPr>
        <p:spPr>
          <a:xfrm>
            <a:off x="508800" y="1708358"/>
            <a:ext cx="11174400" cy="360000"/>
          </a:xfrm>
        </p:spPr>
        <p:txBody>
          <a:bodyPr/>
          <a:lstStyle/>
          <a:p>
            <a:r>
              <a:t>Por que a tomada de decisão substituta é frequentemente usada? </a:t>
            </a:r>
            <a:endParaRPr lang="en-CH"/>
          </a:p>
        </p:txBody>
      </p:sp>
      <p:sp>
        <p:nvSpPr>
          <p:cNvPr id="3" name="Content Placeholder 2">
            <a:extLst>
              <a:ext uri="{FF2B5EF4-FFF2-40B4-BE49-F238E27FC236}">
                <a16:creationId xmlns:a16="http://schemas.microsoft.com/office/drawing/2014/main" id="{01632C46-2ACB-4448-AF70-18C5260BC19F}"/>
              </a:ext>
            </a:extLst>
          </p:cNvPr>
          <p:cNvSpPr>
            <a:spLocks noGrp="1"/>
          </p:cNvSpPr>
          <p:nvPr>
            <p:ph sz="quarter" idx="14"/>
          </p:nvPr>
        </p:nvSpPr>
        <p:spPr>
          <a:xfrm>
            <a:off x="735794" y="2276814"/>
            <a:ext cx="11174412" cy="3143900"/>
          </a:xfrm>
        </p:spPr>
        <p:txBody>
          <a:bodyPr>
            <a:noAutofit/>
          </a:bodyPr>
          <a:lstStyle/>
          <a:p>
            <a:pPr lvl="0" algn="just">
              <a:spcBef>
                <a:spcPts val="600"/>
              </a:spcBef>
              <a:spcAft>
                <a:spcPts val="0"/>
              </a:spcAft>
            </a:pPr>
            <a:r>
              <a:rPr lang="pt-BR" sz="2000" dirty="0"/>
              <a:t>As pessoas podem pensar que traz clareza para a tomada de decisão e para a pessoa que toma as decisões. </a:t>
            </a:r>
          </a:p>
          <a:p>
            <a:pPr lvl="0" algn="just">
              <a:spcBef>
                <a:spcPts val="600"/>
              </a:spcBef>
              <a:spcAft>
                <a:spcPts val="0"/>
              </a:spcAft>
            </a:pPr>
            <a:r>
              <a:rPr lang="pt-BR" sz="2000" dirty="0"/>
              <a:t>As pessoas podem pensar que esta é a única maneira pela qual decisões importantes podem ser tomadas para pessoas que se supõem incapazes de tomar essas decisões. </a:t>
            </a:r>
          </a:p>
          <a:p>
            <a:pPr lvl="0" algn="just">
              <a:spcBef>
                <a:spcPts val="600"/>
              </a:spcBef>
              <a:spcAft>
                <a:spcPts val="0"/>
              </a:spcAft>
            </a:pPr>
            <a:r>
              <a:rPr lang="pt-BR" sz="2000" dirty="0"/>
              <a:t>Pode parecer mais conveniente para os cuidadores e familiares tomarem decisões porque sentem que sabem o que é melhor para a pessoa, especialmente se a pessoa estiver em crise. </a:t>
            </a:r>
          </a:p>
          <a:p>
            <a:pPr lvl="0" algn="just">
              <a:spcBef>
                <a:spcPts val="600"/>
              </a:spcBef>
              <a:spcAft>
                <a:spcPts val="0"/>
              </a:spcAft>
            </a:pPr>
            <a:r>
              <a:rPr lang="pt-BR" sz="2000" dirty="0"/>
              <a:t>As pessoas podem pensar que é menos demorado. </a:t>
            </a:r>
          </a:p>
          <a:p>
            <a:pPr lvl="0" algn="just">
              <a:spcBef>
                <a:spcPts val="600"/>
              </a:spcBef>
              <a:spcAft>
                <a:spcPts val="0"/>
              </a:spcAft>
            </a:pPr>
            <a:r>
              <a:rPr lang="pt-BR" sz="2000" dirty="0"/>
              <a:t>As pessoas podem pensar que as decisões tomadas são necessárias e boas para as pessoas a quem apoiam – em outras palavras, “o melhor para elas”. </a:t>
            </a:r>
          </a:p>
          <a:p>
            <a:pPr lvl="0" algn="just">
              <a:spcBef>
                <a:spcPts val="600"/>
              </a:spcBef>
              <a:spcAft>
                <a:spcPts val="0"/>
              </a:spcAft>
            </a:pPr>
            <a:r>
              <a:rPr lang="pt-BR" sz="2000" dirty="0"/>
              <a:t>Os profissionais podem sentir que devem assumir a responsabilidade pela recuperação da pessoa. </a:t>
            </a:r>
          </a:p>
        </p:txBody>
      </p:sp>
      <p:sp>
        <p:nvSpPr>
          <p:cNvPr id="2" name="Title 1">
            <a:extLst>
              <a:ext uri="{FF2B5EF4-FFF2-40B4-BE49-F238E27FC236}">
                <a16:creationId xmlns:a16="http://schemas.microsoft.com/office/drawing/2014/main" id="{130602B9-BE3A-4FE3-B078-46F13401D2D0}"/>
              </a:ext>
            </a:extLst>
          </p:cNvPr>
          <p:cNvSpPr>
            <a:spLocks noGrp="1"/>
          </p:cNvSpPr>
          <p:nvPr>
            <p:ph type="title"/>
          </p:nvPr>
        </p:nvSpPr>
        <p:spPr>
          <a:xfrm>
            <a:off x="422141" y="506412"/>
            <a:ext cx="11488065" cy="432000"/>
          </a:xfrm>
        </p:spPr>
        <p:txBody>
          <a:bodyPr/>
          <a:lstStyle/>
          <a:p>
            <a:pPr algn="ctr"/>
            <a:r>
              <a:rPr dirty="0" err="1"/>
              <a:t>Apresentação</a:t>
            </a:r>
            <a:r>
              <a:rPr dirty="0"/>
              <a:t>: Por que a </a:t>
            </a:r>
            <a:r>
              <a:rPr dirty="0" err="1"/>
              <a:t>tomada</a:t>
            </a:r>
            <a:r>
              <a:rPr dirty="0"/>
              <a:t> de </a:t>
            </a:r>
            <a:r>
              <a:rPr dirty="0" err="1"/>
              <a:t>decisão</a:t>
            </a:r>
            <a:r>
              <a:rPr dirty="0"/>
              <a:t> </a:t>
            </a:r>
            <a:r>
              <a:rPr dirty="0" err="1"/>
              <a:t>substituta</a:t>
            </a:r>
            <a:r>
              <a:rPr dirty="0"/>
              <a:t> </a:t>
            </a:r>
            <a:r>
              <a:rPr dirty="0" err="1"/>
              <a:t>não</a:t>
            </a:r>
            <a:r>
              <a:rPr dirty="0"/>
              <a:t> é um </a:t>
            </a:r>
            <a:r>
              <a:rPr dirty="0" err="1"/>
              <a:t>bom</a:t>
            </a:r>
            <a:r>
              <a:rPr dirty="0"/>
              <a:t> </a:t>
            </a:r>
            <a:r>
              <a:rPr dirty="0" err="1"/>
              <a:t>modelo</a:t>
            </a:r>
            <a:r>
              <a:rPr dirty="0"/>
              <a:t> – </a:t>
            </a:r>
            <a:r>
              <a:rPr lang="pt-BR" dirty="0"/>
              <a:t>2</a:t>
            </a:r>
            <a:r>
              <a:rPr dirty="0"/>
              <a:t> </a:t>
            </a:r>
            <a:endParaRPr lang="en-CH" dirty="0"/>
          </a:p>
        </p:txBody>
      </p:sp>
    </p:spTree>
    <p:extLst>
      <p:ext uri="{BB962C8B-B14F-4D97-AF65-F5344CB8AC3E}">
        <p14:creationId xmlns:p14="http://schemas.microsoft.com/office/powerpoint/2010/main" val="232781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69FB0-BD53-48CF-B42C-37F8DE472E53}"/>
              </a:ext>
            </a:extLst>
          </p:cNvPr>
          <p:cNvSpPr>
            <a:spLocks noGrp="1"/>
          </p:cNvSpPr>
          <p:nvPr>
            <p:ph sz="quarter" idx="14"/>
          </p:nvPr>
        </p:nvSpPr>
        <p:spPr/>
        <p:txBody>
          <a:bodyPr>
            <a:normAutofit lnSpcReduction="10000"/>
          </a:bodyPr>
          <a:lstStyle/>
          <a:p>
            <a:pPr algn="just">
              <a:lnSpc>
                <a:spcPct val="110000"/>
              </a:lnSpc>
              <a:spcBef>
                <a:spcPts val="600"/>
              </a:spcBef>
              <a:spcAft>
                <a:spcPts val="0"/>
              </a:spcAft>
            </a:pPr>
            <a:r>
              <a:rPr sz="2000" dirty="0"/>
              <a:t>Como </a:t>
            </a:r>
            <a:r>
              <a:rPr sz="2000" dirty="0" err="1"/>
              <a:t>resultado</a:t>
            </a:r>
            <a:r>
              <a:rPr sz="2000" dirty="0"/>
              <a:t> do </a:t>
            </a:r>
            <a:r>
              <a:rPr sz="2000" dirty="0" err="1"/>
              <a:t>treinamento</a:t>
            </a:r>
            <a:r>
              <a:rPr sz="2000" dirty="0"/>
              <a:t>, </a:t>
            </a:r>
            <a:r>
              <a:rPr sz="2000" dirty="0" err="1"/>
              <a:t>os</a:t>
            </a:r>
            <a:r>
              <a:rPr sz="2000" dirty="0"/>
              <a:t> participantes </a:t>
            </a:r>
            <a:r>
              <a:rPr sz="2000" dirty="0" err="1"/>
              <a:t>irão</a:t>
            </a:r>
            <a:r>
              <a:rPr sz="2000" dirty="0"/>
              <a:t>:</a:t>
            </a:r>
            <a:endParaRPr lang="en-CH" sz="2000" dirty="0"/>
          </a:p>
          <a:p>
            <a:pPr marL="714375" lvl="1" indent="-268288" algn="just">
              <a:lnSpc>
                <a:spcPct val="110000"/>
              </a:lnSpc>
              <a:spcBef>
                <a:spcPts val="600"/>
              </a:spcBef>
              <a:spcAft>
                <a:spcPts val="0"/>
              </a:spcAft>
              <a:defRPr sz="2200"/>
            </a:pPr>
            <a:r>
              <a:rPr dirty="0" err="1"/>
              <a:t>apreciar</a:t>
            </a:r>
            <a:r>
              <a:rPr dirty="0"/>
              <a:t> como </a:t>
            </a:r>
            <a:r>
              <a:rPr dirty="0" err="1"/>
              <a:t>suposições</a:t>
            </a:r>
            <a:r>
              <a:rPr dirty="0"/>
              <a:t> </a:t>
            </a:r>
            <a:r>
              <a:rPr dirty="0" err="1"/>
              <a:t>negativas</a:t>
            </a:r>
            <a:r>
              <a:rPr dirty="0"/>
              <a:t> sobre pessoas com </a:t>
            </a:r>
            <a:r>
              <a:rPr dirty="0" err="1"/>
              <a:t>deficiências</a:t>
            </a:r>
            <a:r>
              <a:rPr dirty="0"/>
              <a:t> </a:t>
            </a:r>
            <a:r>
              <a:rPr dirty="0" err="1"/>
              <a:t>psicossociais</a:t>
            </a:r>
            <a:r>
              <a:rPr dirty="0"/>
              <a:t>, </a:t>
            </a:r>
            <a:r>
              <a:rPr dirty="0" err="1"/>
              <a:t>intelectuais</a:t>
            </a:r>
            <a:r>
              <a:rPr dirty="0"/>
              <a:t> ou </a:t>
            </a:r>
            <a:r>
              <a:rPr dirty="0" err="1"/>
              <a:t>cognitivas</a:t>
            </a:r>
            <a:r>
              <a:rPr dirty="0"/>
              <a:t> </a:t>
            </a:r>
            <a:r>
              <a:rPr dirty="0" err="1"/>
              <a:t>afetam</a:t>
            </a:r>
            <a:r>
              <a:rPr dirty="0"/>
              <a:t> seu </a:t>
            </a:r>
            <a:r>
              <a:rPr dirty="0" err="1"/>
              <a:t>direito</a:t>
            </a:r>
            <a:r>
              <a:rPr dirty="0"/>
              <a:t> de </a:t>
            </a:r>
            <a:r>
              <a:rPr dirty="0" err="1"/>
              <a:t>tomar</a:t>
            </a:r>
            <a:r>
              <a:rPr dirty="0"/>
              <a:t> </a:t>
            </a:r>
            <a:r>
              <a:rPr dirty="0" err="1"/>
              <a:t>decisões</a:t>
            </a:r>
            <a:r>
              <a:rPr dirty="0"/>
              <a:t>;</a:t>
            </a:r>
            <a:endParaRPr lang="en-CH" dirty="0"/>
          </a:p>
          <a:p>
            <a:pPr marL="714375" lvl="1" indent="-268288" algn="just">
              <a:lnSpc>
                <a:spcPct val="110000"/>
              </a:lnSpc>
              <a:spcBef>
                <a:spcPts val="600"/>
              </a:spcBef>
              <a:spcAft>
                <a:spcPts val="0"/>
              </a:spcAft>
              <a:defRPr sz="2200"/>
            </a:pPr>
            <a:r>
              <a:rPr dirty="0" err="1"/>
              <a:t>entender</a:t>
            </a:r>
            <a:r>
              <a:rPr dirty="0"/>
              <a:t> a </a:t>
            </a:r>
            <a:r>
              <a:rPr dirty="0" err="1"/>
              <a:t>importância</a:t>
            </a:r>
            <a:r>
              <a:rPr dirty="0"/>
              <a:t> de </a:t>
            </a:r>
            <a:r>
              <a:rPr dirty="0" err="1"/>
              <a:t>apoiar</a:t>
            </a:r>
            <a:r>
              <a:rPr dirty="0"/>
              <a:t> as pessoas no exercício de seus </a:t>
            </a:r>
            <a:r>
              <a:rPr dirty="0" err="1"/>
              <a:t>direitos</a:t>
            </a:r>
            <a:r>
              <a:rPr dirty="0"/>
              <a:t> </a:t>
            </a:r>
            <a:r>
              <a:rPr dirty="0" err="1"/>
              <a:t>humanos</a:t>
            </a:r>
            <a:r>
              <a:rPr dirty="0"/>
              <a:t> para fazer suas </a:t>
            </a:r>
            <a:r>
              <a:rPr dirty="0" err="1"/>
              <a:t>próprias</a:t>
            </a:r>
            <a:r>
              <a:rPr dirty="0"/>
              <a:t> </a:t>
            </a:r>
            <a:r>
              <a:rPr dirty="0" err="1"/>
              <a:t>escolhas</a:t>
            </a:r>
            <a:r>
              <a:rPr dirty="0"/>
              <a:t>;</a:t>
            </a:r>
            <a:endParaRPr lang="en-CH" dirty="0"/>
          </a:p>
          <a:p>
            <a:pPr marL="714375" lvl="1" indent="-268288" algn="just">
              <a:lnSpc>
                <a:spcPct val="110000"/>
              </a:lnSpc>
              <a:spcBef>
                <a:spcPts val="600"/>
              </a:spcBef>
              <a:spcAft>
                <a:spcPts val="0"/>
              </a:spcAft>
              <a:defRPr sz="2200"/>
            </a:pPr>
            <a:r>
              <a:rPr dirty="0" err="1"/>
              <a:t>entender</a:t>
            </a:r>
            <a:r>
              <a:rPr dirty="0"/>
              <a:t> a </a:t>
            </a:r>
            <a:r>
              <a:rPr dirty="0" err="1"/>
              <a:t>diferença</a:t>
            </a:r>
            <a:r>
              <a:rPr dirty="0"/>
              <a:t> entre </a:t>
            </a:r>
            <a:r>
              <a:rPr dirty="0" err="1"/>
              <a:t>tomada</a:t>
            </a:r>
            <a:r>
              <a:rPr dirty="0"/>
              <a:t> de </a:t>
            </a:r>
            <a:r>
              <a:rPr dirty="0" err="1"/>
              <a:t>decisão</a:t>
            </a:r>
            <a:r>
              <a:rPr dirty="0"/>
              <a:t> </a:t>
            </a:r>
            <a:r>
              <a:rPr dirty="0" err="1"/>
              <a:t>substituta</a:t>
            </a:r>
            <a:r>
              <a:rPr dirty="0"/>
              <a:t> e </a:t>
            </a:r>
            <a:r>
              <a:rPr dirty="0" err="1"/>
              <a:t>tomada</a:t>
            </a:r>
            <a:r>
              <a:rPr dirty="0"/>
              <a:t> de </a:t>
            </a:r>
            <a:r>
              <a:rPr dirty="0" err="1"/>
              <a:t>decisão</a:t>
            </a:r>
            <a:r>
              <a:rPr dirty="0"/>
              <a:t> </a:t>
            </a:r>
            <a:r>
              <a:rPr dirty="0" err="1"/>
              <a:t>apoiada</a:t>
            </a:r>
            <a:r>
              <a:rPr dirty="0"/>
              <a:t>;</a:t>
            </a:r>
            <a:endParaRPr lang="en-CH" dirty="0"/>
          </a:p>
          <a:p>
            <a:pPr marL="714375" lvl="1" indent="-268288" algn="just">
              <a:lnSpc>
                <a:spcPct val="110000"/>
              </a:lnSpc>
              <a:spcBef>
                <a:spcPts val="600"/>
              </a:spcBef>
              <a:spcAft>
                <a:spcPts val="0"/>
              </a:spcAft>
              <a:defRPr sz="2200"/>
            </a:pPr>
            <a:r>
              <a:rPr dirty="0" err="1"/>
              <a:t>entender</a:t>
            </a:r>
            <a:r>
              <a:rPr dirty="0"/>
              <a:t> </a:t>
            </a:r>
            <a:r>
              <a:rPr dirty="0" err="1"/>
              <a:t>os</a:t>
            </a:r>
            <a:r>
              <a:rPr dirty="0"/>
              <a:t> </a:t>
            </a:r>
            <a:r>
              <a:rPr dirty="0" err="1"/>
              <a:t>princípios</a:t>
            </a:r>
            <a:r>
              <a:rPr dirty="0"/>
              <a:t> de </a:t>
            </a:r>
            <a:r>
              <a:rPr dirty="0" err="1"/>
              <a:t>direitos</a:t>
            </a:r>
            <a:r>
              <a:rPr dirty="0"/>
              <a:t> </a:t>
            </a:r>
            <a:r>
              <a:rPr dirty="0" err="1"/>
              <a:t>humanos</a:t>
            </a:r>
            <a:r>
              <a:rPr dirty="0"/>
              <a:t> </a:t>
            </a:r>
            <a:r>
              <a:rPr dirty="0" err="1"/>
              <a:t>subjacentes</a:t>
            </a:r>
            <a:r>
              <a:rPr dirty="0"/>
              <a:t> à </a:t>
            </a:r>
            <a:r>
              <a:rPr dirty="0" err="1"/>
              <a:t>tomada</a:t>
            </a:r>
            <a:r>
              <a:rPr dirty="0"/>
              <a:t> de </a:t>
            </a:r>
            <a:r>
              <a:rPr dirty="0" err="1"/>
              <a:t>decisão</a:t>
            </a:r>
            <a:r>
              <a:rPr dirty="0"/>
              <a:t> </a:t>
            </a:r>
            <a:r>
              <a:rPr dirty="0" err="1"/>
              <a:t>apoiada</a:t>
            </a:r>
            <a:r>
              <a:rPr dirty="0"/>
              <a:t>;</a:t>
            </a:r>
            <a:endParaRPr lang="en-CH" dirty="0"/>
          </a:p>
          <a:p>
            <a:pPr marL="714375" lvl="1" indent="-268288" algn="just">
              <a:lnSpc>
                <a:spcPct val="110000"/>
              </a:lnSpc>
              <a:spcBef>
                <a:spcPts val="600"/>
              </a:spcBef>
              <a:spcAft>
                <a:spcPts val="0"/>
              </a:spcAft>
              <a:defRPr sz="2200"/>
            </a:pPr>
            <a:r>
              <a:rPr dirty="0"/>
              <a:t>ser </a:t>
            </a:r>
            <a:r>
              <a:rPr dirty="0" err="1"/>
              <a:t>capaz</a:t>
            </a:r>
            <a:r>
              <a:rPr dirty="0"/>
              <a:t> de </a:t>
            </a:r>
            <a:r>
              <a:rPr dirty="0" err="1"/>
              <a:t>tomar</a:t>
            </a:r>
            <a:r>
              <a:rPr dirty="0"/>
              <a:t> </a:t>
            </a:r>
            <a:r>
              <a:rPr dirty="0" err="1"/>
              <a:t>ações</a:t>
            </a:r>
            <a:r>
              <a:rPr dirty="0"/>
              <a:t> </a:t>
            </a:r>
            <a:r>
              <a:rPr dirty="0" err="1"/>
              <a:t>pessoais</a:t>
            </a:r>
            <a:r>
              <a:rPr dirty="0"/>
              <a:t> para </a:t>
            </a:r>
            <a:r>
              <a:rPr dirty="0" err="1"/>
              <a:t>adotar</a:t>
            </a:r>
            <a:r>
              <a:rPr dirty="0"/>
              <a:t> uma </a:t>
            </a:r>
            <a:r>
              <a:rPr dirty="0" err="1"/>
              <a:t>abordagem</a:t>
            </a:r>
            <a:r>
              <a:rPr dirty="0"/>
              <a:t> de </a:t>
            </a:r>
            <a:r>
              <a:rPr dirty="0" err="1"/>
              <a:t>tomada</a:t>
            </a:r>
            <a:r>
              <a:rPr dirty="0"/>
              <a:t> de </a:t>
            </a:r>
            <a:r>
              <a:rPr dirty="0" err="1"/>
              <a:t>decisão</a:t>
            </a:r>
            <a:r>
              <a:rPr dirty="0"/>
              <a:t> </a:t>
            </a:r>
            <a:r>
              <a:rPr dirty="0" err="1"/>
              <a:t>apoiada</a:t>
            </a:r>
            <a:r>
              <a:rPr dirty="0"/>
              <a:t>;</a:t>
            </a:r>
            <a:endParaRPr lang="en-CH" dirty="0"/>
          </a:p>
          <a:p>
            <a:pPr marL="714375" lvl="1" indent="-268288" algn="just">
              <a:lnSpc>
                <a:spcPct val="110000"/>
              </a:lnSpc>
              <a:spcBef>
                <a:spcPts val="600"/>
              </a:spcBef>
              <a:spcAft>
                <a:spcPts val="0"/>
              </a:spcAft>
              <a:defRPr sz="2200"/>
            </a:pPr>
            <a:r>
              <a:rPr dirty="0"/>
              <a:t>ser </a:t>
            </a:r>
            <a:r>
              <a:rPr dirty="0" err="1"/>
              <a:t>capaz</a:t>
            </a:r>
            <a:r>
              <a:rPr dirty="0"/>
              <a:t> de usar o </a:t>
            </a:r>
            <a:r>
              <a:rPr dirty="0" err="1"/>
              <a:t>planejamento</a:t>
            </a:r>
            <a:r>
              <a:rPr dirty="0"/>
              <a:t> antecipado como uma ferramenta para </a:t>
            </a:r>
            <a:r>
              <a:rPr dirty="0" err="1"/>
              <a:t>garantir</a:t>
            </a:r>
            <a:r>
              <a:rPr dirty="0"/>
              <a:t> que a </a:t>
            </a:r>
            <a:r>
              <a:rPr dirty="0" err="1"/>
              <a:t>vontade</a:t>
            </a:r>
            <a:r>
              <a:rPr dirty="0"/>
              <a:t> e as </a:t>
            </a:r>
            <a:r>
              <a:rPr dirty="0" err="1"/>
              <a:t>preferências</a:t>
            </a:r>
            <a:r>
              <a:rPr dirty="0"/>
              <a:t> das pessoas </a:t>
            </a:r>
            <a:r>
              <a:rPr dirty="0" err="1"/>
              <a:t>sejam</a:t>
            </a:r>
            <a:r>
              <a:rPr dirty="0"/>
              <a:t> </a:t>
            </a:r>
            <a:r>
              <a:rPr dirty="0" err="1"/>
              <a:t>respeitadas</a:t>
            </a:r>
            <a:r>
              <a:rPr dirty="0"/>
              <a:t>.</a:t>
            </a:r>
            <a:endParaRPr lang="en-CH" dirty="0"/>
          </a:p>
          <a:p>
            <a:endParaRPr lang="en-CH" dirty="0"/>
          </a:p>
        </p:txBody>
      </p:sp>
      <p:sp>
        <p:nvSpPr>
          <p:cNvPr id="2" name="Title 1">
            <a:extLst>
              <a:ext uri="{FF2B5EF4-FFF2-40B4-BE49-F238E27FC236}">
                <a16:creationId xmlns:a16="http://schemas.microsoft.com/office/drawing/2014/main" id="{BB850772-CE2B-4FCB-BECC-3AAB7C543DE1}"/>
              </a:ext>
            </a:extLst>
          </p:cNvPr>
          <p:cNvSpPr>
            <a:spLocks noGrp="1"/>
          </p:cNvSpPr>
          <p:nvPr>
            <p:ph type="title"/>
          </p:nvPr>
        </p:nvSpPr>
        <p:spPr>
          <a:xfrm>
            <a:off x="422141" y="506412"/>
            <a:ext cx="11561311" cy="432000"/>
          </a:xfrm>
        </p:spPr>
        <p:txBody>
          <a:bodyPr/>
          <a:lstStyle/>
          <a:p>
            <a:pPr algn="ctr"/>
            <a:r>
              <a:rPr dirty="0"/>
              <a:t>O que </a:t>
            </a:r>
            <a:r>
              <a:rPr dirty="0" err="1"/>
              <a:t>pretendemos</a:t>
            </a:r>
            <a:r>
              <a:rPr dirty="0"/>
              <a:t> </a:t>
            </a:r>
            <a:r>
              <a:rPr dirty="0" err="1"/>
              <a:t>alcançar</a:t>
            </a:r>
            <a:r>
              <a:rPr dirty="0"/>
              <a:t> </a:t>
            </a:r>
            <a:r>
              <a:rPr dirty="0" err="1"/>
              <a:t>durante</a:t>
            </a:r>
            <a:r>
              <a:rPr dirty="0"/>
              <a:t> </a:t>
            </a:r>
            <a:r>
              <a:rPr dirty="0" err="1"/>
              <a:t>este</a:t>
            </a:r>
            <a:r>
              <a:rPr dirty="0"/>
              <a:t> </a:t>
            </a:r>
            <a:r>
              <a:rPr dirty="0" err="1"/>
              <a:t>módulo</a:t>
            </a:r>
            <a:endParaRPr lang="en-CH" dirty="0"/>
          </a:p>
        </p:txBody>
      </p:sp>
    </p:spTree>
    <p:extLst>
      <p:ext uri="{BB962C8B-B14F-4D97-AF65-F5344CB8AC3E}">
        <p14:creationId xmlns:p14="http://schemas.microsoft.com/office/powerpoint/2010/main" val="2801086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CC3C7B-8CB5-CE4C-8A95-87D995BF5BD8}"/>
              </a:ext>
            </a:extLst>
          </p:cNvPr>
          <p:cNvSpPr>
            <a:spLocks noGrp="1"/>
          </p:cNvSpPr>
          <p:nvPr>
            <p:ph type="body" sz="quarter" idx="13"/>
          </p:nvPr>
        </p:nvSpPr>
        <p:spPr>
          <a:xfrm>
            <a:off x="508794" y="1778609"/>
            <a:ext cx="11174400" cy="360000"/>
          </a:xfrm>
        </p:spPr>
        <p:txBody>
          <a:bodyPr/>
          <a:lstStyle/>
          <a:p>
            <a:r>
              <a:t>Problemas com a tomada de decisão substituta</a:t>
            </a:r>
            <a:endParaRPr lang="en-CH"/>
          </a:p>
        </p:txBody>
      </p:sp>
      <p:sp>
        <p:nvSpPr>
          <p:cNvPr id="3" name="Content Placeholder 2">
            <a:extLst>
              <a:ext uri="{FF2B5EF4-FFF2-40B4-BE49-F238E27FC236}">
                <a16:creationId xmlns:a16="http://schemas.microsoft.com/office/drawing/2014/main" id="{147BD5CC-06D7-4EF6-915D-0D99CDE56929}"/>
              </a:ext>
            </a:extLst>
          </p:cNvPr>
          <p:cNvSpPr>
            <a:spLocks noGrp="1"/>
          </p:cNvSpPr>
          <p:nvPr>
            <p:ph sz="quarter" idx="14"/>
          </p:nvPr>
        </p:nvSpPr>
        <p:spPr>
          <a:xfrm>
            <a:off x="508794" y="2673329"/>
            <a:ext cx="11174412" cy="2299724"/>
          </a:xfrm>
        </p:spPr>
        <p:txBody>
          <a:bodyPr>
            <a:normAutofit/>
          </a:bodyPr>
          <a:lstStyle/>
          <a:p>
            <a:pPr algn="just">
              <a:spcBef>
                <a:spcPts val="600"/>
              </a:spcBef>
              <a:spcAft>
                <a:spcPts val="0"/>
              </a:spcAft>
            </a:pPr>
            <a:r>
              <a:rPr sz="2000" dirty="0"/>
              <a:t>Tomada de </a:t>
            </a:r>
            <a:r>
              <a:rPr sz="2000" dirty="0" err="1"/>
              <a:t>decisão</a:t>
            </a:r>
            <a:r>
              <a:rPr sz="2000" dirty="0"/>
              <a:t> </a:t>
            </a:r>
            <a:r>
              <a:rPr sz="2000" dirty="0" err="1"/>
              <a:t>substituta</a:t>
            </a:r>
            <a:r>
              <a:rPr sz="2000" dirty="0"/>
              <a:t> </a:t>
            </a:r>
          </a:p>
          <a:p>
            <a:pPr marL="722313" algn="just">
              <a:spcBef>
                <a:spcPts val="600"/>
              </a:spcBef>
              <a:spcAft>
                <a:spcPts val="0"/>
              </a:spcAft>
            </a:pPr>
            <a:r>
              <a:rPr sz="2000" dirty="0" err="1"/>
              <a:t>É</a:t>
            </a:r>
            <a:r>
              <a:rPr sz="2000" dirty="0"/>
              <a:t> </a:t>
            </a:r>
            <a:r>
              <a:rPr lang="pt-BR" sz="2000" dirty="0"/>
              <a:t>muitas vezes </a:t>
            </a:r>
            <a:r>
              <a:rPr sz="2000" dirty="0"/>
              <a:t> </a:t>
            </a:r>
            <a:r>
              <a:rPr sz="2000" dirty="0" err="1"/>
              <a:t>baseado</a:t>
            </a:r>
            <a:r>
              <a:rPr sz="2000" dirty="0"/>
              <a:t> em </a:t>
            </a:r>
            <a:r>
              <a:rPr sz="2000" dirty="0" err="1"/>
              <a:t>equívocos</a:t>
            </a:r>
            <a:r>
              <a:rPr sz="2000" dirty="0"/>
              <a:t> e </a:t>
            </a:r>
            <a:r>
              <a:rPr sz="2000" dirty="0" err="1"/>
              <a:t>estereótipos</a:t>
            </a:r>
            <a:r>
              <a:rPr sz="2000" dirty="0"/>
              <a:t> </a:t>
            </a:r>
            <a:r>
              <a:rPr sz="2000" dirty="0" err="1"/>
              <a:t>negativos</a:t>
            </a:r>
            <a:r>
              <a:rPr sz="2000" dirty="0"/>
              <a:t>. </a:t>
            </a:r>
          </a:p>
          <a:p>
            <a:pPr marL="722313" algn="just">
              <a:spcBef>
                <a:spcPts val="600"/>
              </a:spcBef>
              <a:spcAft>
                <a:spcPts val="0"/>
              </a:spcAft>
            </a:pPr>
            <a:r>
              <a:rPr sz="2000" dirty="0"/>
              <a:t> Não </a:t>
            </a:r>
            <a:r>
              <a:rPr sz="2000" dirty="0" err="1"/>
              <a:t>respeita</a:t>
            </a:r>
            <a:r>
              <a:rPr sz="2000" dirty="0"/>
              <a:t> a pessoa em </a:t>
            </a:r>
            <a:r>
              <a:rPr sz="2000" dirty="0" err="1"/>
              <a:t>questão</a:t>
            </a:r>
            <a:r>
              <a:rPr sz="2000" dirty="0"/>
              <a:t> como </a:t>
            </a:r>
            <a:r>
              <a:rPr sz="2000" dirty="0" err="1"/>
              <a:t>tomadora</a:t>
            </a:r>
            <a:r>
              <a:rPr sz="2000" dirty="0"/>
              <a:t> de </a:t>
            </a:r>
            <a:r>
              <a:rPr sz="2000" dirty="0" err="1"/>
              <a:t>decisão</a:t>
            </a:r>
            <a:r>
              <a:rPr sz="2000" dirty="0"/>
              <a:t>.</a:t>
            </a:r>
          </a:p>
          <a:p>
            <a:pPr algn="just">
              <a:spcBef>
                <a:spcPts val="600"/>
              </a:spcBef>
              <a:spcAft>
                <a:spcPts val="0"/>
              </a:spcAft>
            </a:pPr>
            <a:r>
              <a:rPr sz="2000" dirty="0"/>
              <a:t>As </a:t>
            </a:r>
            <a:r>
              <a:rPr sz="2000" dirty="0" err="1"/>
              <a:t>decisões</a:t>
            </a:r>
            <a:r>
              <a:rPr sz="2000" dirty="0"/>
              <a:t> das pessoas </a:t>
            </a:r>
            <a:r>
              <a:rPr sz="2000" dirty="0" err="1"/>
              <a:t>fazem</a:t>
            </a:r>
            <a:r>
              <a:rPr sz="2000" dirty="0"/>
              <a:t> </a:t>
            </a:r>
            <a:r>
              <a:rPr sz="2000" dirty="0" err="1"/>
              <a:t>parte</a:t>
            </a:r>
            <a:r>
              <a:rPr sz="2000" dirty="0"/>
              <a:t> de </a:t>
            </a:r>
            <a:r>
              <a:rPr sz="2000" dirty="0" err="1"/>
              <a:t>quem</a:t>
            </a:r>
            <a:r>
              <a:rPr sz="2000" dirty="0"/>
              <a:t> </a:t>
            </a:r>
            <a:r>
              <a:rPr sz="2000" dirty="0" err="1"/>
              <a:t>elas</a:t>
            </a:r>
            <a:r>
              <a:rPr sz="2000" dirty="0"/>
              <a:t> são e </a:t>
            </a:r>
            <a:r>
              <a:rPr sz="2000" dirty="0" err="1"/>
              <a:t>definem</a:t>
            </a:r>
            <a:r>
              <a:rPr sz="2000" dirty="0"/>
              <a:t> </a:t>
            </a:r>
            <a:r>
              <a:rPr sz="2000" dirty="0" err="1"/>
              <a:t>quem</a:t>
            </a:r>
            <a:r>
              <a:rPr sz="2000" dirty="0"/>
              <a:t> </a:t>
            </a:r>
            <a:r>
              <a:rPr sz="2000" dirty="0" err="1"/>
              <a:t>elas</a:t>
            </a:r>
            <a:r>
              <a:rPr sz="2000" dirty="0"/>
              <a:t> se </a:t>
            </a:r>
            <a:r>
              <a:rPr sz="2000" dirty="0" err="1"/>
              <a:t>tornam</a:t>
            </a:r>
            <a:r>
              <a:rPr sz="2000" dirty="0"/>
              <a:t>. </a:t>
            </a:r>
            <a:endParaRPr lang="en-CH" sz="2000" dirty="0"/>
          </a:p>
          <a:p>
            <a:pPr algn="just">
              <a:spcBef>
                <a:spcPts val="600"/>
              </a:spcBef>
              <a:spcAft>
                <a:spcPts val="0"/>
              </a:spcAft>
            </a:pPr>
            <a:r>
              <a:rPr sz="2000" dirty="0"/>
              <a:t>Remover a </a:t>
            </a:r>
            <a:r>
              <a:rPr sz="2000" dirty="0" err="1"/>
              <a:t>tomada</a:t>
            </a:r>
            <a:r>
              <a:rPr sz="2000" dirty="0"/>
              <a:t> de </a:t>
            </a:r>
            <a:r>
              <a:rPr sz="2000" dirty="0" err="1"/>
              <a:t>decisões</a:t>
            </a:r>
            <a:r>
              <a:rPr sz="2000" dirty="0"/>
              <a:t> de uma pessoa </a:t>
            </a:r>
            <a:r>
              <a:rPr sz="2000" dirty="0" err="1"/>
              <a:t>significa</a:t>
            </a:r>
            <a:r>
              <a:rPr sz="2000" dirty="0"/>
              <a:t> que sua vida se </a:t>
            </a:r>
            <a:r>
              <a:rPr sz="2000" dirty="0" err="1"/>
              <a:t>torna</a:t>
            </a:r>
            <a:r>
              <a:rPr sz="2000" dirty="0"/>
              <a:t> algo que </a:t>
            </a:r>
            <a:r>
              <a:rPr sz="2000" dirty="0" err="1"/>
              <a:t>acontece</a:t>
            </a:r>
            <a:r>
              <a:rPr sz="2000" dirty="0"/>
              <a:t> com </a:t>
            </a:r>
            <a:r>
              <a:rPr sz="2000" dirty="0" err="1"/>
              <a:t>ela</a:t>
            </a:r>
            <a:r>
              <a:rPr sz="2000" dirty="0"/>
              <a:t>, em </a:t>
            </a:r>
            <a:r>
              <a:rPr sz="2000" dirty="0" err="1"/>
              <a:t>vez</a:t>
            </a:r>
            <a:r>
              <a:rPr sz="2000" dirty="0"/>
              <a:t> de </a:t>
            </a:r>
            <a:r>
              <a:rPr sz="2000" dirty="0" err="1"/>
              <a:t>ela</a:t>
            </a:r>
            <a:r>
              <a:rPr sz="2000" dirty="0"/>
              <a:t> </a:t>
            </a:r>
            <a:r>
              <a:rPr sz="2000" dirty="0" err="1"/>
              <a:t>ter</a:t>
            </a:r>
            <a:r>
              <a:rPr sz="2000" dirty="0"/>
              <a:t> a </a:t>
            </a:r>
            <a:r>
              <a:rPr sz="2000" dirty="0" err="1"/>
              <a:t>dignidade</a:t>
            </a:r>
            <a:r>
              <a:rPr sz="2000" dirty="0"/>
              <a:t> e a </a:t>
            </a:r>
            <a:r>
              <a:rPr sz="2000" dirty="0" err="1"/>
              <a:t>responsabilidade</a:t>
            </a:r>
            <a:r>
              <a:rPr sz="2000" dirty="0"/>
              <a:t> de </a:t>
            </a:r>
            <a:r>
              <a:rPr sz="2000" dirty="0" err="1"/>
              <a:t>conduzir</a:t>
            </a:r>
            <a:r>
              <a:rPr sz="2000" dirty="0"/>
              <a:t> sua </a:t>
            </a:r>
            <a:r>
              <a:rPr sz="2000" dirty="0" err="1"/>
              <a:t>própria</a:t>
            </a:r>
            <a:r>
              <a:rPr sz="2000" dirty="0"/>
              <a:t> vida. </a:t>
            </a:r>
            <a:endParaRPr lang="en-CH" sz="2000" dirty="0"/>
          </a:p>
          <a:p>
            <a:endParaRPr lang="en-CH" dirty="0"/>
          </a:p>
        </p:txBody>
      </p:sp>
      <p:sp>
        <p:nvSpPr>
          <p:cNvPr id="2" name="Title 1">
            <a:extLst>
              <a:ext uri="{FF2B5EF4-FFF2-40B4-BE49-F238E27FC236}">
                <a16:creationId xmlns:a16="http://schemas.microsoft.com/office/drawing/2014/main" id="{DBDCE95C-AE7F-4BF9-8ACE-50D5B1E2D6B1}"/>
              </a:ext>
            </a:extLst>
          </p:cNvPr>
          <p:cNvSpPr>
            <a:spLocks noGrp="1"/>
          </p:cNvSpPr>
          <p:nvPr>
            <p:ph type="title"/>
          </p:nvPr>
        </p:nvSpPr>
        <p:spPr>
          <a:xfrm>
            <a:off x="422142" y="506412"/>
            <a:ext cx="11007858" cy="432000"/>
          </a:xfrm>
        </p:spPr>
        <p:txBody>
          <a:bodyPr/>
          <a:lstStyle/>
          <a:p>
            <a:pPr algn="ctr"/>
            <a:r>
              <a:rPr dirty="0" err="1"/>
              <a:t>Apresentação</a:t>
            </a:r>
            <a:r>
              <a:rPr dirty="0"/>
              <a:t>: Por que a </a:t>
            </a:r>
            <a:r>
              <a:rPr dirty="0" err="1"/>
              <a:t>tomada</a:t>
            </a:r>
            <a:r>
              <a:rPr dirty="0"/>
              <a:t> de </a:t>
            </a:r>
            <a:r>
              <a:rPr dirty="0" err="1"/>
              <a:t>decisão</a:t>
            </a:r>
            <a:r>
              <a:rPr dirty="0"/>
              <a:t> </a:t>
            </a:r>
            <a:r>
              <a:rPr dirty="0" err="1"/>
              <a:t>substituta</a:t>
            </a:r>
            <a:r>
              <a:rPr dirty="0"/>
              <a:t> </a:t>
            </a:r>
            <a:r>
              <a:rPr dirty="0" err="1"/>
              <a:t>não</a:t>
            </a:r>
            <a:r>
              <a:rPr dirty="0"/>
              <a:t> é um </a:t>
            </a:r>
            <a:r>
              <a:rPr dirty="0" err="1"/>
              <a:t>bom</a:t>
            </a:r>
            <a:r>
              <a:rPr dirty="0"/>
              <a:t> </a:t>
            </a:r>
            <a:r>
              <a:rPr dirty="0" err="1"/>
              <a:t>modelo</a:t>
            </a:r>
            <a:r>
              <a:rPr dirty="0"/>
              <a:t> – 3</a:t>
            </a:r>
            <a:endParaRPr lang="en-CH" dirty="0"/>
          </a:p>
        </p:txBody>
      </p:sp>
    </p:spTree>
    <p:extLst>
      <p:ext uri="{BB962C8B-B14F-4D97-AF65-F5344CB8AC3E}">
        <p14:creationId xmlns:p14="http://schemas.microsoft.com/office/powerpoint/2010/main" val="792160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D1361-4C2C-4546-9BD7-79F78AD5DFE1}"/>
              </a:ext>
            </a:extLst>
          </p:cNvPr>
          <p:cNvSpPr>
            <a:spLocks noGrp="1"/>
          </p:cNvSpPr>
          <p:nvPr>
            <p:ph sz="quarter" idx="14"/>
          </p:nvPr>
        </p:nvSpPr>
        <p:spPr>
          <a:xfrm>
            <a:off x="508794" y="2388451"/>
            <a:ext cx="11174412" cy="2081098"/>
          </a:xfrm>
        </p:spPr>
        <p:txBody>
          <a:bodyPr/>
          <a:lstStyle/>
          <a:p>
            <a:pPr algn="just">
              <a:spcBef>
                <a:spcPts val="600"/>
              </a:spcBef>
              <a:spcAft>
                <a:spcPts val="0"/>
              </a:spcAft>
            </a:pPr>
            <a:r>
              <a:rPr lang="pt-BR" sz="2000" dirty="0"/>
              <a:t>Quais são seus pensamentos sobre isso? </a:t>
            </a:r>
          </a:p>
          <a:p>
            <a:pPr algn="just">
              <a:spcBef>
                <a:spcPts val="600"/>
              </a:spcBef>
              <a:spcAft>
                <a:spcPts val="0"/>
              </a:spcAft>
            </a:pPr>
            <a:r>
              <a:rPr lang="pt-BR" sz="2000" dirty="0"/>
              <a:t>Qual pode ser o impacto nas pessoas quando suas decisões, vontades e preferências não são respeitadas? </a:t>
            </a:r>
          </a:p>
          <a:p>
            <a:pPr algn="just">
              <a:spcBef>
                <a:spcPts val="600"/>
              </a:spcBef>
              <a:spcAft>
                <a:spcPts val="0"/>
              </a:spcAft>
            </a:pPr>
            <a:r>
              <a:rPr lang="pt-BR" sz="2000" dirty="0"/>
              <a:t>As pessoas podem desenvolver as habilidades para viver de forma independente sem ter a liberdade de fazer escolhas? </a:t>
            </a:r>
          </a:p>
        </p:txBody>
      </p:sp>
      <p:sp>
        <p:nvSpPr>
          <p:cNvPr id="2" name="Title 1">
            <a:extLst>
              <a:ext uri="{FF2B5EF4-FFF2-40B4-BE49-F238E27FC236}">
                <a16:creationId xmlns:a16="http://schemas.microsoft.com/office/drawing/2014/main" id="{1F27150C-9CD2-4D3A-8A37-44E53E7ED8C2}"/>
              </a:ext>
            </a:extLst>
          </p:cNvPr>
          <p:cNvSpPr>
            <a:spLocks noGrp="1"/>
          </p:cNvSpPr>
          <p:nvPr>
            <p:ph type="title"/>
          </p:nvPr>
        </p:nvSpPr>
        <p:spPr>
          <a:xfrm>
            <a:off x="422141" y="506412"/>
            <a:ext cx="11174411" cy="432000"/>
          </a:xfrm>
        </p:spPr>
        <p:txBody>
          <a:bodyPr/>
          <a:lstStyle/>
          <a:p>
            <a:pPr algn="ctr"/>
            <a:r>
              <a:rPr dirty="0" err="1"/>
              <a:t>Apresentação</a:t>
            </a:r>
            <a:r>
              <a:rPr dirty="0"/>
              <a:t>: Por que a </a:t>
            </a:r>
            <a:r>
              <a:rPr dirty="0" err="1"/>
              <a:t>tomada</a:t>
            </a:r>
            <a:r>
              <a:rPr dirty="0"/>
              <a:t> de </a:t>
            </a:r>
            <a:r>
              <a:rPr dirty="0" err="1"/>
              <a:t>decisão</a:t>
            </a:r>
            <a:r>
              <a:rPr dirty="0"/>
              <a:t> </a:t>
            </a:r>
            <a:r>
              <a:rPr dirty="0" err="1"/>
              <a:t>substituta</a:t>
            </a:r>
            <a:r>
              <a:rPr dirty="0"/>
              <a:t> </a:t>
            </a:r>
            <a:r>
              <a:rPr dirty="0" err="1"/>
              <a:t>não</a:t>
            </a:r>
            <a:r>
              <a:rPr dirty="0"/>
              <a:t> é um </a:t>
            </a:r>
            <a:r>
              <a:rPr dirty="0" err="1"/>
              <a:t>bom</a:t>
            </a:r>
            <a:r>
              <a:rPr dirty="0"/>
              <a:t> </a:t>
            </a:r>
            <a:r>
              <a:rPr dirty="0" err="1"/>
              <a:t>modelo</a:t>
            </a:r>
            <a:r>
              <a:rPr dirty="0"/>
              <a:t> – 4</a:t>
            </a:r>
            <a:endParaRPr lang="en-CH" dirty="0"/>
          </a:p>
        </p:txBody>
      </p:sp>
    </p:spTree>
    <p:extLst>
      <p:ext uri="{BB962C8B-B14F-4D97-AF65-F5344CB8AC3E}">
        <p14:creationId xmlns:p14="http://schemas.microsoft.com/office/powerpoint/2010/main" val="3309970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E5D4F-61F8-46FC-A877-A212A353FD99}"/>
              </a:ext>
            </a:extLst>
          </p:cNvPr>
          <p:cNvSpPr>
            <a:spLocks noGrp="1"/>
          </p:cNvSpPr>
          <p:nvPr>
            <p:ph sz="quarter" idx="14"/>
          </p:nvPr>
        </p:nvSpPr>
        <p:spPr>
          <a:xfrm>
            <a:off x="508794" y="1943189"/>
            <a:ext cx="11174412" cy="2628812"/>
          </a:xfrm>
        </p:spPr>
        <p:txBody>
          <a:bodyPr/>
          <a:lstStyle/>
          <a:p>
            <a:pPr algn="just">
              <a:spcBef>
                <a:spcPts val="600"/>
              </a:spcBef>
              <a:spcAft>
                <a:spcPts val="0"/>
              </a:spcAft>
            </a:pPr>
            <a:r>
              <a:rPr sz="2000" dirty="0"/>
              <a:t>Um </a:t>
            </a:r>
            <a:r>
              <a:rPr sz="2000" dirty="0" err="1"/>
              <a:t>tomador</a:t>
            </a:r>
            <a:r>
              <a:rPr sz="2000" dirty="0"/>
              <a:t> de </a:t>
            </a:r>
            <a:r>
              <a:rPr sz="2000" dirty="0" err="1"/>
              <a:t>decisão</a:t>
            </a:r>
            <a:r>
              <a:rPr sz="2000" dirty="0"/>
              <a:t> </a:t>
            </a:r>
            <a:r>
              <a:rPr sz="2000" dirty="0" err="1"/>
              <a:t>substituto</a:t>
            </a:r>
            <a:r>
              <a:rPr sz="2000" dirty="0"/>
              <a:t> </a:t>
            </a:r>
            <a:r>
              <a:rPr sz="2000" dirty="0" err="1"/>
              <a:t>pode</a:t>
            </a:r>
            <a:r>
              <a:rPr sz="2000" dirty="0"/>
              <a:t> </a:t>
            </a:r>
            <a:r>
              <a:rPr sz="2000" dirty="0" err="1"/>
              <a:t>tomar</a:t>
            </a:r>
            <a:r>
              <a:rPr sz="2000" dirty="0"/>
              <a:t> </a:t>
            </a:r>
            <a:r>
              <a:rPr sz="2000" dirty="0" err="1"/>
              <a:t>decisões</a:t>
            </a:r>
            <a:r>
              <a:rPr sz="2000" dirty="0"/>
              <a:t> que </a:t>
            </a:r>
            <a:r>
              <a:rPr sz="2000" dirty="0" err="1"/>
              <a:t>não</a:t>
            </a:r>
            <a:r>
              <a:rPr sz="2000" dirty="0"/>
              <a:t> </a:t>
            </a:r>
            <a:r>
              <a:rPr sz="2000" dirty="0" err="1"/>
              <a:t>apenas</a:t>
            </a:r>
            <a:r>
              <a:rPr sz="2000" dirty="0"/>
              <a:t> </a:t>
            </a:r>
            <a:r>
              <a:rPr sz="2000" dirty="0" err="1"/>
              <a:t>vão</a:t>
            </a:r>
            <a:r>
              <a:rPr sz="2000" dirty="0"/>
              <a:t> contra a </a:t>
            </a:r>
            <a:r>
              <a:rPr sz="2000" dirty="0" err="1"/>
              <a:t>vontade</a:t>
            </a:r>
            <a:r>
              <a:rPr sz="2000" dirty="0"/>
              <a:t> da pessoa, mas que </a:t>
            </a:r>
            <a:r>
              <a:rPr sz="2000" dirty="0" err="1"/>
              <a:t>também</a:t>
            </a:r>
            <a:r>
              <a:rPr sz="2000" dirty="0"/>
              <a:t> são ruins para </a:t>
            </a:r>
            <a:r>
              <a:rPr sz="2000" dirty="0" err="1"/>
              <a:t>ela</a:t>
            </a:r>
            <a:r>
              <a:rPr sz="2000" dirty="0"/>
              <a:t>. </a:t>
            </a:r>
          </a:p>
          <a:p>
            <a:pPr algn="just">
              <a:spcBef>
                <a:spcPts val="600"/>
              </a:spcBef>
              <a:spcAft>
                <a:spcPts val="0"/>
              </a:spcAft>
            </a:pPr>
            <a:r>
              <a:rPr sz="2000" dirty="0" err="1"/>
              <a:t>Às</a:t>
            </a:r>
            <a:r>
              <a:rPr sz="2000" dirty="0"/>
              <a:t> </a:t>
            </a:r>
            <a:r>
              <a:rPr sz="2000" dirty="0" err="1"/>
              <a:t>vezes</a:t>
            </a:r>
            <a:r>
              <a:rPr sz="2000" dirty="0"/>
              <a:t>, </a:t>
            </a:r>
            <a:r>
              <a:rPr sz="2000" dirty="0" err="1"/>
              <a:t>eles</a:t>
            </a:r>
            <a:r>
              <a:rPr sz="2000" dirty="0"/>
              <a:t> </a:t>
            </a:r>
            <a:r>
              <a:rPr sz="2000" dirty="0" err="1"/>
              <a:t>podem</a:t>
            </a:r>
            <a:r>
              <a:rPr sz="2000" dirty="0"/>
              <a:t> </a:t>
            </a:r>
            <a:r>
              <a:rPr sz="2000" dirty="0" err="1"/>
              <a:t>tirar</a:t>
            </a:r>
            <a:r>
              <a:rPr sz="2000" dirty="0"/>
              <a:t> </a:t>
            </a:r>
            <a:r>
              <a:rPr sz="2000" dirty="0" err="1"/>
              <a:t>proveito</a:t>
            </a:r>
            <a:r>
              <a:rPr sz="2000" dirty="0"/>
              <a:t> da pessoa.</a:t>
            </a:r>
          </a:p>
          <a:p>
            <a:pPr algn="just">
              <a:spcBef>
                <a:spcPts val="600"/>
              </a:spcBef>
              <a:spcAft>
                <a:spcPts val="0"/>
              </a:spcAft>
            </a:pPr>
            <a:r>
              <a:rPr sz="2000" dirty="0"/>
              <a:t>A </a:t>
            </a:r>
            <a:r>
              <a:rPr sz="2000" dirty="0" err="1"/>
              <a:t>tomada</a:t>
            </a:r>
            <a:r>
              <a:rPr sz="2000" dirty="0"/>
              <a:t> de </a:t>
            </a:r>
            <a:r>
              <a:rPr sz="2000" dirty="0" err="1"/>
              <a:t>decisão</a:t>
            </a:r>
            <a:r>
              <a:rPr sz="2000" dirty="0"/>
              <a:t> </a:t>
            </a:r>
            <a:r>
              <a:rPr sz="2000" dirty="0" err="1"/>
              <a:t>substituta</a:t>
            </a:r>
            <a:r>
              <a:rPr sz="2000" dirty="0"/>
              <a:t> </a:t>
            </a:r>
            <a:r>
              <a:rPr sz="2000" dirty="0" err="1"/>
              <a:t>resulta</a:t>
            </a:r>
            <a:r>
              <a:rPr sz="2000" dirty="0"/>
              <a:t> em um </a:t>
            </a:r>
            <a:r>
              <a:rPr sz="2000" dirty="0" err="1"/>
              <a:t>círculo</a:t>
            </a:r>
            <a:r>
              <a:rPr sz="2000" dirty="0"/>
              <a:t> </a:t>
            </a:r>
            <a:r>
              <a:rPr sz="2000" dirty="0" err="1"/>
              <a:t>vicioso</a:t>
            </a:r>
            <a:r>
              <a:rPr sz="2000" dirty="0"/>
              <a:t>: se as pessoas são </a:t>
            </a:r>
            <a:r>
              <a:rPr sz="2000" dirty="0" err="1"/>
              <a:t>privadas</a:t>
            </a:r>
            <a:r>
              <a:rPr sz="2000" dirty="0"/>
              <a:t> da </a:t>
            </a:r>
            <a:r>
              <a:rPr sz="2000" dirty="0" err="1"/>
              <a:t>oportunidade</a:t>
            </a:r>
            <a:r>
              <a:rPr sz="2000" dirty="0"/>
              <a:t> de </a:t>
            </a:r>
            <a:r>
              <a:rPr sz="2000" dirty="0" err="1"/>
              <a:t>tomar</a:t>
            </a:r>
            <a:r>
              <a:rPr sz="2000" dirty="0"/>
              <a:t> </a:t>
            </a:r>
            <a:r>
              <a:rPr sz="2000" dirty="0" err="1"/>
              <a:t>decisões</a:t>
            </a:r>
            <a:r>
              <a:rPr sz="2000" dirty="0"/>
              <a:t>, </a:t>
            </a:r>
            <a:r>
              <a:rPr sz="2000" dirty="0" err="1"/>
              <a:t>elas</a:t>
            </a:r>
            <a:r>
              <a:rPr sz="2000" dirty="0"/>
              <a:t> </a:t>
            </a:r>
            <a:r>
              <a:rPr sz="2000" dirty="0" err="1"/>
              <a:t>podem</a:t>
            </a:r>
            <a:r>
              <a:rPr sz="2000" dirty="0"/>
              <a:t> </a:t>
            </a:r>
            <a:r>
              <a:rPr sz="2000" dirty="0" err="1"/>
              <a:t>perder</a:t>
            </a:r>
            <a:r>
              <a:rPr sz="2000" dirty="0"/>
              <a:t> a </a:t>
            </a:r>
            <a:r>
              <a:rPr sz="2000" dirty="0" err="1"/>
              <a:t>confiança</a:t>
            </a:r>
            <a:r>
              <a:rPr sz="2000" dirty="0"/>
              <a:t> em sua </a:t>
            </a:r>
            <a:r>
              <a:rPr sz="2000" dirty="0" err="1"/>
              <a:t>capacidade</a:t>
            </a:r>
            <a:r>
              <a:rPr sz="2000" dirty="0"/>
              <a:t> e </a:t>
            </a:r>
            <a:r>
              <a:rPr sz="2000" dirty="0" err="1"/>
              <a:t>parar</a:t>
            </a:r>
            <a:r>
              <a:rPr sz="2000" dirty="0"/>
              <a:t> de </a:t>
            </a:r>
            <a:r>
              <a:rPr sz="2000" dirty="0" err="1"/>
              <a:t>tentar</a:t>
            </a:r>
            <a:r>
              <a:rPr sz="2000" dirty="0"/>
              <a:t>. </a:t>
            </a:r>
          </a:p>
          <a:p>
            <a:pPr algn="just">
              <a:spcBef>
                <a:spcPts val="600"/>
              </a:spcBef>
              <a:spcAft>
                <a:spcPts val="0"/>
              </a:spcAft>
            </a:pPr>
            <a:r>
              <a:rPr sz="2000" dirty="0" err="1"/>
              <a:t>Algumas</a:t>
            </a:r>
            <a:r>
              <a:rPr sz="2000" dirty="0"/>
              <a:t> pessoas que </a:t>
            </a:r>
            <a:r>
              <a:rPr sz="2000" dirty="0" err="1"/>
              <a:t>nunca</a:t>
            </a:r>
            <a:r>
              <a:rPr sz="2000" dirty="0"/>
              <a:t> </a:t>
            </a:r>
            <a:r>
              <a:rPr sz="2000" dirty="0" err="1"/>
              <a:t>tiveram</a:t>
            </a:r>
            <a:r>
              <a:rPr sz="2000" dirty="0"/>
              <a:t> o </a:t>
            </a:r>
            <a:r>
              <a:rPr sz="2000" dirty="0" err="1"/>
              <a:t>direito</a:t>
            </a:r>
            <a:r>
              <a:rPr sz="2000" dirty="0"/>
              <a:t> de </a:t>
            </a:r>
            <a:r>
              <a:rPr sz="2000" dirty="0" err="1"/>
              <a:t>tomar</a:t>
            </a:r>
            <a:r>
              <a:rPr sz="2000" dirty="0"/>
              <a:t> </a:t>
            </a:r>
            <a:r>
              <a:rPr sz="2000" dirty="0" err="1"/>
              <a:t>decisões</a:t>
            </a:r>
            <a:r>
              <a:rPr sz="2000" dirty="0"/>
              <a:t> </a:t>
            </a:r>
            <a:r>
              <a:rPr sz="2000" dirty="0" err="1"/>
              <a:t>podem</a:t>
            </a:r>
            <a:r>
              <a:rPr sz="2000" dirty="0"/>
              <a:t>, </a:t>
            </a:r>
            <a:r>
              <a:rPr sz="2000" dirty="0" err="1"/>
              <a:t>às</a:t>
            </a:r>
            <a:r>
              <a:rPr sz="2000" dirty="0"/>
              <a:t> </a:t>
            </a:r>
            <a:r>
              <a:rPr sz="2000" dirty="0" err="1"/>
              <a:t>vezes</a:t>
            </a:r>
            <a:r>
              <a:rPr sz="2000" dirty="0"/>
              <a:t>, </a:t>
            </a:r>
            <a:r>
              <a:rPr sz="2000" dirty="0" err="1"/>
              <a:t>preferir</a:t>
            </a:r>
            <a:r>
              <a:rPr sz="2000" dirty="0"/>
              <a:t> </a:t>
            </a:r>
            <a:r>
              <a:rPr sz="2000" dirty="0" err="1"/>
              <a:t>adiar</a:t>
            </a:r>
            <a:r>
              <a:rPr sz="2000" dirty="0"/>
              <a:t> </a:t>
            </a:r>
            <a:r>
              <a:rPr sz="2000" dirty="0" err="1"/>
              <a:t>essa</a:t>
            </a:r>
            <a:r>
              <a:rPr sz="2000" dirty="0"/>
              <a:t> </a:t>
            </a:r>
            <a:r>
              <a:rPr sz="2000" dirty="0" err="1"/>
              <a:t>responsabilidade</a:t>
            </a:r>
            <a:r>
              <a:rPr sz="2000" dirty="0"/>
              <a:t> para </a:t>
            </a:r>
            <a:r>
              <a:rPr sz="2000" dirty="0" err="1"/>
              <a:t>outras</a:t>
            </a:r>
            <a:r>
              <a:rPr sz="2000" dirty="0"/>
              <a:t>. </a:t>
            </a:r>
            <a:endParaRPr lang="en-CH" sz="2000" dirty="0"/>
          </a:p>
        </p:txBody>
      </p:sp>
      <p:sp>
        <p:nvSpPr>
          <p:cNvPr id="2" name="Title 1">
            <a:extLst>
              <a:ext uri="{FF2B5EF4-FFF2-40B4-BE49-F238E27FC236}">
                <a16:creationId xmlns:a16="http://schemas.microsoft.com/office/drawing/2014/main" id="{23B613EA-D19E-41A6-AAE0-9294C950000D}"/>
              </a:ext>
            </a:extLst>
          </p:cNvPr>
          <p:cNvSpPr>
            <a:spLocks noGrp="1"/>
          </p:cNvSpPr>
          <p:nvPr>
            <p:ph type="title"/>
          </p:nvPr>
        </p:nvSpPr>
        <p:spPr>
          <a:xfrm>
            <a:off x="422142" y="506412"/>
            <a:ext cx="11261064" cy="432000"/>
          </a:xfrm>
        </p:spPr>
        <p:txBody>
          <a:bodyPr/>
          <a:lstStyle/>
          <a:p>
            <a:pPr algn="ctr"/>
            <a:r>
              <a:rPr dirty="0" err="1"/>
              <a:t>Apresentação</a:t>
            </a:r>
            <a:r>
              <a:rPr dirty="0"/>
              <a:t>: Por que a </a:t>
            </a:r>
            <a:r>
              <a:rPr dirty="0" err="1"/>
              <a:t>tomada</a:t>
            </a:r>
            <a:r>
              <a:rPr dirty="0"/>
              <a:t> de </a:t>
            </a:r>
            <a:r>
              <a:rPr dirty="0" err="1"/>
              <a:t>decisão</a:t>
            </a:r>
            <a:r>
              <a:rPr dirty="0"/>
              <a:t> </a:t>
            </a:r>
            <a:r>
              <a:rPr dirty="0" err="1"/>
              <a:t>substituta</a:t>
            </a:r>
            <a:r>
              <a:rPr dirty="0"/>
              <a:t> </a:t>
            </a:r>
            <a:r>
              <a:rPr dirty="0" err="1"/>
              <a:t>não</a:t>
            </a:r>
            <a:r>
              <a:rPr dirty="0"/>
              <a:t> é um </a:t>
            </a:r>
            <a:r>
              <a:rPr dirty="0" err="1"/>
              <a:t>bom</a:t>
            </a:r>
            <a:r>
              <a:rPr dirty="0"/>
              <a:t> </a:t>
            </a:r>
            <a:r>
              <a:rPr dirty="0" err="1"/>
              <a:t>modelo</a:t>
            </a:r>
            <a:r>
              <a:rPr dirty="0"/>
              <a:t> – 5</a:t>
            </a:r>
            <a:endParaRPr lang="en-CH" dirty="0"/>
          </a:p>
        </p:txBody>
      </p:sp>
    </p:spTree>
    <p:extLst>
      <p:ext uri="{BB962C8B-B14F-4D97-AF65-F5344CB8AC3E}">
        <p14:creationId xmlns:p14="http://schemas.microsoft.com/office/powerpoint/2010/main" val="1140808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56C76-929D-434B-9785-7423A29E20F5}"/>
              </a:ext>
            </a:extLst>
          </p:cNvPr>
          <p:cNvSpPr>
            <a:spLocks noGrp="1"/>
          </p:cNvSpPr>
          <p:nvPr>
            <p:ph sz="quarter" idx="14"/>
          </p:nvPr>
        </p:nvSpPr>
        <p:spPr>
          <a:xfrm>
            <a:off x="508794" y="1943188"/>
            <a:ext cx="11174412" cy="2734241"/>
          </a:xfrm>
        </p:spPr>
        <p:txBody>
          <a:bodyPr/>
          <a:lstStyle/>
          <a:p>
            <a:pPr algn="just">
              <a:spcBef>
                <a:spcPts val="600"/>
              </a:spcBef>
              <a:spcAft>
                <a:spcPts val="0"/>
              </a:spcAft>
            </a:pPr>
            <a:r>
              <a:rPr sz="2000" dirty="0"/>
              <a:t>Quanto </a:t>
            </a:r>
            <a:r>
              <a:rPr sz="2000" dirty="0" err="1"/>
              <a:t>mais</a:t>
            </a:r>
            <a:r>
              <a:rPr sz="2000" dirty="0"/>
              <a:t> as pessoas </a:t>
            </a:r>
            <a:r>
              <a:rPr sz="2000" dirty="0" err="1"/>
              <a:t>exercem</a:t>
            </a:r>
            <a:r>
              <a:rPr sz="2000" dirty="0"/>
              <a:t> </a:t>
            </a:r>
            <a:r>
              <a:rPr sz="2000" dirty="0" err="1"/>
              <a:t>habilidades</a:t>
            </a:r>
            <a:r>
              <a:rPr sz="2000" dirty="0"/>
              <a:t> de </a:t>
            </a:r>
            <a:r>
              <a:rPr sz="2000" dirty="0" err="1"/>
              <a:t>tomada</a:t>
            </a:r>
            <a:r>
              <a:rPr sz="2000" dirty="0"/>
              <a:t> de </a:t>
            </a:r>
            <a:r>
              <a:rPr sz="2000" dirty="0" err="1"/>
              <a:t>decisão</a:t>
            </a:r>
            <a:r>
              <a:rPr sz="2000" dirty="0"/>
              <a:t>, </a:t>
            </a:r>
            <a:r>
              <a:rPr sz="2000" dirty="0" err="1"/>
              <a:t>mais</a:t>
            </a:r>
            <a:r>
              <a:rPr sz="2000" dirty="0"/>
              <a:t> </a:t>
            </a:r>
            <a:r>
              <a:rPr sz="2000" dirty="0" err="1"/>
              <a:t>confiantes</a:t>
            </a:r>
            <a:r>
              <a:rPr sz="2000" dirty="0"/>
              <a:t> </a:t>
            </a:r>
            <a:r>
              <a:rPr sz="2000" dirty="0" err="1"/>
              <a:t>elas</a:t>
            </a:r>
            <a:r>
              <a:rPr sz="2000" dirty="0"/>
              <a:t> se </a:t>
            </a:r>
            <a:r>
              <a:rPr sz="2000" dirty="0" err="1"/>
              <a:t>tornam</a:t>
            </a:r>
            <a:r>
              <a:rPr sz="2000" dirty="0"/>
              <a:t> </a:t>
            </a:r>
            <a:r>
              <a:rPr sz="2000" dirty="0" err="1"/>
              <a:t>nessas</a:t>
            </a:r>
            <a:r>
              <a:rPr sz="2000" dirty="0"/>
              <a:t> </a:t>
            </a:r>
            <a:r>
              <a:rPr sz="2000" dirty="0" err="1"/>
              <a:t>habilidades</a:t>
            </a:r>
            <a:r>
              <a:rPr sz="2000" dirty="0"/>
              <a:t>. </a:t>
            </a:r>
          </a:p>
          <a:p>
            <a:pPr algn="just">
              <a:spcBef>
                <a:spcPts val="600"/>
              </a:spcBef>
              <a:spcAft>
                <a:spcPts val="0"/>
              </a:spcAft>
            </a:pPr>
            <a:r>
              <a:rPr sz="2000" dirty="0"/>
              <a:t>As pessoas </a:t>
            </a:r>
            <a:r>
              <a:rPr sz="2000" dirty="0" err="1"/>
              <a:t>podem</a:t>
            </a:r>
            <a:r>
              <a:rPr sz="2000" dirty="0"/>
              <a:t> e </a:t>
            </a:r>
            <a:r>
              <a:rPr sz="2000" dirty="0" err="1"/>
              <a:t>querem</a:t>
            </a:r>
            <a:r>
              <a:rPr sz="2000" dirty="0"/>
              <a:t> </a:t>
            </a:r>
            <a:r>
              <a:rPr sz="2000" dirty="0" err="1"/>
              <a:t>tomar</a:t>
            </a:r>
            <a:r>
              <a:rPr sz="2000" dirty="0"/>
              <a:t> </a:t>
            </a:r>
            <a:r>
              <a:rPr sz="2000" dirty="0" err="1"/>
              <a:t>decisões</a:t>
            </a:r>
            <a:r>
              <a:rPr sz="2000" dirty="0"/>
              <a:t> sobre suas </a:t>
            </a:r>
            <a:r>
              <a:rPr sz="2000" dirty="0" err="1"/>
              <a:t>vidas</a:t>
            </a:r>
            <a:r>
              <a:rPr sz="2000" dirty="0"/>
              <a:t>. </a:t>
            </a:r>
          </a:p>
          <a:p>
            <a:pPr algn="just">
              <a:spcBef>
                <a:spcPts val="600"/>
              </a:spcBef>
              <a:spcAft>
                <a:spcPts val="0"/>
              </a:spcAft>
            </a:pPr>
            <a:r>
              <a:rPr sz="2000" dirty="0"/>
              <a:t>Ter </a:t>
            </a:r>
            <a:r>
              <a:rPr sz="2000" dirty="0" err="1"/>
              <a:t>autonomia</a:t>
            </a:r>
            <a:r>
              <a:rPr sz="2000" dirty="0"/>
              <a:t> para </a:t>
            </a:r>
            <a:r>
              <a:rPr sz="2000" dirty="0" err="1"/>
              <a:t>tomar</a:t>
            </a:r>
            <a:r>
              <a:rPr sz="2000" dirty="0"/>
              <a:t> </a:t>
            </a:r>
            <a:r>
              <a:rPr sz="2000" dirty="0" err="1"/>
              <a:t>decisões</a:t>
            </a:r>
            <a:r>
              <a:rPr sz="2000" dirty="0"/>
              <a:t> por </a:t>
            </a:r>
            <a:r>
              <a:rPr sz="2000" dirty="0" err="1"/>
              <a:t>si</a:t>
            </a:r>
            <a:r>
              <a:rPr sz="2000" dirty="0"/>
              <a:t> </a:t>
            </a:r>
            <a:r>
              <a:rPr sz="2000" dirty="0" err="1"/>
              <a:t>mesmo</a:t>
            </a:r>
            <a:r>
              <a:rPr sz="2000" dirty="0"/>
              <a:t> tem um </a:t>
            </a:r>
            <a:r>
              <a:rPr sz="2000" dirty="0" err="1"/>
              <a:t>impacto</a:t>
            </a:r>
            <a:r>
              <a:rPr sz="2000" dirty="0"/>
              <a:t> </a:t>
            </a:r>
            <a:r>
              <a:rPr sz="2000" dirty="0" err="1"/>
              <a:t>substancial</a:t>
            </a:r>
            <a:r>
              <a:rPr sz="2000" dirty="0"/>
              <a:t> no </a:t>
            </a:r>
            <a:r>
              <a:rPr sz="2000" dirty="0" err="1"/>
              <a:t>bem-estar</a:t>
            </a:r>
            <a:r>
              <a:rPr sz="2000" dirty="0"/>
              <a:t>. </a:t>
            </a:r>
            <a:endParaRPr lang="en-CH" sz="2000" dirty="0"/>
          </a:p>
          <a:p>
            <a:pPr algn="just">
              <a:spcBef>
                <a:spcPts val="600"/>
              </a:spcBef>
              <a:spcAft>
                <a:spcPts val="0"/>
              </a:spcAft>
            </a:pPr>
            <a:r>
              <a:rPr sz="2000" dirty="0" err="1"/>
              <a:t>Apesar</a:t>
            </a:r>
            <a:r>
              <a:rPr sz="2000" dirty="0"/>
              <a:t> das </a:t>
            </a:r>
            <a:r>
              <a:rPr sz="2000" dirty="0" err="1"/>
              <a:t>consequências</a:t>
            </a:r>
            <a:r>
              <a:rPr sz="2000" dirty="0"/>
              <a:t> </a:t>
            </a:r>
            <a:r>
              <a:rPr sz="2000" dirty="0" err="1"/>
              <a:t>negativas</a:t>
            </a:r>
            <a:r>
              <a:rPr sz="2000" dirty="0"/>
              <a:t> e do </a:t>
            </a:r>
            <a:r>
              <a:rPr sz="2000" dirty="0" err="1"/>
              <a:t>enorme</a:t>
            </a:r>
            <a:r>
              <a:rPr sz="2000" dirty="0"/>
              <a:t> </a:t>
            </a:r>
            <a:r>
              <a:rPr sz="2000" dirty="0" err="1"/>
              <a:t>potencial</a:t>
            </a:r>
            <a:r>
              <a:rPr sz="2000" dirty="0"/>
              <a:t> de </a:t>
            </a:r>
            <a:r>
              <a:rPr sz="2000" dirty="0" err="1"/>
              <a:t>abuso</a:t>
            </a:r>
            <a:r>
              <a:rPr sz="2000" dirty="0"/>
              <a:t>, a </a:t>
            </a:r>
            <a:r>
              <a:rPr sz="2000" dirty="0" err="1"/>
              <a:t>tomada</a:t>
            </a:r>
            <a:r>
              <a:rPr sz="2000" dirty="0"/>
              <a:t> de </a:t>
            </a:r>
            <a:r>
              <a:rPr sz="2000" dirty="0" err="1"/>
              <a:t>decisão</a:t>
            </a:r>
            <a:r>
              <a:rPr sz="2000" dirty="0"/>
              <a:t> </a:t>
            </a:r>
            <a:r>
              <a:rPr sz="2000" dirty="0" err="1"/>
              <a:t>substituta</a:t>
            </a:r>
            <a:r>
              <a:rPr sz="2000" dirty="0"/>
              <a:t> continua a ser a </a:t>
            </a:r>
            <a:r>
              <a:rPr sz="2000" dirty="0" err="1"/>
              <a:t>prática</a:t>
            </a:r>
            <a:r>
              <a:rPr sz="2000" dirty="0"/>
              <a:t> </a:t>
            </a:r>
            <a:r>
              <a:rPr sz="2000" dirty="0" err="1"/>
              <a:t>predominante</a:t>
            </a:r>
            <a:r>
              <a:rPr sz="2000" dirty="0"/>
              <a:t> na </a:t>
            </a:r>
            <a:r>
              <a:rPr sz="2000" dirty="0" err="1"/>
              <a:t>maioria</a:t>
            </a:r>
            <a:r>
              <a:rPr sz="2000" dirty="0"/>
              <a:t> dos </a:t>
            </a:r>
            <a:r>
              <a:rPr sz="2000" dirty="0" err="1"/>
              <a:t>países</a:t>
            </a:r>
            <a:r>
              <a:rPr sz="2000" dirty="0"/>
              <a:t>.</a:t>
            </a:r>
            <a:endParaRPr lang="en-CH" sz="2000" dirty="0"/>
          </a:p>
          <a:p>
            <a:endParaRPr lang="en-CH" dirty="0"/>
          </a:p>
        </p:txBody>
      </p:sp>
      <p:sp>
        <p:nvSpPr>
          <p:cNvPr id="2" name="Title 1">
            <a:extLst>
              <a:ext uri="{FF2B5EF4-FFF2-40B4-BE49-F238E27FC236}">
                <a16:creationId xmlns:a16="http://schemas.microsoft.com/office/drawing/2014/main" id="{A84396C1-B98F-48CF-8BB3-88B26D2CD2C9}"/>
              </a:ext>
            </a:extLst>
          </p:cNvPr>
          <p:cNvSpPr>
            <a:spLocks noGrp="1"/>
          </p:cNvSpPr>
          <p:nvPr>
            <p:ph type="title"/>
          </p:nvPr>
        </p:nvSpPr>
        <p:spPr>
          <a:xfrm>
            <a:off x="422141" y="506412"/>
            <a:ext cx="11174411" cy="432000"/>
          </a:xfrm>
        </p:spPr>
        <p:txBody>
          <a:bodyPr/>
          <a:lstStyle/>
          <a:p>
            <a:pPr algn="ctr"/>
            <a:r>
              <a:rPr dirty="0" err="1"/>
              <a:t>Apresentação</a:t>
            </a:r>
            <a:r>
              <a:rPr dirty="0"/>
              <a:t>: Por que a </a:t>
            </a:r>
            <a:r>
              <a:rPr dirty="0" err="1"/>
              <a:t>tomada</a:t>
            </a:r>
            <a:r>
              <a:rPr dirty="0"/>
              <a:t> de </a:t>
            </a:r>
            <a:r>
              <a:rPr dirty="0" err="1"/>
              <a:t>decisão</a:t>
            </a:r>
            <a:r>
              <a:rPr dirty="0"/>
              <a:t> </a:t>
            </a:r>
            <a:r>
              <a:rPr dirty="0" err="1"/>
              <a:t>substituta</a:t>
            </a:r>
            <a:r>
              <a:rPr dirty="0"/>
              <a:t> </a:t>
            </a:r>
            <a:r>
              <a:rPr dirty="0" err="1"/>
              <a:t>não</a:t>
            </a:r>
            <a:r>
              <a:rPr dirty="0"/>
              <a:t> é um </a:t>
            </a:r>
            <a:r>
              <a:rPr dirty="0" err="1"/>
              <a:t>bom</a:t>
            </a:r>
            <a:r>
              <a:rPr dirty="0"/>
              <a:t> </a:t>
            </a:r>
            <a:r>
              <a:rPr dirty="0" err="1"/>
              <a:t>modelo</a:t>
            </a:r>
            <a:r>
              <a:rPr dirty="0"/>
              <a:t> – 5</a:t>
            </a:r>
            <a:endParaRPr lang="en-CH" dirty="0"/>
          </a:p>
        </p:txBody>
      </p:sp>
    </p:spTree>
    <p:extLst>
      <p:ext uri="{BB962C8B-B14F-4D97-AF65-F5344CB8AC3E}">
        <p14:creationId xmlns:p14="http://schemas.microsoft.com/office/powerpoint/2010/main" val="935328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3">
            <a:extLst>
              <a:ext uri="{FF2B5EF4-FFF2-40B4-BE49-F238E27FC236}">
                <a16:creationId xmlns:a16="http://schemas.microsoft.com/office/drawing/2014/main" id="{0F2A5166-B994-4934-9F9A-846D32083A26}"/>
              </a:ext>
            </a:extLst>
          </p:cNvPr>
          <p:cNvSpPr txBox="1">
            <a:spLocks noGrp="1"/>
          </p:cNvSpPr>
          <p:nvPr>
            <p:ph sz="quarter" idx="14"/>
          </p:nvPr>
        </p:nvSpPr>
        <p:spPr>
          <a:xfrm>
            <a:off x="508794" y="2151712"/>
            <a:ext cx="11174412" cy="1850065"/>
          </a:xfrm>
          <a:solidFill>
            <a:srgbClr val="FFCCFF"/>
          </a:solidFill>
        </p:spPr>
        <p:txBody>
          <a:bodyPr/>
          <a:lstStyle/>
          <a:p>
            <a:pPr algn="just">
              <a:spcBef>
                <a:spcPts val="600"/>
              </a:spcBef>
              <a:spcAft>
                <a:spcPts val="0"/>
              </a:spcAft>
            </a:pPr>
            <a:r>
              <a:rPr sz="2000" dirty="0" err="1"/>
              <a:t>Vídeo</a:t>
            </a:r>
            <a:endParaRPr lang="en-GB" sz="2000" dirty="0"/>
          </a:p>
          <a:p>
            <a:pPr algn="just">
              <a:spcBef>
                <a:spcPts val="600"/>
              </a:spcBef>
              <a:spcAft>
                <a:spcPts val="0"/>
              </a:spcAft>
            </a:pPr>
            <a:r>
              <a:rPr lang="pt-BR" sz="2000" dirty="0"/>
              <a:t>Global News: </a:t>
            </a:r>
            <a:r>
              <a:rPr lang="pt-BR" sz="2000" dirty="0" err="1"/>
              <a:t>Incompetent</a:t>
            </a:r>
            <a:r>
              <a:rPr lang="pt-BR" sz="2000" dirty="0"/>
              <a:t> </a:t>
            </a:r>
            <a:r>
              <a:rPr lang="pt-BR" sz="2000" dirty="0" err="1"/>
              <a:t>Persons</a:t>
            </a:r>
            <a:r>
              <a:rPr lang="pt-BR" sz="2000" dirty="0"/>
              <a:t> </a:t>
            </a:r>
            <a:r>
              <a:rPr lang="pt-BR" sz="2000" dirty="0" err="1"/>
              <a:t>Act</a:t>
            </a:r>
            <a:r>
              <a:rPr lang="pt-BR" sz="2000" dirty="0"/>
              <a:t> </a:t>
            </a:r>
            <a:r>
              <a:rPr lang="pt-BR" sz="2000" dirty="0" err="1"/>
              <a:t>declared</a:t>
            </a:r>
            <a:r>
              <a:rPr lang="pt-BR" sz="2000" dirty="0"/>
              <a:t> </a:t>
            </a:r>
            <a:r>
              <a:rPr lang="pt-BR" sz="2000" dirty="0" err="1"/>
              <a:t>invalid</a:t>
            </a:r>
            <a:r>
              <a:rPr lang="pt-BR" sz="2000" dirty="0"/>
              <a:t>, </a:t>
            </a:r>
            <a:r>
              <a:rPr lang="pt-BR" sz="2000" dirty="0" err="1"/>
              <a:t>Landon</a:t>
            </a:r>
            <a:r>
              <a:rPr lang="pt-BR" sz="2000" dirty="0"/>
              <a:t> </a:t>
            </a:r>
            <a:r>
              <a:rPr lang="pt-BR" sz="2000" dirty="0" err="1"/>
              <a:t>Webb’s</a:t>
            </a:r>
            <a:r>
              <a:rPr lang="pt-BR" sz="2000" dirty="0"/>
              <a:t> </a:t>
            </a:r>
            <a:r>
              <a:rPr lang="pt-BR" sz="2000" dirty="0" err="1"/>
              <a:t>parents</a:t>
            </a:r>
            <a:r>
              <a:rPr lang="pt-BR" sz="2000" dirty="0"/>
              <a:t> </a:t>
            </a:r>
            <a:r>
              <a:rPr lang="pt-BR" sz="2000" dirty="0" err="1"/>
              <a:t>removed</a:t>
            </a:r>
            <a:r>
              <a:rPr lang="pt-BR" sz="2000" dirty="0"/>
              <a:t> as </a:t>
            </a:r>
            <a:r>
              <a:rPr lang="pt-BR" sz="2000" dirty="0" err="1"/>
              <a:t>guardians</a:t>
            </a:r>
            <a:r>
              <a:rPr lang="pt-BR" sz="2000" dirty="0"/>
              <a:t> (01:58) </a:t>
            </a:r>
            <a:r>
              <a:rPr sz="2000" dirty="0">
                <a:hlinkClick r:id="rId3"/>
              </a:rPr>
              <a:t>http://globalnews.ca/news/2791115/incompetent-persons-act-overhauled-landon-webbs-parents-removed-as-guardians/</a:t>
            </a:r>
            <a:r>
              <a:rPr sz="2000" dirty="0"/>
              <a:t>.</a:t>
            </a:r>
            <a:endParaRPr lang="en-CH" sz="2000" dirty="0"/>
          </a:p>
          <a:p>
            <a:endParaRPr lang="en-CH" dirty="0"/>
          </a:p>
        </p:txBody>
      </p:sp>
      <p:sp>
        <p:nvSpPr>
          <p:cNvPr id="2" name="Title 1">
            <a:extLst>
              <a:ext uri="{FF2B5EF4-FFF2-40B4-BE49-F238E27FC236}">
                <a16:creationId xmlns:a16="http://schemas.microsoft.com/office/drawing/2014/main" id="{CBC3C5A2-5CCF-42D4-95FF-77E02A8AE377}"/>
              </a:ext>
            </a:extLst>
          </p:cNvPr>
          <p:cNvSpPr>
            <a:spLocks noGrp="1"/>
          </p:cNvSpPr>
          <p:nvPr>
            <p:ph type="title"/>
          </p:nvPr>
        </p:nvSpPr>
        <p:spPr>
          <a:xfrm>
            <a:off x="422142" y="506412"/>
            <a:ext cx="11261064" cy="432000"/>
          </a:xfrm>
        </p:spPr>
        <p:txBody>
          <a:bodyPr/>
          <a:lstStyle/>
          <a:p>
            <a:pPr algn="ctr"/>
            <a:r>
              <a:rPr dirty="0" err="1"/>
              <a:t>Apresentação</a:t>
            </a:r>
            <a:r>
              <a:rPr dirty="0"/>
              <a:t>: Por que a </a:t>
            </a:r>
            <a:r>
              <a:rPr dirty="0" err="1"/>
              <a:t>tomada</a:t>
            </a:r>
            <a:r>
              <a:rPr dirty="0"/>
              <a:t> de </a:t>
            </a:r>
            <a:r>
              <a:rPr dirty="0" err="1"/>
              <a:t>decisão</a:t>
            </a:r>
            <a:r>
              <a:rPr dirty="0"/>
              <a:t> </a:t>
            </a:r>
            <a:r>
              <a:rPr dirty="0" err="1"/>
              <a:t>substituta</a:t>
            </a:r>
            <a:r>
              <a:rPr dirty="0"/>
              <a:t> </a:t>
            </a:r>
            <a:r>
              <a:rPr dirty="0" err="1"/>
              <a:t>não</a:t>
            </a:r>
            <a:r>
              <a:rPr dirty="0"/>
              <a:t> é um </a:t>
            </a:r>
            <a:r>
              <a:rPr dirty="0" err="1"/>
              <a:t>bom</a:t>
            </a:r>
            <a:r>
              <a:rPr dirty="0"/>
              <a:t> </a:t>
            </a:r>
            <a:r>
              <a:rPr dirty="0" err="1"/>
              <a:t>modelo</a:t>
            </a:r>
            <a:r>
              <a:rPr dirty="0"/>
              <a:t> – 7</a:t>
            </a:r>
            <a:endParaRPr lang="en-CH" dirty="0"/>
          </a:p>
        </p:txBody>
      </p:sp>
    </p:spTree>
    <p:extLst>
      <p:ext uri="{BB962C8B-B14F-4D97-AF65-F5344CB8AC3E}">
        <p14:creationId xmlns:p14="http://schemas.microsoft.com/office/powerpoint/2010/main" val="3360224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46DF9-3D21-4CA8-A86F-244A45ED38C9}"/>
              </a:ext>
            </a:extLst>
          </p:cNvPr>
          <p:cNvSpPr>
            <a:spLocks noGrp="1"/>
          </p:cNvSpPr>
          <p:nvPr>
            <p:ph sz="quarter" idx="14"/>
          </p:nvPr>
        </p:nvSpPr>
        <p:spPr>
          <a:xfrm>
            <a:off x="508794" y="2066360"/>
            <a:ext cx="11174412" cy="3018987"/>
          </a:xfrm>
        </p:spPr>
        <p:txBody>
          <a:bodyPr>
            <a:normAutofit/>
          </a:bodyPr>
          <a:lstStyle/>
          <a:p>
            <a:pPr algn="just">
              <a:spcBef>
                <a:spcPts val="600"/>
              </a:spcBef>
              <a:spcAft>
                <a:spcPts val="0"/>
              </a:spcAft>
            </a:pPr>
            <a:r>
              <a:rPr sz="2000" dirty="0" err="1"/>
              <a:t>Às</a:t>
            </a:r>
            <a:r>
              <a:rPr sz="2000" dirty="0"/>
              <a:t> </a:t>
            </a:r>
            <a:r>
              <a:rPr sz="2000" dirty="0" err="1"/>
              <a:t>vezes</a:t>
            </a:r>
            <a:r>
              <a:rPr sz="2000" dirty="0"/>
              <a:t>, </a:t>
            </a:r>
            <a:r>
              <a:rPr sz="2000" dirty="0" err="1"/>
              <a:t>todos</a:t>
            </a:r>
            <a:r>
              <a:rPr sz="2000" dirty="0"/>
              <a:t> </a:t>
            </a:r>
            <a:r>
              <a:rPr sz="2000" dirty="0" err="1"/>
              <a:t>nós</a:t>
            </a:r>
            <a:r>
              <a:rPr sz="2000" dirty="0"/>
              <a:t> </a:t>
            </a:r>
            <a:r>
              <a:rPr sz="2000" dirty="0" err="1"/>
              <a:t>podemos</a:t>
            </a:r>
            <a:r>
              <a:rPr sz="2000" dirty="0"/>
              <a:t> </a:t>
            </a:r>
            <a:r>
              <a:rPr sz="2000" dirty="0" err="1"/>
              <a:t>precisar</a:t>
            </a:r>
            <a:r>
              <a:rPr sz="2000" dirty="0"/>
              <a:t> de </a:t>
            </a:r>
            <a:r>
              <a:rPr sz="2000" dirty="0" err="1"/>
              <a:t>apoio</a:t>
            </a:r>
            <a:r>
              <a:rPr sz="2000" dirty="0"/>
              <a:t> para </a:t>
            </a:r>
            <a:r>
              <a:rPr sz="2000" dirty="0" err="1"/>
              <a:t>tomar</a:t>
            </a:r>
            <a:r>
              <a:rPr sz="2000" dirty="0"/>
              <a:t> </a:t>
            </a:r>
            <a:r>
              <a:rPr sz="2000" dirty="0" err="1"/>
              <a:t>decisões</a:t>
            </a:r>
            <a:r>
              <a:rPr sz="2000" dirty="0"/>
              <a:t> em diferentes </a:t>
            </a:r>
            <a:r>
              <a:rPr sz="2000" dirty="0" err="1"/>
              <a:t>áreas</a:t>
            </a:r>
            <a:r>
              <a:rPr sz="2000" dirty="0"/>
              <a:t> da vida. </a:t>
            </a:r>
            <a:endParaRPr lang="en-CH" sz="2000" dirty="0"/>
          </a:p>
          <a:p>
            <a:pPr algn="just">
              <a:spcBef>
                <a:spcPts val="600"/>
              </a:spcBef>
              <a:spcAft>
                <a:spcPts val="0"/>
              </a:spcAft>
            </a:pPr>
            <a:r>
              <a:rPr sz="2000" dirty="0"/>
              <a:t>Pode ser </a:t>
            </a:r>
            <a:r>
              <a:rPr sz="2000" dirty="0" err="1"/>
              <a:t>útil</a:t>
            </a:r>
            <a:r>
              <a:rPr sz="2000" dirty="0"/>
              <a:t> </a:t>
            </a:r>
            <a:r>
              <a:rPr sz="2000" dirty="0" err="1"/>
              <a:t>recorrer</a:t>
            </a:r>
            <a:r>
              <a:rPr sz="2000" dirty="0"/>
              <a:t> a pessoas de </a:t>
            </a:r>
            <a:r>
              <a:rPr sz="2000" dirty="0" err="1"/>
              <a:t>confiança</a:t>
            </a:r>
            <a:r>
              <a:rPr sz="2000" dirty="0"/>
              <a:t> que </a:t>
            </a:r>
            <a:r>
              <a:rPr sz="2000" dirty="0" err="1"/>
              <a:t>possam</a:t>
            </a:r>
            <a:r>
              <a:rPr sz="2000" dirty="0"/>
              <a:t> </a:t>
            </a:r>
            <a:r>
              <a:rPr sz="2000" dirty="0" err="1"/>
              <a:t>fornecer</a:t>
            </a:r>
            <a:r>
              <a:rPr sz="2000" dirty="0"/>
              <a:t> </a:t>
            </a:r>
            <a:r>
              <a:rPr sz="2000" dirty="0" err="1"/>
              <a:t>suporte</a:t>
            </a:r>
            <a:r>
              <a:rPr sz="2000" dirty="0"/>
              <a:t> no processo de </a:t>
            </a:r>
            <a:r>
              <a:rPr sz="2000" dirty="0" err="1"/>
              <a:t>tomada</a:t>
            </a:r>
            <a:r>
              <a:rPr sz="2000" dirty="0"/>
              <a:t> de </a:t>
            </a:r>
            <a:r>
              <a:rPr sz="2000" dirty="0" err="1"/>
              <a:t>decisões</a:t>
            </a:r>
            <a:r>
              <a:rPr sz="2000" dirty="0"/>
              <a:t>.</a:t>
            </a:r>
            <a:endParaRPr lang="en-CH" sz="2000" dirty="0"/>
          </a:p>
          <a:p>
            <a:pPr algn="just">
              <a:spcBef>
                <a:spcPts val="600"/>
              </a:spcBef>
              <a:spcAft>
                <a:spcPts val="0"/>
              </a:spcAft>
              <a:defRPr b="1"/>
            </a:pPr>
            <a:r>
              <a:rPr sz="2000" dirty="0"/>
              <a:t>O </a:t>
            </a:r>
            <a:r>
              <a:rPr sz="2000" dirty="0" err="1"/>
              <a:t>artigo</a:t>
            </a:r>
            <a:r>
              <a:rPr sz="2000" dirty="0"/>
              <a:t> 12 da CDPD </a:t>
            </a:r>
            <a:r>
              <a:rPr sz="2000" dirty="0" err="1"/>
              <a:t>introduz</a:t>
            </a:r>
            <a:r>
              <a:rPr sz="2000" dirty="0"/>
              <a:t> o </a:t>
            </a:r>
            <a:r>
              <a:rPr sz="2000" dirty="0" err="1"/>
              <a:t>conceito</a:t>
            </a:r>
            <a:r>
              <a:rPr sz="2000" dirty="0"/>
              <a:t> de </a:t>
            </a:r>
            <a:r>
              <a:rPr sz="2000" u="sng" dirty="0" err="1"/>
              <a:t>tomada</a:t>
            </a:r>
            <a:r>
              <a:rPr sz="2000" u="sng" dirty="0"/>
              <a:t> de </a:t>
            </a:r>
            <a:r>
              <a:rPr sz="2000" u="sng" dirty="0" err="1"/>
              <a:t>decisão</a:t>
            </a:r>
            <a:r>
              <a:rPr sz="2000" u="sng" dirty="0"/>
              <a:t> </a:t>
            </a:r>
            <a:r>
              <a:rPr sz="2000" u="sng" dirty="0" err="1"/>
              <a:t>apoiada</a:t>
            </a:r>
            <a:r>
              <a:rPr sz="2000" dirty="0"/>
              <a:t>. </a:t>
            </a:r>
            <a:endParaRPr lang="en-GB" sz="2000" dirty="0"/>
          </a:p>
          <a:p>
            <a:pPr algn="just">
              <a:spcBef>
                <a:spcPts val="600"/>
              </a:spcBef>
              <a:spcAft>
                <a:spcPts val="0"/>
              </a:spcAft>
            </a:pPr>
            <a:r>
              <a:rPr sz="2000" dirty="0"/>
              <a:t>O </a:t>
            </a:r>
            <a:r>
              <a:rPr sz="2000" dirty="0" err="1"/>
              <a:t>Artigo</a:t>
            </a:r>
            <a:r>
              <a:rPr sz="2000" dirty="0"/>
              <a:t> 12 </a:t>
            </a:r>
            <a:r>
              <a:rPr sz="2000" dirty="0" err="1"/>
              <a:t>estabelece</a:t>
            </a:r>
            <a:r>
              <a:rPr sz="2000" dirty="0"/>
              <a:t> que as pessoas </a:t>
            </a:r>
            <a:r>
              <a:rPr sz="2000" dirty="0" err="1"/>
              <a:t>devem</a:t>
            </a:r>
            <a:r>
              <a:rPr sz="2000" dirty="0"/>
              <a:t> </a:t>
            </a:r>
            <a:r>
              <a:rPr sz="2000" dirty="0" err="1"/>
              <a:t>ter</a:t>
            </a:r>
            <a:r>
              <a:rPr sz="2000" dirty="0"/>
              <a:t> </a:t>
            </a:r>
            <a:r>
              <a:rPr sz="2000" dirty="0" err="1"/>
              <a:t>acesso</a:t>
            </a:r>
            <a:r>
              <a:rPr sz="2000" dirty="0"/>
              <a:t> a uma </a:t>
            </a:r>
            <a:r>
              <a:rPr sz="2000" dirty="0" err="1"/>
              <a:t>variedade</a:t>
            </a:r>
            <a:r>
              <a:rPr sz="2000" dirty="0"/>
              <a:t> de </a:t>
            </a:r>
            <a:r>
              <a:rPr sz="2000" dirty="0" err="1"/>
              <a:t>opções</a:t>
            </a:r>
            <a:r>
              <a:rPr sz="2000" dirty="0"/>
              <a:t> de </a:t>
            </a:r>
            <a:r>
              <a:rPr sz="2000" dirty="0" err="1"/>
              <a:t>apoio</a:t>
            </a:r>
            <a:r>
              <a:rPr sz="2000" dirty="0"/>
              <a:t>, </a:t>
            </a:r>
            <a:r>
              <a:rPr sz="2000" dirty="0" err="1"/>
              <a:t>incluindo</a:t>
            </a:r>
            <a:r>
              <a:rPr sz="2000" dirty="0"/>
              <a:t> o </a:t>
            </a:r>
            <a:r>
              <a:rPr sz="2000" dirty="0" err="1"/>
              <a:t>apoio</a:t>
            </a:r>
            <a:r>
              <a:rPr sz="2000" dirty="0"/>
              <a:t> de pessoas em </a:t>
            </a:r>
            <a:r>
              <a:rPr sz="2000" dirty="0" err="1"/>
              <a:t>quem</a:t>
            </a:r>
            <a:r>
              <a:rPr sz="2000" dirty="0"/>
              <a:t> </a:t>
            </a:r>
            <a:r>
              <a:rPr sz="2000" dirty="0" err="1"/>
              <a:t>confiam</a:t>
            </a:r>
            <a:r>
              <a:rPr sz="2000" dirty="0"/>
              <a:t>. </a:t>
            </a:r>
          </a:p>
          <a:p>
            <a:pPr lvl="3" algn="just">
              <a:spcBef>
                <a:spcPts val="600"/>
              </a:spcBef>
              <a:spcAft>
                <a:spcPts val="0"/>
              </a:spcAft>
            </a:pPr>
            <a:r>
              <a:rPr dirty="0"/>
              <a:t> A CDPD </a:t>
            </a:r>
            <a:r>
              <a:rPr dirty="0" err="1"/>
              <a:t>reconhece</a:t>
            </a:r>
            <a:r>
              <a:rPr dirty="0"/>
              <a:t> que </a:t>
            </a:r>
            <a:r>
              <a:rPr dirty="0" err="1"/>
              <a:t>desenvolver</a:t>
            </a:r>
            <a:r>
              <a:rPr dirty="0"/>
              <a:t> as </a:t>
            </a:r>
            <a:r>
              <a:rPr dirty="0" err="1"/>
              <a:t>habilidades</a:t>
            </a:r>
            <a:r>
              <a:rPr dirty="0"/>
              <a:t> </a:t>
            </a:r>
            <a:r>
              <a:rPr dirty="0" err="1"/>
              <a:t>únicas</a:t>
            </a:r>
            <a:r>
              <a:rPr dirty="0"/>
              <a:t> das pessoas e </a:t>
            </a:r>
            <a:r>
              <a:rPr dirty="0" err="1"/>
              <a:t>fornecer-lhes</a:t>
            </a:r>
            <a:r>
              <a:rPr dirty="0"/>
              <a:t> o </a:t>
            </a:r>
            <a:r>
              <a:rPr dirty="0" err="1"/>
              <a:t>apoio</a:t>
            </a:r>
            <a:r>
              <a:rPr dirty="0"/>
              <a:t> </a:t>
            </a:r>
            <a:r>
              <a:rPr dirty="0" err="1"/>
              <a:t>permite</a:t>
            </a:r>
            <a:r>
              <a:rPr dirty="0"/>
              <a:t> que </a:t>
            </a:r>
            <a:r>
              <a:rPr dirty="0" err="1"/>
              <a:t>elas</a:t>
            </a:r>
            <a:r>
              <a:rPr dirty="0"/>
              <a:t> </a:t>
            </a:r>
            <a:r>
              <a:rPr dirty="0" err="1"/>
              <a:t>tomem</a:t>
            </a:r>
            <a:r>
              <a:rPr dirty="0"/>
              <a:t> suas </a:t>
            </a:r>
            <a:r>
              <a:rPr dirty="0" err="1"/>
              <a:t>próprias</a:t>
            </a:r>
            <a:r>
              <a:rPr dirty="0"/>
              <a:t> </a:t>
            </a:r>
            <a:r>
              <a:rPr dirty="0" err="1"/>
              <a:t>decisões</a:t>
            </a:r>
            <a:r>
              <a:rPr dirty="0"/>
              <a:t>.</a:t>
            </a:r>
            <a:endParaRPr lang="en-CH" dirty="0"/>
          </a:p>
          <a:p>
            <a:endParaRPr lang="en-CH" dirty="0"/>
          </a:p>
        </p:txBody>
      </p:sp>
      <p:sp>
        <p:nvSpPr>
          <p:cNvPr id="2" name="Title 1">
            <a:extLst>
              <a:ext uri="{FF2B5EF4-FFF2-40B4-BE49-F238E27FC236}">
                <a16:creationId xmlns:a16="http://schemas.microsoft.com/office/drawing/2014/main" id="{776718DD-B643-4DFE-A961-D85EBD98E427}"/>
              </a:ext>
            </a:extLst>
          </p:cNvPr>
          <p:cNvSpPr>
            <a:spLocks noGrp="1"/>
          </p:cNvSpPr>
          <p:nvPr>
            <p:ph type="title"/>
          </p:nvPr>
        </p:nvSpPr>
        <p:spPr>
          <a:xfrm>
            <a:off x="422142" y="506412"/>
            <a:ext cx="10942544"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1 </a:t>
            </a:r>
            <a:endParaRPr lang="en-CH" dirty="0"/>
          </a:p>
        </p:txBody>
      </p:sp>
    </p:spTree>
    <p:extLst>
      <p:ext uri="{BB962C8B-B14F-4D97-AF65-F5344CB8AC3E}">
        <p14:creationId xmlns:p14="http://schemas.microsoft.com/office/powerpoint/2010/main" val="3328209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0E086-D11B-451D-A07A-25605235E1A8}"/>
              </a:ext>
            </a:extLst>
          </p:cNvPr>
          <p:cNvSpPr>
            <a:spLocks noGrp="1"/>
          </p:cNvSpPr>
          <p:nvPr>
            <p:ph sz="quarter" idx="14"/>
          </p:nvPr>
        </p:nvSpPr>
        <p:spPr>
          <a:xfrm>
            <a:off x="508794" y="1943188"/>
            <a:ext cx="11174412" cy="2554671"/>
          </a:xfrm>
        </p:spPr>
        <p:txBody>
          <a:bodyPr>
            <a:normAutofit/>
          </a:bodyPr>
          <a:lstStyle/>
          <a:p>
            <a:pPr algn="just">
              <a:spcBef>
                <a:spcPts val="600"/>
              </a:spcBef>
              <a:spcAft>
                <a:spcPts val="0"/>
              </a:spcAft>
            </a:pPr>
            <a:r>
              <a:rPr sz="2000" dirty="0"/>
              <a:t>Uma pessoa </a:t>
            </a:r>
            <a:r>
              <a:rPr sz="2000" dirty="0" err="1"/>
              <a:t>pode</a:t>
            </a:r>
            <a:r>
              <a:rPr sz="2000" dirty="0"/>
              <a:t> </a:t>
            </a:r>
            <a:r>
              <a:rPr sz="2000" dirty="0" err="1"/>
              <a:t>precisar</a:t>
            </a:r>
            <a:r>
              <a:rPr sz="2000" dirty="0"/>
              <a:t> de </a:t>
            </a:r>
            <a:r>
              <a:rPr sz="2000" dirty="0" err="1"/>
              <a:t>apoio</a:t>
            </a:r>
            <a:r>
              <a:rPr sz="2000" dirty="0"/>
              <a:t> para </a:t>
            </a:r>
            <a:r>
              <a:rPr sz="2000" dirty="0" err="1"/>
              <a:t>entender</a:t>
            </a:r>
            <a:r>
              <a:rPr sz="2000" dirty="0"/>
              <a:t> </a:t>
            </a:r>
            <a:r>
              <a:rPr sz="2000" dirty="0" err="1"/>
              <a:t>informações</a:t>
            </a:r>
            <a:r>
              <a:rPr sz="2000" dirty="0"/>
              <a:t>, </a:t>
            </a:r>
            <a:r>
              <a:rPr sz="2000" dirty="0" err="1"/>
              <a:t>avaliar</a:t>
            </a:r>
            <a:r>
              <a:rPr sz="2000" dirty="0"/>
              <a:t> diferentes </a:t>
            </a:r>
            <a:r>
              <a:rPr sz="2000" dirty="0" err="1"/>
              <a:t>opções</a:t>
            </a:r>
            <a:r>
              <a:rPr sz="2000" dirty="0"/>
              <a:t>, </a:t>
            </a:r>
            <a:r>
              <a:rPr sz="2000" dirty="0" err="1"/>
              <a:t>entender</a:t>
            </a:r>
            <a:r>
              <a:rPr sz="2000" dirty="0"/>
              <a:t> as </a:t>
            </a:r>
            <a:r>
              <a:rPr sz="2000" dirty="0" err="1"/>
              <a:t>possíveis</a:t>
            </a:r>
            <a:r>
              <a:rPr sz="2000" dirty="0"/>
              <a:t> </a:t>
            </a:r>
            <a:r>
              <a:rPr sz="2000" dirty="0" err="1"/>
              <a:t>consequências</a:t>
            </a:r>
            <a:r>
              <a:rPr sz="2000" dirty="0"/>
              <a:t> e </a:t>
            </a:r>
            <a:r>
              <a:rPr sz="2000" dirty="0" err="1"/>
              <a:t>comunicar</a:t>
            </a:r>
            <a:r>
              <a:rPr sz="2000" dirty="0"/>
              <a:t> suas </a:t>
            </a:r>
            <a:r>
              <a:rPr sz="2000" dirty="0" err="1"/>
              <a:t>decisões</a:t>
            </a:r>
            <a:r>
              <a:rPr sz="2000" dirty="0"/>
              <a:t> </a:t>
            </a:r>
            <a:r>
              <a:rPr sz="2000" dirty="0" err="1"/>
              <a:t>aos</a:t>
            </a:r>
            <a:r>
              <a:rPr sz="2000" dirty="0"/>
              <a:t> outros.</a:t>
            </a:r>
          </a:p>
          <a:p>
            <a:pPr algn="just">
              <a:spcBef>
                <a:spcPts val="600"/>
              </a:spcBef>
              <a:spcAft>
                <a:spcPts val="0"/>
              </a:spcAft>
            </a:pPr>
            <a:r>
              <a:rPr sz="2000" dirty="0" err="1"/>
              <a:t>Algumas</a:t>
            </a:r>
            <a:r>
              <a:rPr sz="2000" dirty="0"/>
              <a:t> pessoas </a:t>
            </a:r>
            <a:r>
              <a:rPr sz="2000" dirty="0" err="1"/>
              <a:t>estão</a:t>
            </a:r>
            <a:r>
              <a:rPr sz="2000" dirty="0"/>
              <a:t> </a:t>
            </a:r>
            <a:r>
              <a:rPr sz="2000" dirty="0" err="1"/>
              <a:t>isoladas</a:t>
            </a:r>
            <a:r>
              <a:rPr sz="2000" dirty="0"/>
              <a:t> e </a:t>
            </a:r>
            <a:r>
              <a:rPr sz="2000" dirty="0" err="1"/>
              <a:t>não</a:t>
            </a:r>
            <a:r>
              <a:rPr sz="2000" dirty="0"/>
              <a:t> </a:t>
            </a:r>
            <a:r>
              <a:rPr sz="2000" dirty="0" err="1"/>
              <a:t>têm</a:t>
            </a:r>
            <a:r>
              <a:rPr sz="2000" dirty="0"/>
              <a:t> pessoas de </a:t>
            </a:r>
            <a:r>
              <a:rPr sz="2000" dirty="0" err="1"/>
              <a:t>confiança</a:t>
            </a:r>
            <a:r>
              <a:rPr sz="2000" dirty="0"/>
              <a:t> em suas </a:t>
            </a:r>
            <a:r>
              <a:rPr sz="2000" dirty="0" err="1"/>
              <a:t>vidas</a:t>
            </a:r>
            <a:r>
              <a:rPr sz="2000" dirty="0"/>
              <a:t>.</a:t>
            </a:r>
          </a:p>
          <a:p>
            <a:pPr algn="just">
              <a:spcBef>
                <a:spcPts val="600"/>
              </a:spcBef>
              <a:spcAft>
                <a:spcPts val="0"/>
              </a:spcAft>
            </a:pPr>
            <a:r>
              <a:rPr sz="2000" dirty="0" err="1"/>
              <a:t>Mesmo</a:t>
            </a:r>
            <a:r>
              <a:rPr sz="2000" dirty="0"/>
              <a:t> as pessoas que </a:t>
            </a:r>
            <a:r>
              <a:rPr sz="2000" dirty="0" err="1"/>
              <a:t>podem</a:t>
            </a:r>
            <a:r>
              <a:rPr sz="2000" dirty="0"/>
              <a:t> </a:t>
            </a:r>
            <a:r>
              <a:rPr sz="2000" dirty="0" err="1"/>
              <a:t>não</a:t>
            </a:r>
            <a:r>
              <a:rPr sz="2000" dirty="0"/>
              <a:t> </a:t>
            </a:r>
            <a:r>
              <a:rPr sz="2000" dirty="0" err="1"/>
              <a:t>estar</a:t>
            </a:r>
            <a:r>
              <a:rPr sz="2000" dirty="0"/>
              <a:t> </a:t>
            </a:r>
            <a:r>
              <a:rPr sz="2000" dirty="0" err="1"/>
              <a:t>completamente</a:t>
            </a:r>
            <a:r>
              <a:rPr sz="2000" dirty="0"/>
              <a:t> </a:t>
            </a:r>
            <a:r>
              <a:rPr sz="2000" dirty="0" err="1"/>
              <a:t>isoladas</a:t>
            </a:r>
            <a:r>
              <a:rPr sz="2000" dirty="0"/>
              <a:t> </a:t>
            </a:r>
            <a:r>
              <a:rPr sz="2000" dirty="0" err="1"/>
              <a:t>ainda</a:t>
            </a:r>
            <a:r>
              <a:rPr sz="2000" dirty="0"/>
              <a:t> </a:t>
            </a:r>
            <a:r>
              <a:rPr sz="2000" dirty="0" err="1"/>
              <a:t>não</a:t>
            </a:r>
            <a:r>
              <a:rPr sz="2000" dirty="0"/>
              <a:t> </a:t>
            </a:r>
            <a:r>
              <a:rPr sz="2000" dirty="0" err="1"/>
              <a:t>têm</a:t>
            </a:r>
            <a:r>
              <a:rPr sz="2000" dirty="0"/>
              <a:t> pessoas ao seu </a:t>
            </a:r>
            <a:r>
              <a:rPr sz="2000" dirty="0" err="1"/>
              <a:t>redor</a:t>
            </a:r>
            <a:r>
              <a:rPr sz="2000" dirty="0"/>
              <a:t> em </a:t>
            </a:r>
            <a:r>
              <a:rPr sz="2000" dirty="0" err="1"/>
              <a:t>quem</a:t>
            </a:r>
            <a:r>
              <a:rPr sz="2000" dirty="0"/>
              <a:t> </a:t>
            </a:r>
            <a:r>
              <a:rPr sz="2000" dirty="0" err="1"/>
              <a:t>confiam</a:t>
            </a:r>
            <a:r>
              <a:rPr sz="2000" dirty="0"/>
              <a:t> o </a:t>
            </a:r>
            <a:r>
              <a:rPr sz="2000" dirty="0" err="1"/>
              <a:t>suficiente</a:t>
            </a:r>
            <a:r>
              <a:rPr sz="2000" dirty="0"/>
              <a:t>. </a:t>
            </a:r>
          </a:p>
          <a:p>
            <a:pPr algn="just">
              <a:spcBef>
                <a:spcPts val="600"/>
              </a:spcBef>
              <a:spcAft>
                <a:spcPts val="0"/>
              </a:spcAft>
            </a:pPr>
            <a:r>
              <a:rPr sz="2000" dirty="0"/>
              <a:t>A </a:t>
            </a:r>
            <a:r>
              <a:rPr sz="2000" dirty="0" err="1"/>
              <a:t>tomada</a:t>
            </a:r>
            <a:r>
              <a:rPr sz="2000" dirty="0"/>
              <a:t> de </a:t>
            </a:r>
            <a:r>
              <a:rPr sz="2000" dirty="0" err="1"/>
              <a:t>decisão</a:t>
            </a:r>
            <a:r>
              <a:rPr sz="2000" dirty="0"/>
              <a:t> </a:t>
            </a:r>
            <a:r>
              <a:rPr sz="2000" dirty="0" err="1"/>
              <a:t>apoiada</a:t>
            </a:r>
            <a:r>
              <a:rPr sz="2000" dirty="0"/>
              <a:t> </a:t>
            </a:r>
            <a:r>
              <a:rPr sz="2000" dirty="0" err="1"/>
              <a:t>também</a:t>
            </a:r>
            <a:r>
              <a:rPr sz="2000" dirty="0"/>
              <a:t> </a:t>
            </a:r>
            <a:r>
              <a:rPr sz="2000" dirty="0" err="1"/>
              <a:t>pode</a:t>
            </a:r>
            <a:r>
              <a:rPr sz="2000" dirty="0"/>
              <a:t> </a:t>
            </a:r>
            <a:r>
              <a:rPr sz="2000" dirty="0" err="1"/>
              <a:t>envolver</a:t>
            </a:r>
            <a:r>
              <a:rPr sz="2000" dirty="0"/>
              <a:t> a </a:t>
            </a:r>
            <a:r>
              <a:rPr sz="2000" dirty="0" err="1"/>
              <a:t>oportunidade</a:t>
            </a:r>
            <a:r>
              <a:rPr sz="2000" dirty="0"/>
              <a:t> de as pessoas </a:t>
            </a:r>
            <a:r>
              <a:rPr sz="2000" dirty="0" err="1"/>
              <a:t>formarem</a:t>
            </a:r>
            <a:r>
              <a:rPr sz="2000" dirty="0"/>
              <a:t> </a:t>
            </a:r>
            <a:r>
              <a:rPr sz="2000" dirty="0" err="1"/>
              <a:t>relações</a:t>
            </a:r>
            <a:r>
              <a:rPr sz="2000" dirty="0"/>
              <a:t> de </a:t>
            </a:r>
            <a:r>
              <a:rPr sz="2000" dirty="0" err="1"/>
              <a:t>confiança</a:t>
            </a:r>
            <a:r>
              <a:rPr sz="2000" dirty="0"/>
              <a:t> </a:t>
            </a:r>
            <a:r>
              <a:rPr sz="2000" dirty="0" err="1"/>
              <a:t>onde</a:t>
            </a:r>
            <a:r>
              <a:rPr sz="2000" dirty="0"/>
              <a:t> </a:t>
            </a:r>
            <a:r>
              <a:rPr sz="2000" dirty="0" err="1"/>
              <a:t>elas</a:t>
            </a:r>
            <a:r>
              <a:rPr sz="2000" dirty="0"/>
              <a:t> </a:t>
            </a:r>
            <a:r>
              <a:rPr sz="2000" dirty="0" err="1"/>
              <a:t>estão</a:t>
            </a:r>
            <a:r>
              <a:rPr sz="2000" dirty="0"/>
              <a:t> </a:t>
            </a:r>
            <a:r>
              <a:rPr sz="2000" dirty="0" err="1"/>
              <a:t>ausentes</a:t>
            </a:r>
            <a:r>
              <a:rPr sz="2000" dirty="0"/>
              <a:t>. </a:t>
            </a:r>
            <a:endParaRPr lang="en-CH" dirty="0"/>
          </a:p>
          <a:p>
            <a:endParaRPr lang="en-CH" dirty="0"/>
          </a:p>
          <a:p>
            <a:endParaRPr lang="en-CH" dirty="0"/>
          </a:p>
        </p:txBody>
      </p:sp>
      <p:sp>
        <p:nvSpPr>
          <p:cNvPr id="2" name="Title 1">
            <a:extLst>
              <a:ext uri="{FF2B5EF4-FFF2-40B4-BE49-F238E27FC236}">
                <a16:creationId xmlns:a16="http://schemas.microsoft.com/office/drawing/2014/main" id="{E32A6EA6-C266-4E10-A2EB-CD6AE50B6608}"/>
              </a:ext>
            </a:extLst>
          </p:cNvPr>
          <p:cNvSpPr>
            <a:spLocks noGrp="1"/>
          </p:cNvSpPr>
          <p:nvPr>
            <p:ph type="title"/>
          </p:nvPr>
        </p:nvSpPr>
        <p:spPr>
          <a:xfrm>
            <a:off x="422142" y="506412"/>
            <a:ext cx="11007858"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a:t>
            </a:r>
            <a:r>
              <a:rPr lang="pt-BR" dirty="0"/>
              <a:t>2</a:t>
            </a:r>
            <a:endParaRPr lang="en-CH" dirty="0"/>
          </a:p>
        </p:txBody>
      </p:sp>
    </p:spTree>
    <p:extLst>
      <p:ext uri="{BB962C8B-B14F-4D97-AF65-F5344CB8AC3E}">
        <p14:creationId xmlns:p14="http://schemas.microsoft.com/office/powerpoint/2010/main" val="3972092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C9653-A2A1-461B-B485-72225326CFC6}"/>
              </a:ext>
            </a:extLst>
          </p:cNvPr>
          <p:cNvSpPr>
            <a:spLocks noGrp="1"/>
          </p:cNvSpPr>
          <p:nvPr>
            <p:ph sz="quarter" idx="14"/>
          </p:nvPr>
        </p:nvSpPr>
        <p:spPr>
          <a:xfrm>
            <a:off x="507195" y="1594884"/>
            <a:ext cx="11174412" cy="3310748"/>
          </a:xfrm>
        </p:spPr>
        <p:txBody>
          <a:bodyPr>
            <a:normAutofit/>
          </a:bodyPr>
          <a:lstStyle/>
          <a:p>
            <a:pPr algn="just">
              <a:spcBef>
                <a:spcPts val="600"/>
              </a:spcBef>
              <a:spcAft>
                <a:spcPts val="0"/>
              </a:spcAft>
            </a:pPr>
            <a:r>
              <a:rPr sz="2000" dirty="0"/>
              <a:t>Quando as pessoas </a:t>
            </a:r>
            <a:r>
              <a:rPr sz="2000" dirty="0" err="1"/>
              <a:t>têm</a:t>
            </a:r>
            <a:r>
              <a:rPr sz="2000" dirty="0"/>
              <a:t> </a:t>
            </a:r>
            <a:r>
              <a:rPr sz="2000" dirty="0" err="1"/>
              <a:t>dificuldades</a:t>
            </a:r>
            <a:r>
              <a:rPr sz="2000" dirty="0"/>
              <a:t> em </a:t>
            </a:r>
            <a:r>
              <a:rPr sz="2000" dirty="0" err="1"/>
              <a:t>expressar</a:t>
            </a:r>
            <a:r>
              <a:rPr sz="2000" dirty="0"/>
              <a:t> sua </a:t>
            </a:r>
            <a:r>
              <a:rPr sz="2000" dirty="0" err="1"/>
              <a:t>vontade</a:t>
            </a:r>
            <a:r>
              <a:rPr sz="2000" dirty="0"/>
              <a:t> e </a:t>
            </a:r>
            <a:r>
              <a:rPr sz="2000" dirty="0" err="1"/>
              <a:t>preferências</a:t>
            </a:r>
            <a:r>
              <a:rPr sz="2000" dirty="0"/>
              <a:t>, </a:t>
            </a:r>
            <a:r>
              <a:rPr sz="2000" dirty="0" err="1"/>
              <a:t>elas</a:t>
            </a:r>
            <a:r>
              <a:rPr sz="2000" dirty="0"/>
              <a:t> </a:t>
            </a:r>
            <a:r>
              <a:rPr sz="2000" dirty="0" err="1"/>
              <a:t>podem</a:t>
            </a:r>
            <a:r>
              <a:rPr sz="2000" dirty="0"/>
              <a:t> </a:t>
            </a:r>
            <a:r>
              <a:rPr sz="2000" dirty="0" err="1"/>
              <a:t>querer</a:t>
            </a:r>
            <a:r>
              <a:rPr sz="2000" dirty="0"/>
              <a:t> que </a:t>
            </a:r>
            <a:r>
              <a:rPr sz="2000" dirty="0" err="1"/>
              <a:t>os</a:t>
            </a:r>
            <a:r>
              <a:rPr sz="2000" dirty="0"/>
              <a:t> </a:t>
            </a:r>
            <a:r>
              <a:rPr sz="2000" dirty="0" err="1"/>
              <a:t>apoiadores</a:t>
            </a:r>
            <a:r>
              <a:rPr sz="2000" dirty="0"/>
              <a:t> </a:t>
            </a:r>
            <a:r>
              <a:rPr sz="2000" dirty="0" err="1"/>
              <a:t>ajudem</a:t>
            </a:r>
            <a:r>
              <a:rPr sz="2000" dirty="0"/>
              <a:t> </a:t>
            </a:r>
            <a:r>
              <a:rPr sz="2000" dirty="0" err="1"/>
              <a:t>os</a:t>
            </a:r>
            <a:r>
              <a:rPr sz="2000" dirty="0"/>
              <a:t> outros a </a:t>
            </a:r>
            <a:r>
              <a:rPr sz="2000" dirty="0" err="1"/>
              <a:t>perceber</a:t>
            </a:r>
            <a:r>
              <a:rPr sz="2000" dirty="0"/>
              <a:t> que </a:t>
            </a:r>
            <a:r>
              <a:rPr sz="2000" dirty="0" err="1"/>
              <a:t>têm</a:t>
            </a:r>
            <a:r>
              <a:rPr sz="2000" dirty="0"/>
              <a:t> </a:t>
            </a:r>
            <a:r>
              <a:rPr sz="2000" dirty="0" err="1"/>
              <a:t>direito</a:t>
            </a:r>
            <a:r>
              <a:rPr sz="2000" dirty="0"/>
              <a:t> à </a:t>
            </a:r>
            <a:r>
              <a:rPr lang="pt-BR" sz="2000" dirty="0"/>
              <a:t>capacidade legal</a:t>
            </a:r>
            <a:r>
              <a:rPr sz="2000" dirty="0"/>
              <a:t>. </a:t>
            </a:r>
            <a:endParaRPr lang="en-CH" sz="2000" dirty="0"/>
          </a:p>
          <a:p>
            <a:pPr algn="just">
              <a:spcBef>
                <a:spcPts val="600"/>
              </a:spcBef>
              <a:spcAft>
                <a:spcPts val="0"/>
              </a:spcAft>
            </a:pPr>
            <a:r>
              <a:rPr sz="2000" dirty="0"/>
              <a:t>O </a:t>
            </a:r>
            <a:r>
              <a:rPr sz="2000" dirty="0" err="1"/>
              <a:t>suporte</a:t>
            </a:r>
            <a:r>
              <a:rPr sz="2000" dirty="0"/>
              <a:t> precisa ser </a:t>
            </a:r>
            <a:r>
              <a:rPr sz="2000" dirty="0" err="1"/>
              <a:t>adaptado</a:t>
            </a:r>
            <a:r>
              <a:rPr sz="2000" dirty="0"/>
              <a:t> ao </a:t>
            </a:r>
            <a:r>
              <a:rPr sz="2000" dirty="0" err="1"/>
              <a:t>indivíduo</a:t>
            </a:r>
            <a:r>
              <a:rPr sz="2000" dirty="0"/>
              <a:t>. </a:t>
            </a:r>
          </a:p>
          <a:p>
            <a:pPr algn="just">
              <a:spcBef>
                <a:spcPts val="600"/>
              </a:spcBef>
              <a:spcAft>
                <a:spcPts val="0"/>
              </a:spcAft>
            </a:pPr>
            <a:r>
              <a:rPr sz="2000" dirty="0"/>
              <a:t>As </a:t>
            </a:r>
            <a:r>
              <a:rPr sz="2000" dirty="0" err="1"/>
              <a:t>habilidades</a:t>
            </a:r>
            <a:r>
              <a:rPr sz="2000" dirty="0"/>
              <a:t> de </a:t>
            </a:r>
            <a:r>
              <a:rPr sz="2000" dirty="0" err="1"/>
              <a:t>tomada</a:t>
            </a:r>
            <a:r>
              <a:rPr sz="2000" dirty="0"/>
              <a:t> de </a:t>
            </a:r>
            <a:r>
              <a:rPr sz="2000" dirty="0" err="1"/>
              <a:t>decisão</a:t>
            </a:r>
            <a:r>
              <a:rPr sz="2000" dirty="0"/>
              <a:t> e o </a:t>
            </a:r>
            <a:r>
              <a:rPr sz="2000" dirty="0" err="1"/>
              <a:t>nível</a:t>
            </a:r>
            <a:r>
              <a:rPr sz="2000" dirty="0"/>
              <a:t> de </a:t>
            </a:r>
            <a:r>
              <a:rPr sz="2000" dirty="0" err="1"/>
              <a:t>apoio</a:t>
            </a:r>
            <a:r>
              <a:rPr sz="2000" dirty="0"/>
              <a:t> </a:t>
            </a:r>
            <a:r>
              <a:rPr sz="2000" dirty="0" err="1"/>
              <a:t>necessário</a:t>
            </a:r>
            <a:r>
              <a:rPr sz="2000" dirty="0"/>
              <a:t> </a:t>
            </a:r>
            <a:r>
              <a:rPr sz="2000" dirty="0" err="1"/>
              <a:t>podem</a:t>
            </a:r>
            <a:r>
              <a:rPr sz="2000" dirty="0"/>
              <a:t> </a:t>
            </a:r>
            <a:r>
              <a:rPr sz="2000" dirty="0" err="1"/>
              <a:t>variar</a:t>
            </a:r>
            <a:r>
              <a:rPr sz="2000" dirty="0"/>
              <a:t> em diferentes </a:t>
            </a:r>
            <a:r>
              <a:rPr sz="2000" dirty="0" err="1"/>
              <a:t>estágios</a:t>
            </a:r>
            <a:r>
              <a:rPr sz="2000" dirty="0"/>
              <a:t> da vida de uma pessoa. </a:t>
            </a:r>
            <a:endParaRPr lang="en-CH" sz="2000" dirty="0"/>
          </a:p>
          <a:p>
            <a:pPr lvl="3" algn="just">
              <a:spcBef>
                <a:spcPts val="600"/>
              </a:spcBef>
              <a:spcAft>
                <a:spcPts val="0"/>
              </a:spcAft>
            </a:pPr>
            <a:r>
              <a:rPr dirty="0" err="1"/>
              <a:t>Às</a:t>
            </a:r>
            <a:r>
              <a:rPr dirty="0"/>
              <a:t> </a:t>
            </a:r>
            <a:r>
              <a:rPr dirty="0" err="1"/>
              <a:t>vezes</a:t>
            </a:r>
            <a:r>
              <a:rPr dirty="0"/>
              <a:t>, as pessoas </a:t>
            </a:r>
            <a:r>
              <a:rPr dirty="0" err="1"/>
              <a:t>podem</a:t>
            </a:r>
            <a:r>
              <a:rPr dirty="0"/>
              <a:t> </a:t>
            </a:r>
            <a:r>
              <a:rPr dirty="0" err="1"/>
              <a:t>não</a:t>
            </a:r>
            <a:r>
              <a:rPr dirty="0"/>
              <a:t> </a:t>
            </a:r>
            <a:r>
              <a:rPr dirty="0" err="1"/>
              <a:t>precisar</a:t>
            </a:r>
            <a:r>
              <a:rPr dirty="0"/>
              <a:t> de </a:t>
            </a:r>
            <a:r>
              <a:rPr dirty="0" err="1"/>
              <a:t>nenhum</a:t>
            </a:r>
            <a:r>
              <a:rPr dirty="0"/>
              <a:t> </a:t>
            </a:r>
            <a:r>
              <a:rPr dirty="0" err="1"/>
              <a:t>suporte</a:t>
            </a:r>
            <a:r>
              <a:rPr dirty="0"/>
              <a:t>, </a:t>
            </a:r>
            <a:r>
              <a:rPr dirty="0" err="1"/>
              <a:t>outras</a:t>
            </a:r>
            <a:r>
              <a:rPr dirty="0"/>
              <a:t> </a:t>
            </a:r>
            <a:r>
              <a:rPr dirty="0" err="1"/>
              <a:t>vezes</a:t>
            </a:r>
            <a:r>
              <a:rPr dirty="0"/>
              <a:t>, o </a:t>
            </a:r>
            <a:r>
              <a:rPr dirty="0" err="1"/>
              <a:t>suporte</a:t>
            </a:r>
            <a:r>
              <a:rPr dirty="0"/>
              <a:t> de </a:t>
            </a:r>
            <a:r>
              <a:rPr dirty="0" err="1"/>
              <a:t>baixo</a:t>
            </a:r>
            <a:r>
              <a:rPr dirty="0"/>
              <a:t> </a:t>
            </a:r>
            <a:r>
              <a:rPr dirty="0" err="1"/>
              <a:t>nível</a:t>
            </a:r>
            <a:r>
              <a:rPr dirty="0"/>
              <a:t> é </a:t>
            </a:r>
            <a:r>
              <a:rPr dirty="0" err="1"/>
              <a:t>suficiente</a:t>
            </a:r>
            <a:r>
              <a:rPr dirty="0"/>
              <a:t> e, </a:t>
            </a:r>
            <a:r>
              <a:rPr dirty="0" err="1"/>
              <a:t>às</a:t>
            </a:r>
            <a:r>
              <a:rPr dirty="0"/>
              <a:t> </a:t>
            </a:r>
            <a:r>
              <a:rPr dirty="0" err="1"/>
              <a:t>vezes</a:t>
            </a:r>
            <a:r>
              <a:rPr dirty="0"/>
              <a:t>, </a:t>
            </a:r>
            <a:r>
              <a:rPr dirty="0" err="1"/>
              <a:t>pode</a:t>
            </a:r>
            <a:r>
              <a:rPr dirty="0"/>
              <a:t> ser </a:t>
            </a:r>
            <a:r>
              <a:rPr dirty="0" err="1"/>
              <a:t>necessário</a:t>
            </a:r>
            <a:r>
              <a:rPr dirty="0"/>
              <a:t> um </a:t>
            </a:r>
            <a:r>
              <a:rPr dirty="0" err="1"/>
              <a:t>suporte</a:t>
            </a:r>
            <a:r>
              <a:rPr dirty="0"/>
              <a:t> </a:t>
            </a:r>
            <a:r>
              <a:rPr dirty="0" err="1"/>
              <a:t>mais</a:t>
            </a:r>
            <a:r>
              <a:rPr dirty="0"/>
              <a:t> </a:t>
            </a:r>
            <a:r>
              <a:rPr dirty="0" err="1"/>
              <a:t>intensivo</a:t>
            </a:r>
            <a:r>
              <a:rPr dirty="0"/>
              <a:t>.</a:t>
            </a:r>
            <a:endParaRPr lang="en-CH" dirty="0"/>
          </a:p>
          <a:p>
            <a:pPr algn="just">
              <a:spcBef>
                <a:spcPts val="600"/>
              </a:spcBef>
              <a:spcAft>
                <a:spcPts val="0"/>
              </a:spcAft>
            </a:pPr>
            <a:r>
              <a:rPr sz="2000" dirty="0"/>
              <a:t>É importante lembrar que, ao </a:t>
            </a:r>
            <a:r>
              <a:rPr sz="2000" dirty="0" err="1"/>
              <a:t>contrário</a:t>
            </a:r>
            <a:r>
              <a:rPr sz="2000" dirty="0"/>
              <a:t> da </a:t>
            </a:r>
            <a:r>
              <a:rPr sz="2000" dirty="0" err="1"/>
              <a:t>necessidade</a:t>
            </a:r>
            <a:r>
              <a:rPr sz="2000" dirty="0"/>
              <a:t> de </a:t>
            </a:r>
            <a:r>
              <a:rPr sz="2000" dirty="0" err="1"/>
              <a:t>apoio</a:t>
            </a:r>
            <a:r>
              <a:rPr sz="2000" dirty="0"/>
              <a:t>, o </a:t>
            </a:r>
            <a:r>
              <a:rPr sz="2000" dirty="0" err="1"/>
              <a:t>direito</a:t>
            </a:r>
            <a:r>
              <a:rPr sz="2000" dirty="0"/>
              <a:t> de </a:t>
            </a:r>
            <a:r>
              <a:rPr sz="2000" dirty="0" err="1"/>
              <a:t>exercer</a:t>
            </a:r>
            <a:r>
              <a:rPr sz="2000" dirty="0"/>
              <a:t> a </a:t>
            </a:r>
            <a:r>
              <a:rPr lang="pt-BR" sz="2000" dirty="0"/>
              <a:t>capacidade legal</a:t>
            </a:r>
            <a:r>
              <a:rPr sz="2000" dirty="0"/>
              <a:t> </a:t>
            </a:r>
            <a:r>
              <a:rPr sz="2000" dirty="0" err="1"/>
              <a:t>nunca</a:t>
            </a:r>
            <a:r>
              <a:rPr sz="2000" dirty="0"/>
              <a:t> </a:t>
            </a:r>
            <a:r>
              <a:rPr sz="2000" dirty="0" err="1"/>
              <a:t>flutua</a:t>
            </a:r>
            <a:r>
              <a:rPr sz="2000" dirty="0"/>
              <a:t> ou varia. </a:t>
            </a:r>
            <a:endParaRPr lang="en-CH" sz="2000" dirty="0"/>
          </a:p>
          <a:p>
            <a:endParaRPr lang="en-CH" dirty="0"/>
          </a:p>
        </p:txBody>
      </p:sp>
      <p:sp>
        <p:nvSpPr>
          <p:cNvPr id="2" name="Title 1">
            <a:extLst>
              <a:ext uri="{FF2B5EF4-FFF2-40B4-BE49-F238E27FC236}">
                <a16:creationId xmlns:a16="http://schemas.microsoft.com/office/drawing/2014/main" id="{93BAE571-C204-48CE-BCA1-544ECF2B014A}"/>
              </a:ext>
            </a:extLst>
          </p:cNvPr>
          <p:cNvSpPr>
            <a:spLocks noGrp="1"/>
          </p:cNvSpPr>
          <p:nvPr>
            <p:ph type="title"/>
          </p:nvPr>
        </p:nvSpPr>
        <p:spPr>
          <a:xfrm>
            <a:off x="422141" y="506412"/>
            <a:ext cx="11259465"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a:t>
            </a:r>
            <a:r>
              <a:rPr lang="pt-BR" dirty="0"/>
              <a:t>3</a:t>
            </a:r>
            <a:endParaRPr lang="en-CH" dirty="0"/>
          </a:p>
        </p:txBody>
      </p:sp>
    </p:spTree>
    <p:extLst>
      <p:ext uri="{BB962C8B-B14F-4D97-AF65-F5344CB8AC3E}">
        <p14:creationId xmlns:p14="http://schemas.microsoft.com/office/powerpoint/2010/main" val="2423365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4DB829-9C78-FE49-8075-0A8227E50577}"/>
              </a:ext>
            </a:extLst>
          </p:cNvPr>
          <p:cNvSpPr>
            <a:spLocks noGrp="1"/>
          </p:cNvSpPr>
          <p:nvPr>
            <p:ph type="body" sz="quarter" idx="13"/>
          </p:nvPr>
        </p:nvSpPr>
        <p:spPr>
          <a:xfrm>
            <a:off x="507183" y="1778609"/>
            <a:ext cx="11174400" cy="360000"/>
          </a:xfrm>
        </p:spPr>
        <p:txBody>
          <a:bodyPr/>
          <a:lstStyle/>
          <a:p>
            <a:r>
              <a:t>Tomada de decisão apoiada nos serviços de saúde mental e sociais</a:t>
            </a:r>
            <a:endParaRPr lang="en-CH"/>
          </a:p>
        </p:txBody>
      </p:sp>
      <p:sp>
        <p:nvSpPr>
          <p:cNvPr id="3" name="Content Placeholder 2">
            <a:extLst>
              <a:ext uri="{FF2B5EF4-FFF2-40B4-BE49-F238E27FC236}">
                <a16:creationId xmlns:a16="http://schemas.microsoft.com/office/drawing/2014/main" id="{E060BBFE-7E00-4CA2-AB1C-5E5A927442D2}"/>
              </a:ext>
            </a:extLst>
          </p:cNvPr>
          <p:cNvSpPr>
            <a:spLocks noGrp="1"/>
          </p:cNvSpPr>
          <p:nvPr>
            <p:ph sz="quarter" idx="14"/>
          </p:nvPr>
        </p:nvSpPr>
        <p:spPr>
          <a:xfrm>
            <a:off x="507183" y="2601043"/>
            <a:ext cx="11174412" cy="2551726"/>
          </a:xfrm>
        </p:spPr>
        <p:txBody>
          <a:bodyPr>
            <a:normAutofit/>
          </a:bodyPr>
          <a:lstStyle/>
          <a:p>
            <a:pPr algn="just">
              <a:spcBef>
                <a:spcPts val="600"/>
              </a:spcBef>
              <a:spcAft>
                <a:spcPts val="0"/>
              </a:spcAft>
            </a:pPr>
            <a:r>
              <a:rPr sz="2000" dirty="0"/>
              <a:t>A </a:t>
            </a:r>
            <a:r>
              <a:rPr sz="2000" dirty="0" err="1"/>
              <a:t>dinâmica</a:t>
            </a:r>
            <a:r>
              <a:rPr sz="2000" dirty="0"/>
              <a:t> de </a:t>
            </a:r>
            <a:r>
              <a:rPr sz="2000" dirty="0" err="1"/>
              <a:t>poder</a:t>
            </a:r>
            <a:r>
              <a:rPr sz="2000" dirty="0"/>
              <a:t> </a:t>
            </a:r>
            <a:r>
              <a:rPr sz="2000" dirty="0" err="1"/>
              <a:t>desigual</a:t>
            </a:r>
            <a:r>
              <a:rPr sz="2000" dirty="0"/>
              <a:t> entre </a:t>
            </a:r>
            <a:r>
              <a:rPr sz="2000" dirty="0" err="1"/>
              <a:t>profissionais</a:t>
            </a:r>
            <a:r>
              <a:rPr sz="2000" dirty="0"/>
              <a:t> e pessoas que </a:t>
            </a:r>
            <a:r>
              <a:rPr sz="2000" dirty="0" err="1"/>
              <a:t>usam</a:t>
            </a:r>
            <a:r>
              <a:rPr sz="2000" dirty="0"/>
              <a:t> </a:t>
            </a:r>
            <a:r>
              <a:rPr sz="2000" dirty="0" err="1"/>
              <a:t>serviços</a:t>
            </a:r>
            <a:r>
              <a:rPr sz="2000" dirty="0"/>
              <a:t> atua como uma </a:t>
            </a:r>
            <a:r>
              <a:rPr sz="2000" dirty="0" err="1"/>
              <a:t>barreira</a:t>
            </a:r>
            <a:r>
              <a:rPr sz="2000" dirty="0"/>
              <a:t> importante para a </a:t>
            </a:r>
            <a:r>
              <a:rPr sz="2000" dirty="0" err="1"/>
              <a:t>tomada</a:t>
            </a:r>
            <a:r>
              <a:rPr sz="2000" dirty="0"/>
              <a:t> de </a:t>
            </a:r>
            <a:r>
              <a:rPr sz="2000" dirty="0" err="1"/>
              <a:t>decisão</a:t>
            </a:r>
            <a:r>
              <a:rPr sz="2000" dirty="0"/>
              <a:t> </a:t>
            </a:r>
            <a:r>
              <a:rPr sz="2000" dirty="0" err="1"/>
              <a:t>apoiada</a:t>
            </a:r>
            <a:r>
              <a:rPr sz="2000" dirty="0"/>
              <a:t> nesses ambientes. </a:t>
            </a:r>
          </a:p>
          <a:p>
            <a:pPr algn="just">
              <a:spcBef>
                <a:spcPts val="600"/>
              </a:spcBef>
              <a:spcAft>
                <a:spcPts val="0"/>
              </a:spcAft>
            </a:pPr>
            <a:r>
              <a:rPr sz="2000" dirty="0"/>
              <a:t>As leis que </a:t>
            </a:r>
            <a:r>
              <a:rPr sz="2000" dirty="0" err="1"/>
              <a:t>permitem</a:t>
            </a:r>
            <a:r>
              <a:rPr sz="2000" dirty="0"/>
              <a:t> </a:t>
            </a:r>
            <a:r>
              <a:rPr sz="2000" dirty="0" err="1"/>
              <a:t>admissão</a:t>
            </a:r>
            <a:r>
              <a:rPr sz="2000" dirty="0"/>
              <a:t> e </a:t>
            </a:r>
            <a:r>
              <a:rPr sz="2000" dirty="0" err="1"/>
              <a:t>tratamento</a:t>
            </a:r>
            <a:r>
              <a:rPr sz="2000" dirty="0"/>
              <a:t> </a:t>
            </a:r>
            <a:r>
              <a:rPr sz="2000" dirty="0" err="1"/>
              <a:t>involuntário</a:t>
            </a:r>
            <a:r>
              <a:rPr sz="2000" dirty="0"/>
              <a:t> </a:t>
            </a:r>
            <a:r>
              <a:rPr sz="2000" dirty="0" err="1"/>
              <a:t>contribuem</a:t>
            </a:r>
            <a:r>
              <a:rPr sz="2000" dirty="0"/>
              <a:t> para </a:t>
            </a:r>
            <a:r>
              <a:rPr sz="2000" dirty="0" err="1"/>
              <a:t>esse</a:t>
            </a:r>
            <a:r>
              <a:rPr sz="2000" dirty="0"/>
              <a:t> </a:t>
            </a:r>
            <a:r>
              <a:rPr sz="2000" dirty="0" err="1"/>
              <a:t>desequilíbrio</a:t>
            </a:r>
            <a:r>
              <a:rPr sz="2000" dirty="0"/>
              <a:t> de </a:t>
            </a:r>
            <a:r>
              <a:rPr sz="2000" dirty="0" err="1"/>
              <a:t>poder</a:t>
            </a:r>
            <a:r>
              <a:rPr sz="2000" dirty="0"/>
              <a:t>. </a:t>
            </a:r>
            <a:endParaRPr lang="en-CH" sz="2000" dirty="0"/>
          </a:p>
          <a:p>
            <a:pPr algn="just">
              <a:spcBef>
                <a:spcPts val="600"/>
              </a:spcBef>
              <a:spcAft>
                <a:spcPts val="0"/>
              </a:spcAft>
            </a:pPr>
            <a:r>
              <a:rPr sz="2000" dirty="0"/>
              <a:t>As pessoas que </a:t>
            </a:r>
            <a:r>
              <a:rPr sz="2000" dirty="0" err="1"/>
              <a:t>u</a:t>
            </a:r>
            <a:r>
              <a:rPr lang="en-US" sz="2000" dirty="0" err="1"/>
              <a:t>tiliz</a:t>
            </a:r>
            <a:r>
              <a:rPr sz="2000" dirty="0" err="1"/>
              <a:t>am</a:t>
            </a:r>
            <a:r>
              <a:rPr sz="2000" dirty="0"/>
              <a:t> </a:t>
            </a:r>
            <a:r>
              <a:rPr sz="2000" dirty="0" err="1"/>
              <a:t>serviços</a:t>
            </a:r>
            <a:r>
              <a:rPr sz="2000" dirty="0"/>
              <a:t> </a:t>
            </a:r>
            <a:r>
              <a:rPr sz="2000" dirty="0" err="1"/>
              <a:t>geralmente</a:t>
            </a:r>
            <a:r>
              <a:rPr sz="2000" dirty="0"/>
              <a:t> </a:t>
            </a:r>
            <a:r>
              <a:rPr sz="2000" dirty="0" err="1"/>
              <a:t>acreditam</a:t>
            </a:r>
            <a:r>
              <a:rPr sz="2000" dirty="0"/>
              <a:t> que </a:t>
            </a:r>
            <a:r>
              <a:rPr sz="2000" dirty="0" err="1"/>
              <a:t>os</a:t>
            </a:r>
            <a:r>
              <a:rPr sz="2000" dirty="0"/>
              <a:t> </a:t>
            </a:r>
            <a:r>
              <a:rPr sz="2000" dirty="0" err="1"/>
              <a:t>profissionais</a:t>
            </a:r>
            <a:r>
              <a:rPr sz="2000" dirty="0"/>
              <a:t> são </a:t>
            </a:r>
            <a:r>
              <a:rPr sz="2000" dirty="0" err="1"/>
              <a:t>capazes</a:t>
            </a:r>
            <a:r>
              <a:rPr sz="2000" dirty="0"/>
              <a:t> de fazer o que </a:t>
            </a:r>
            <a:r>
              <a:rPr sz="2000" dirty="0" err="1"/>
              <a:t>querem</a:t>
            </a:r>
            <a:r>
              <a:rPr sz="2000" dirty="0"/>
              <a:t> por causa de sua </a:t>
            </a:r>
            <a:r>
              <a:rPr sz="2000" dirty="0" err="1"/>
              <a:t>autoridade</a:t>
            </a:r>
            <a:r>
              <a:rPr sz="2000" dirty="0"/>
              <a:t>.</a:t>
            </a:r>
          </a:p>
          <a:p>
            <a:pPr algn="just">
              <a:spcBef>
                <a:spcPts val="600"/>
              </a:spcBef>
              <a:spcAft>
                <a:spcPts val="0"/>
              </a:spcAft>
            </a:pPr>
            <a:r>
              <a:rPr sz="2000" dirty="0"/>
              <a:t>Importante </a:t>
            </a:r>
            <a:r>
              <a:rPr sz="2000" dirty="0" err="1"/>
              <a:t>abordar</a:t>
            </a:r>
            <a:r>
              <a:rPr sz="2000" dirty="0"/>
              <a:t> e mudar a </a:t>
            </a:r>
            <a:r>
              <a:rPr sz="2000" dirty="0" err="1"/>
              <a:t>dinâmica</a:t>
            </a:r>
            <a:r>
              <a:rPr sz="2000" dirty="0"/>
              <a:t> do </a:t>
            </a:r>
            <a:r>
              <a:rPr sz="2000" dirty="0" err="1"/>
              <a:t>poder</a:t>
            </a:r>
            <a:r>
              <a:rPr sz="2000" dirty="0"/>
              <a:t>, a </a:t>
            </a:r>
            <a:r>
              <a:rPr sz="2000" dirty="0" err="1"/>
              <a:t>fim</a:t>
            </a:r>
            <a:r>
              <a:rPr sz="2000" dirty="0"/>
              <a:t> de </a:t>
            </a:r>
            <a:r>
              <a:rPr sz="2000" dirty="0" err="1"/>
              <a:t>respeitar</a:t>
            </a:r>
            <a:r>
              <a:rPr sz="2000" dirty="0"/>
              <a:t> o </a:t>
            </a:r>
            <a:r>
              <a:rPr sz="2000" dirty="0" err="1"/>
              <a:t>direito</a:t>
            </a:r>
            <a:r>
              <a:rPr sz="2000" dirty="0"/>
              <a:t> das pessoas à </a:t>
            </a:r>
            <a:r>
              <a:rPr lang="pt-BR" sz="2000" dirty="0"/>
              <a:t>capacidade legal</a:t>
            </a:r>
            <a:r>
              <a:rPr sz="2000" dirty="0"/>
              <a:t>.</a:t>
            </a:r>
            <a:endParaRPr lang="en-CH" sz="2000" dirty="0"/>
          </a:p>
          <a:p>
            <a:endParaRPr lang="en-CH" dirty="0"/>
          </a:p>
        </p:txBody>
      </p:sp>
      <p:sp>
        <p:nvSpPr>
          <p:cNvPr id="2" name="Title 1">
            <a:extLst>
              <a:ext uri="{FF2B5EF4-FFF2-40B4-BE49-F238E27FC236}">
                <a16:creationId xmlns:a16="http://schemas.microsoft.com/office/drawing/2014/main" id="{649F1798-DFCB-4EAB-9FA6-FC1C7683C5ED}"/>
              </a:ext>
            </a:extLst>
          </p:cNvPr>
          <p:cNvSpPr>
            <a:spLocks noGrp="1"/>
          </p:cNvSpPr>
          <p:nvPr>
            <p:ph type="title"/>
          </p:nvPr>
        </p:nvSpPr>
        <p:spPr>
          <a:xfrm>
            <a:off x="422141" y="506412"/>
            <a:ext cx="11259465"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4</a:t>
            </a:r>
            <a:endParaRPr lang="en-CH" dirty="0"/>
          </a:p>
        </p:txBody>
      </p:sp>
    </p:spTree>
    <p:extLst>
      <p:ext uri="{BB962C8B-B14F-4D97-AF65-F5344CB8AC3E}">
        <p14:creationId xmlns:p14="http://schemas.microsoft.com/office/powerpoint/2010/main" val="840414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3AD6D-DF85-47C4-B790-80F1A6CAB34E}"/>
              </a:ext>
            </a:extLst>
          </p:cNvPr>
          <p:cNvSpPr>
            <a:spLocks noGrp="1"/>
          </p:cNvSpPr>
          <p:nvPr>
            <p:ph sz="quarter" idx="14"/>
          </p:nvPr>
        </p:nvSpPr>
        <p:spPr>
          <a:xfrm>
            <a:off x="865987" y="1912240"/>
            <a:ext cx="10783536" cy="4301783"/>
          </a:xfrm>
        </p:spPr>
        <p:txBody>
          <a:bodyPr>
            <a:normAutofit/>
          </a:bodyPr>
          <a:lstStyle/>
          <a:p>
            <a:pPr algn="just">
              <a:spcBef>
                <a:spcPts val="600"/>
              </a:spcBef>
              <a:spcAft>
                <a:spcPts val="0"/>
              </a:spcAft>
            </a:pPr>
            <a:r>
              <a:rPr sz="2000" dirty="0"/>
              <a:t>Os </a:t>
            </a:r>
            <a:r>
              <a:rPr sz="2000" dirty="0" err="1"/>
              <a:t>profissionais</a:t>
            </a:r>
            <a:r>
              <a:rPr sz="2000" dirty="0"/>
              <a:t> </a:t>
            </a:r>
            <a:r>
              <a:rPr lang="pt-BR" sz="2000" dirty="0"/>
              <a:t>de saúde mental e outros profissionais </a:t>
            </a:r>
            <a:r>
              <a:rPr sz="2000" dirty="0" err="1"/>
              <a:t>não</a:t>
            </a:r>
            <a:r>
              <a:rPr sz="2000" dirty="0"/>
              <a:t> são "</a:t>
            </a:r>
            <a:r>
              <a:rPr sz="2000" dirty="0" err="1"/>
              <a:t>apoiadores</a:t>
            </a:r>
            <a:r>
              <a:rPr sz="2000" dirty="0"/>
              <a:t>" </a:t>
            </a:r>
            <a:r>
              <a:rPr sz="2000" dirty="0" err="1"/>
              <a:t>devido</a:t>
            </a:r>
            <a:r>
              <a:rPr sz="2000" dirty="0"/>
              <a:t> ao </a:t>
            </a:r>
            <a:r>
              <a:rPr sz="2000" dirty="0" err="1"/>
              <a:t>risco</a:t>
            </a:r>
            <a:r>
              <a:rPr sz="2000" dirty="0"/>
              <a:t> de </a:t>
            </a:r>
            <a:r>
              <a:rPr sz="2000" dirty="0" err="1"/>
              <a:t>conflito</a:t>
            </a:r>
            <a:r>
              <a:rPr sz="2000" dirty="0"/>
              <a:t> de interesses e </a:t>
            </a:r>
            <a:r>
              <a:rPr sz="2000" dirty="0" err="1"/>
              <a:t>influência</a:t>
            </a:r>
            <a:r>
              <a:rPr sz="2000" dirty="0"/>
              <a:t> </a:t>
            </a:r>
            <a:r>
              <a:rPr sz="2000" dirty="0" err="1"/>
              <a:t>indevida</a:t>
            </a:r>
            <a:r>
              <a:rPr sz="2000" dirty="0"/>
              <a:t>. </a:t>
            </a:r>
          </a:p>
          <a:p>
            <a:pPr algn="just">
              <a:spcBef>
                <a:spcPts val="600"/>
              </a:spcBef>
              <a:spcAft>
                <a:spcPts val="0"/>
              </a:spcAft>
            </a:pPr>
            <a:r>
              <a:rPr sz="2000" dirty="0"/>
              <a:t>No </a:t>
            </a:r>
            <a:r>
              <a:rPr sz="2000" dirty="0" err="1"/>
              <a:t>entanto</a:t>
            </a:r>
            <a:r>
              <a:rPr sz="2000" dirty="0"/>
              <a:t>, </a:t>
            </a:r>
            <a:r>
              <a:rPr sz="2000" dirty="0" err="1"/>
              <a:t>eles</a:t>
            </a:r>
            <a:r>
              <a:rPr sz="2000" dirty="0"/>
              <a:t> </a:t>
            </a:r>
            <a:r>
              <a:rPr sz="2000" dirty="0" err="1"/>
              <a:t>devem</a:t>
            </a:r>
            <a:r>
              <a:rPr sz="2000" dirty="0"/>
              <a:t> </a:t>
            </a:r>
            <a:r>
              <a:rPr sz="2000" dirty="0" err="1"/>
              <a:t>adotar</a:t>
            </a:r>
            <a:r>
              <a:rPr sz="2000" dirty="0"/>
              <a:t> uma </a:t>
            </a:r>
            <a:r>
              <a:rPr sz="2000" dirty="0" err="1"/>
              <a:t>abordagem</a:t>
            </a:r>
            <a:r>
              <a:rPr sz="2000" dirty="0"/>
              <a:t> de </a:t>
            </a:r>
            <a:r>
              <a:rPr sz="2000" dirty="0" err="1"/>
              <a:t>apoio</a:t>
            </a:r>
            <a:r>
              <a:rPr sz="2000" dirty="0"/>
              <a:t>. </a:t>
            </a:r>
          </a:p>
          <a:p>
            <a:pPr algn="just">
              <a:spcBef>
                <a:spcPts val="600"/>
              </a:spcBef>
              <a:spcAft>
                <a:spcPts val="0"/>
              </a:spcAft>
            </a:pPr>
            <a:r>
              <a:rPr sz="2000" dirty="0" err="1"/>
              <a:t>Às</a:t>
            </a:r>
            <a:r>
              <a:rPr sz="2000" dirty="0"/>
              <a:t> </a:t>
            </a:r>
            <a:r>
              <a:rPr sz="2000" dirty="0" err="1"/>
              <a:t>vezes</a:t>
            </a:r>
            <a:r>
              <a:rPr sz="2000" dirty="0"/>
              <a:t>, </a:t>
            </a:r>
            <a:r>
              <a:rPr sz="2000" dirty="0" err="1"/>
              <a:t>os</a:t>
            </a:r>
            <a:r>
              <a:rPr sz="2000" dirty="0"/>
              <a:t> </a:t>
            </a:r>
            <a:r>
              <a:rPr sz="2000" dirty="0" err="1"/>
              <a:t>profissionais</a:t>
            </a:r>
            <a:r>
              <a:rPr sz="2000" dirty="0"/>
              <a:t> </a:t>
            </a:r>
            <a:r>
              <a:rPr sz="2000" dirty="0" err="1"/>
              <a:t>acreditam</a:t>
            </a:r>
            <a:r>
              <a:rPr sz="2000" dirty="0"/>
              <a:t> que </a:t>
            </a:r>
            <a:r>
              <a:rPr sz="2000" dirty="0" err="1"/>
              <a:t>já</a:t>
            </a:r>
            <a:r>
              <a:rPr sz="2000" dirty="0"/>
              <a:t> </a:t>
            </a:r>
            <a:r>
              <a:rPr sz="2000" dirty="0" err="1"/>
              <a:t>estão</a:t>
            </a:r>
            <a:r>
              <a:rPr sz="2000" dirty="0"/>
              <a:t> </a:t>
            </a:r>
            <a:r>
              <a:rPr sz="2000" dirty="0" err="1"/>
              <a:t>implementando</a:t>
            </a:r>
            <a:r>
              <a:rPr sz="2000" dirty="0"/>
              <a:t> </a:t>
            </a:r>
            <a:r>
              <a:rPr sz="2000" dirty="0" err="1"/>
              <a:t>essa</a:t>
            </a:r>
            <a:r>
              <a:rPr sz="2000" dirty="0"/>
              <a:t> </a:t>
            </a:r>
            <a:r>
              <a:rPr sz="2000" dirty="0" err="1"/>
              <a:t>abordagem</a:t>
            </a:r>
            <a:r>
              <a:rPr sz="2000" dirty="0"/>
              <a:t>. </a:t>
            </a:r>
          </a:p>
          <a:p>
            <a:pPr algn="just">
              <a:spcBef>
                <a:spcPts val="600"/>
              </a:spcBef>
              <a:spcAft>
                <a:spcPts val="0"/>
              </a:spcAft>
            </a:pPr>
            <a:r>
              <a:rPr sz="2000" dirty="0" err="1"/>
              <a:t>Muitas</a:t>
            </a:r>
            <a:r>
              <a:rPr sz="2000" dirty="0"/>
              <a:t> </a:t>
            </a:r>
            <a:r>
              <a:rPr sz="2000" dirty="0" err="1"/>
              <a:t>vezes</a:t>
            </a:r>
            <a:r>
              <a:rPr sz="2000" dirty="0"/>
              <a:t> </a:t>
            </a:r>
            <a:r>
              <a:rPr sz="2000" dirty="0" err="1"/>
              <a:t>eles</a:t>
            </a:r>
            <a:r>
              <a:rPr sz="2000" dirty="0"/>
              <a:t> </a:t>
            </a:r>
            <a:r>
              <a:rPr sz="2000" dirty="0" err="1"/>
              <a:t>identificam</a:t>
            </a:r>
            <a:r>
              <a:rPr sz="2000" dirty="0"/>
              <a:t> uma </a:t>
            </a:r>
            <a:r>
              <a:rPr sz="2000" dirty="0" err="1"/>
              <a:t>necessidade</a:t>
            </a:r>
            <a:r>
              <a:rPr sz="2000" dirty="0"/>
              <a:t>, </a:t>
            </a:r>
            <a:r>
              <a:rPr sz="2000" dirty="0" err="1"/>
              <a:t>fazem</a:t>
            </a:r>
            <a:r>
              <a:rPr sz="2000" dirty="0"/>
              <a:t> uma </a:t>
            </a:r>
            <a:r>
              <a:rPr sz="2000" dirty="0" err="1"/>
              <a:t>sugestão</a:t>
            </a:r>
            <a:r>
              <a:rPr sz="2000" dirty="0"/>
              <a:t> e </a:t>
            </a:r>
            <a:r>
              <a:rPr sz="2000" dirty="0" err="1"/>
              <a:t>pedem</a:t>
            </a:r>
            <a:r>
              <a:rPr sz="2000" dirty="0"/>
              <a:t> a </a:t>
            </a:r>
            <a:r>
              <a:rPr sz="2000" dirty="0" err="1"/>
              <a:t>concordância</a:t>
            </a:r>
            <a:r>
              <a:rPr sz="2000" dirty="0"/>
              <a:t> das pessoas que </a:t>
            </a:r>
            <a:r>
              <a:rPr sz="2000" dirty="0" err="1"/>
              <a:t>usam</a:t>
            </a:r>
            <a:r>
              <a:rPr sz="2000" dirty="0"/>
              <a:t> o </a:t>
            </a:r>
            <a:r>
              <a:rPr sz="2000" dirty="0" err="1"/>
              <a:t>serviço</a:t>
            </a:r>
            <a:r>
              <a:rPr sz="2000" dirty="0"/>
              <a:t>. </a:t>
            </a:r>
          </a:p>
          <a:p>
            <a:pPr algn="just">
              <a:spcBef>
                <a:spcPts val="600"/>
              </a:spcBef>
              <a:spcAft>
                <a:spcPts val="0"/>
              </a:spcAft>
            </a:pPr>
            <a:r>
              <a:rPr sz="2000" dirty="0" err="1"/>
              <a:t>Direcionar</a:t>
            </a:r>
            <a:r>
              <a:rPr sz="2000" dirty="0"/>
              <a:t> o </a:t>
            </a:r>
            <a:r>
              <a:rPr sz="2000" dirty="0" err="1"/>
              <a:t>fluxo</a:t>
            </a:r>
            <a:r>
              <a:rPr sz="2000" dirty="0"/>
              <a:t> de </a:t>
            </a:r>
            <a:r>
              <a:rPr sz="2000" dirty="0" err="1"/>
              <a:t>informações</a:t>
            </a:r>
            <a:r>
              <a:rPr sz="2000" dirty="0"/>
              <a:t> dessa </a:t>
            </a:r>
            <a:r>
              <a:rPr sz="2000" dirty="0" err="1"/>
              <a:t>maneira</a:t>
            </a:r>
            <a:r>
              <a:rPr sz="2000" dirty="0"/>
              <a:t> </a:t>
            </a:r>
            <a:r>
              <a:rPr sz="2000" dirty="0" err="1"/>
              <a:t>não</a:t>
            </a:r>
            <a:r>
              <a:rPr sz="2000" dirty="0"/>
              <a:t> é uma </a:t>
            </a:r>
            <a:r>
              <a:rPr sz="2000" dirty="0" err="1"/>
              <a:t>abordagem</a:t>
            </a:r>
            <a:r>
              <a:rPr sz="2000" dirty="0"/>
              <a:t> de </a:t>
            </a:r>
            <a:r>
              <a:rPr sz="2000" dirty="0" err="1"/>
              <a:t>apoio</a:t>
            </a:r>
            <a:r>
              <a:rPr sz="2000" dirty="0"/>
              <a:t>. </a:t>
            </a:r>
            <a:endParaRPr lang="en-CH" sz="2000" dirty="0"/>
          </a:p>
          <a:p>
            <a:pPr algn="just">
              <a:spcBef>
                <a:spcPts val="600"/>
              </a:spcBef>
              <a:spcAft>
                <a:spcPts val="0"/>
              </a:spcAft>
            </a:pPr>
            <a:r>
              <a:rPr sz="2000" dirty="0"/>
              <a:t>Os </a:t>
            </a:r>
            <a:r>
              <a:rPr sz="2000" dirty="0" err="1"/>
              <a:t>profissionais</a:t>
            </a:r>
            <a:r>
              <a:rPr sz="2000" dirty="0"/>
              <a:t> </a:t>
            </a:r>
            <a:r>
              <a:rPr sz="2000" dirty="0" err="1"/>
              <a:t>muitas</a:t>
            </a:r>
            <a:r>
              <a:rPr sz="2000" dirty="0"/>
              <a:t> </a:t>
            </a:r>
            <a:r>
              <a:rPr sz="2000" dirty="0" err="1"/>
              <a:t>vezes</a:t>
            </a:r>
            <a:r>
              <a:rPr sz="2000" dirty="0"/>
              <a:t> </a:t>
            </a:r>
            <a:r>
              <a:rPr sz="2000" dirty="0" err="1"/>
              <a:t>não</a:t>
            </a:r>
            <a:r>
              <a:rPr sz="2000" dirty="0"/>
              <a:t> </a:t>
            </a:r>
            <a:r>
              <a:rPr sz="2000" dirty="0" err="1"/>
              <a:t>conseguem</a:t>
            </a:r>
            <a:r>
              <a:rPr sz="2000" dirty="0"/>
              <a:t> </a:t>
            </a:r>
            <a:r>
              <a:rPr sz="2000" dirty="0" err="1"/>
              <a:t>explicar</a:t>
            </a:r>
            <a:r>
              <a:rPr sz="2000" dirty="0"/>
              <a:t> </a:t>
            </a:r>
            <a:r>
              <a:rPr sz="2000" dirty="0" err="1"/>
              <a:t>os</a:t>
            </a:r>
            <a:r>
              <a:rPr sz="2000" dirty="0"/>
              <a:t> </a:t>
            </a:r>
            <a:r>
              <a:rPr sz="2000" dirty="0" err="1"/>
              <a:t>diferenciais</a:t>
            </a:r>
            <a:r>
              <a:rPr sz="2000" dirty="0"/>
              <a:t> de </a:t>
            </a:r>
            <a:r>
              <a:rPr sz="2000" dirty="0" err="1"/>
              <a:t>poder</a:t>
            </a:r>
            <a:r>
              <a:rPr sz="2000" dirty="0"/>
              <a:t> que </a:t>
            </a:r>
            <a:r>
              <a:rPr sz="2000" dirty="0" err="1"/>
              <a:t>existem</a:t>
            </a:r>
            <a:r>
              <a:rPr sz="2000" dirty="0"/>
              <a:t> entre </a:t>
            </a:r>
            <a:r>
              <a:rPr sz="2000" dirty="0" err="1"/>
              <a:t>eles</a:t>
            </a:r>
            <a:r>
              <a:rPr sz="2000" dirty="0"/>
              <a:t> e as pessoas que </a:t>
            </a:r>
            <a:r>
              <a:rPr sz="2000" dirty="0" err="1"/>
              <a:t>usam</a:t>
            </a:r>
            <a:r>
              <a:rPr sz="2000" dirty="0"/>
              <a:t> o </a:t>
            </a:r>
            <a:r>
              <a:rPr sz="2000" dirty="0" err="1"/>
              <a:t>serviço</a:t>
            </a:r>
            <a:r>
              <a:rPr sz="2000" dirty="0"/>
              <a:t>. </a:t>
            </a:r>
          </a:p>
          <a:p>
            <a:pPr algn="just">
              <a:spcBef>
                <a:spcPts val="600"/>
              </a:spcBef>
              <a:spcAft>
                <a:spcPts val="0"/>
              </a:spcAft>
            </a:pPr>
            <a:r>
              <a:rPr sz="2000" dirty="0"/>
              <a:t>Ao </a:t>
            </a:r>
            <a:r>
              <a:rPr sz="2000" dirty="0" err="1"/>
              <a:t>identificar</a:t>
            </a:r>
            <a:r>
              <a:rPr sz="2000" dirty="0"/>
              <a:t> </a:t>
            </a:r>
            <a:r>
              <a:rPr sz="2000" dirty="0" err="1"/>
              <a:t>necessidades</a:t>
            </a:r>
            <a:r>
              <a:rPr sz="2000" dirty="0"/>
              <a:t> e </a:t>
            </a:r>
            <a:r>
              <a:rPr sz="2000" dirty="0" err="1"/>
              <a:t>sugerir</a:t>
            </a:r>
            <a:r>
              <a:rPr sz="2000" dirty="0"/>
              <a:t> </a:t>
            </a:r>
            <a:r>
              <a:rPr sz="2000" dirty="0" err="1"/>
              <a:t>opções</a:t>
            </a:r>
            <a:r>
              <a:rPr sz="2000" dirty="0"/>
              <a:t> </a:t>
            </a:r>
            <a:r>
              <a:rPr sz="2000" dirty="0" err="1"/>
              <a:t>limitadas</a:t>
            </a:r>
            <a:r>
              <a:rPr sz="2000" dirty="0"/>
              <a:t>, </a:t>
            </a:r>
            <a:r>
              <a:rPr sz="2000" dirty="0" err="1"/>
              <a:t>os</a:t>
            </a:r>
            <a:r>
              <a:rPr sz="2000" dirty="0"/>
              <a:t> </a:t>
            </a:r>
            <a:r>
              <a:rPr sz="2000" dirty="0" err="1"/>
              <a:t>praticantes</a:t>
            </a:r>
            <a:r>
              <a:rPr sz="2000" dirty="0"/>
              <a:t> </a:t>
            </a:r>
            <a:r>
              <a:rPr sz="2000" dirty="0" err="1"/>
              <a:t>controlam</a:t>
            </a:r>
            <a:r>
              <a:rPr sz="2000" dirty="0"/>
              <a:t> a </a:t>
            </a:r>
            <a:r>
              <a:rPr sz="2000" dirty="0" err="1"/>
              <a:t>discussão</a:t>
            </a:r>
            <a:r>
              <a:rPr sz="2000" dirty="0"/>
              <a:t> e </a:t>
            </a:r>
            <a:r>
              <a:rPr sz="2000" dirty="0" err="1"/>
              <a:t>oferecem</a:t>
            </a:r>
            <a:r>
              <a:rPr sz="2000" dirty="0"/>
              <a:t> </a:t>
            </a:r>
            <a:r>
              <a:rPr sz="2000" dirty="0" err="1"/>
              <a:t>pouca</a:t>
            </a:r>
            <a:r>
              <a:rPr sz="2000" dirty="0"/>
              <a:t> </a:t>
            </a:r>
            <a:r>
              <a:rPr sz="2000" dirty="0" err="1"/>
              <a:t>oportunidade</a:t>
            </a:r>
            <a:r>
              <a:rPr sz="2000" dirty="0"/>
              <a:t> de </a:t>
            </a:r>
            <a:r>
              <a:rPr sz="2000" dirty="0" err="1"/>
              <a:t>desacordo</a:t>
            </a:r>
            <a:r>
              <a:rPr sz="2000" dirty="0"/>
              <a:t>.</a:t>
            </a:r>
            <a:endParaRPr lang="en-CH" sz="2000" dirty="0"/>
          </a:p>
        </p:txBody>
      </p:sp>
      <p:sp>
        <p:nvSpPr>
          <p:cNvPr id="2" name="Title 1">
            <a:extLst>
              <a:ext uri="{FF2B5EF4-FFF2-40B4-BE49-F238E27FC236}">
                <a16:creationId xmlns:a16="http://schemas.microsoft.com/office/drawing/2014/main" id="{A2A4D337-1D5C-4754-821C-6E96CFBF1DAE}"/>
              </a:ext>
            </a:extLst>
          </p:cNvPr>
          <p:cNvSpPr>
            <a:spLocks noGrp="1"/>
          </p:cNvSpPr>
          <p:nvPr>
            <p:ph type="title"/>
          </p:nvPr>
        </p:nvSpPr>
        <p:spPr>
          <a:xfrm>
            <a:off x="422142" y="506412"/>
            <a:ext cx="11056844"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a:t>
            </a:r>
            <a:r>
              <a:rPr lang="pt-BR" dirty="0"/>
              <a:t>5</a:t>
            </a:r>
            <a:endParaRPr lang="en-CH" dirty="0"/>
          </a:p>
        </p:txBody>
      </p:sp>
    </p:spTree>
    <p:extLst>
      <p:ext uri="{BB962C8B-B14F-4D97-AF65-F5344CB8AC3E}">
        <p14:creationId xmlns:p14="http://schemas.microsoft.com/office/powerpoint/2010/main" val="223292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5C4BA-2413-4C3C-9A25-60B6DF9E5343}"/>
              </a:ext>
            </a:extLst>
          </p:cNvPr>
          <p:cNvSpPr>
            <a:spLocks noGrp="1"/>
          </p:cNvSpPr>
          <p:nvPr>
            <p:ph sz="quarter" idx="14"/>
          </p:nvPr>
        </p:nvSpPr>
        <p:spPr>
          <a:xfrm>
            <a:off x="508794" y="1943188"/>
            <a:ext cx="11174412" cy="2820180"/>
          </a:xfrm>
        </p:spPr>
        <p:txBody>
          <a:bodyPr/>
          <a:lstStyle/>
          <a:p>
            <a:pPr algn="just">
              <a:spcBef>
                <a:spcPts val="600"/>
              </a:spcBef>
              <a:spcAft>
                <a:spcPts val="0"/>
              </a:spcAft>
            </a:pPr>
            <a:r>
              <a:rPr lang="pt-BR" sz="2000" b="1" dirty="0"/>
              <a:t>Tema 1: </a:t>
            </a:r>
            <a:r>
              <a:rPr lang="pt-BR" sz="2000" dirty="0"/>
              <a:t>Contestando a negação da capacidade legal em saúde mental.</a:t>
            </a:r>
          </a:p>
          <a:p>
            <a:pPr algn="just">
              <a:spcBef>
                <a:spcPts val="600"/>
              </a:spcBef>
              <a:spcAft>
                <a:spcPts val="0"/>
              </a:spcAft>
            </a:pPr>
            <a:r>
              <a:rPr lang="pt-BR" sz="2000" b="1" dirty="0"/>
              <a:t>Tema 2: </a:t>
            </a:r>
            <a:r>
              <a:rPr lang="pt-BR" sz="2000" dirty="0"/>
              <a:t>Tomada de decisão substituta versus apoiada.</a:t>
            </a:r>
          </a:p>
          <a:p>
            <a:pPr algn="just">
              <a:spcBef>
                <a:spcPts val="600"/>
              </a:spcBef>
              <a:spcAft>
                <a:spcPts val="0"/>
              </a:spcAft>
            </a:pPr>
            <a:r>
              <a:rPr lang="pt-BR" sz="2000" b="1" dirty="0"/>
              <a:t>Tema 3: </a:t>
            </a:r>
            <a:r>
              <a:rPr lang="pt-BR" sz="2000" dirty="0"/>
              <a:t>Tomada de decisão apoiada na prática.</a:t>
            </a:r>
          </a:p>
          <a:p>
            <a:pPr algn="just">
              <a:spcBef>
                <a:spcPts val="600"/>
              </a:spcBef>
              <a:spcAft>
                <a:spcPts val="0"/>
              </a:spcAft>
            </a:pPr>
            <a:r>
              <a:rPr lang="pt-BR" sz="2000" b="1" dirty="0"/>
              <a:t>Tema 4: </a:t>
            </a:r>
            <a:r>
              <a:rPr lang="pt-BR" sz="2000" dirty="0"/>
              <a:t>Nomear uma pessoa para comunicar a melhor interpretação da vontade e das preferências,</a:t>
            </a:r>
          </a:p>
          <a:p>
            <a:pPr algn="just">
              <a:spcBef>
                <a:spcPts val="600"/>
              </a:spcBef>
              <a:spcAft>
                <a:spcPts val="0"/>
              </a:spcAft>
            </a:pPr>
            <a:r>
              <a:rPr lang="pt-BR" sz="2000" b="1" dirty="0"/>
              <a:t>Tema 5: </a:t>
            </a:r>
            <a:r>
              <a:rPr lang="pt-BR" sz="2000" dirty="0"/>
              <a:t>Passos positivos para adotar uma abordagem de tomada de decisão apoiada.</a:t>
            </a:r>
          </a:p>
          <a:p>
            <a:pPr algn="just">
              <a:spcBef>
                <a:spcPts val="600"/>
              </a:spcBef>
              <a:spcAft>
                <a:spcPts val="0"/>
              </a:spcAft>
            </a:pPr>
            <a:r>
              <a:rPr lang="pt-BR" sz="2000" b="1" dirty="0"/>
              <a:t>Tema 6: </a:t>
            </a:r>
            <a:r>
              <a:rPr lang="pt-BR" sz="2000" dirty="0"/>
              <a:t>O que é o planejamento antecipado?</a:t>
            </a:r>
          </a:p>
          <a:p>
            <a:pPr algn="just">
              <a:spcBef>
                <a:spcPts val="600"/>
              </a:spcBef>
              <a:spcAft>
                <a:spcPts val="0"/>
              </a:spcAft>
            </a:pPr>
            <a:r>
              <a:rPr lang="pt-BR" sz="2000" b="1" dirty="0"/>
              <a:t>Tema 7: </a:t>
            </a:r>
            <a:r>
              <a:rPr lang="pt-BR" sz="2000" dirty="0"/>
              <a:t>Elaboração de documentos de planejamento antecipado.</a:t>
            </a:r>
            <a:endParaRPr lang="en-CH" dirty="0"/>
          </a:p>
        </p:txBody>
      </p:sp>
      <p:sp>
        <p:nvSpPr>
          <p:cNvPr id="2" name="Title 1">
            <a:extLst>
              <a:ext uri="{FF2B5EF4-FFF2-40B4-BE49-F238E27FC236}">
                <a16:creationId xmlns:a16="http://schemas.microsoft.com/office/drawing/2014/main" id="{D1E8A9D4-4CFB-40CE-B26D-29E0EC77DDF7}"/>
              </a:ext>
            </a:extLst>
          </p:cNvPr>
          <p:cNvSpPr>
            <a:spLocks noGrp="1"/>
          </p:cNvSpPr>
          <p:nvPr>
            <p:ph type="title"/>
          </p:nvPr>
        </p:nvSpPr>
        <p:spPr>
          <a:xfrm>
            <a:off x="422142" y="506412"/>
            <a:ext cx="11513184" cy="432000"/>
          </a:xfrm>
        </p:spPr>
        <p:txBody>
          <a:bodyPr/>
          <a:lstStyle/>
          <a:p>
            <a:pPr algn="ctr"/>
            <a:r>
              <a:rPr lang="pt-BR" dirty="0"/>
              <a:t>Temas</a:t>
            </a:r>
            <a:r>
              <a:rPr dirty="0"/>
              <a:t> </a:t>
            </a:r>
            <a:r>
              <a:rPr dirty="0" err="1"/>
              <a:t>abordados</a:t>
            </a:r>
            <a:r>
              <a:rPr dirty="0"/>
              <a:t> </a:t>
            </a:r>
            <a:r>
              <a:rPr dirty="0" err="1"/>
              <a:t>neste</a:t>
            </a:r>
            <a:r>
              <a:rPr dirty="0"/>
              <a:t> </a:t>
            </a:r>
            <a:r>
              <a:rPr dirty="0" err="1"/>
              <a:t>módulo</a:t>
            </a:r>
            <a:r>
              <a:rPr dirty="0"/>
              <a:t>:</a:t>
            </a:r>
            <a:endParaRPr lang="en-CH" dirty="0"/>
          </a:p>
        </p:txBody>
      </p:sp>
    </p:spTree>
    <p:extLst>
      <p:ext uri="{BB962C8B-B14F-4D97-AF65-F5344CB8AC3E}">
        <p14:creationId xmlns:p14="http://schemas.microsoft.com/office/powerpoint/2010/main" val="850352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579C5-55CF-44C8-A1CB-8EE93AF6C88E}"/>
              </a:ext>
            </a:extLst>
          </p:cNvPr>
          <p:cNvSpPr>
            <a:spLocks noGrp="1"/>
          </p:cNvSpPr>
          <p:nvPr>
            <p:ph sz="quarter" idx="14"/>
          </p:nvPr>
        </p:nvSpPr>
        <p:spPr>
          <a:xfrm>
            <a:off x="508794" y="2066359"/>
            <a:ext cx="11174412" cy="3044483"/>
          </a:xfrm>
        </p:spPr>
        <p:txBody>
          <a:bodyPr/>
          <a:lstStyle/>
          <a:p>
            <a:r>
              <a:rPr lang="pt-BR" sz="2000" dirty="0"/>
              <a:t>É necessário ultrapassar estas barreiras e promover uma nova abordagem centrada no apoio em que: </a:t>
            </a:r>
          </a:p>
          <a:p>
            <a:pPr marL="171450" indent="-171450"/>
            <a:r>
              <a:rPr lang="pt-BR" sz="2000" dirty="0"/>
              <a:t>As pessoas são capacitadas e recebem informações abrangentes que lhes permitem tomar decisões sobre suas vidas, inclusive sobre seus cuidados e tratamento. </a:t>
            </a:r>
          </a:p>
          <a:p>
            <a:pPr marL="171450" indent="-171450"/>
            <a:r>
              <a:rPr lang="pt-BR" sz="2000" dirty="0"/>
              <a:t>Desequilíbrios de poder podem ser neutralizados se os profissionais prestarem atenção aos valores, expectativas, vontade e preferências das pessoas com quem estão trabalhando, compreendendo seu sistema interpretativo e agindo de acordo. </a:t>
            </a:r>
          </a:p>
          <a:p>
            <a:pPr marL="171450" indent="-171450"/>
            <a:r>
              <a:rPr lang="pt-BR" sz="2000" dirty="0"/>
              <a:t>A autorreflexão dos profissionais sobre como suas suposições ou comportamentos podem ser uma barreira involuntária para a tomada de decisão pelos usuários do serviço também é necessária. </a:t>
            </a:r>
          </a:p>
        </p:txBody>
      </p:sp>
      <p:sp>
        <p:nvSpPr>
          <p:cNvPr id="2" name="Title 1">
            <a:extLst>
              <a:ext uri="{FF2B5EF4-FFF2-40B4-BE49-F238E27FC236}">
                <a16:creationId xmlns:a16="http://schemas.microsoft.com/office/drawing/2014/main" id="{6069447E-9AC6-4AB0-AA5E-654CF9EFB955}"/>
              </a:ext>
            </a:extLst>
          </p:cNvPr>
          <p:cNvSpPr>
            <a:spLocks noGrp="1"/>
          </p:cNvSpPr>
          <p:nvPr>
            <p:ph type="title"/>
          </p:nvPr>
        </p:nvSpPr>
        <p:spPr>
          <a:xfrm>
            <a:off x="422142" y="506412"/>
            <a:ext cx="11174412"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6</a:t>
            </a:r>
            <a:endParaRPr lang="en-CH" dirty="0"/>
          </a:p>
        </p:txBody>
      </p:sp>
    </p:spTree>
    <p:extLst>
      <p:ext uri="{BB962C8B-B14F-4D97-AF65-F5344CB8AC3E}">
        <p14:creationId xmlns:p14="http://schemas.microsoft.com/office/powerpoint/2010/main" val="4138839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E31F2-22C4-46A5-A558-F46E180FE10C}"/>
              </a:ext>
            </a:extLst>
          </p:cNvPr>
          <p:cNvSpPr>
            <a:spLocks noGrp="1"/>
          </p:cNvSpPr>
          <p:nvPr>
            <p:ph sz="quarter" idx="14"/>
          </p:nvPr>
        </p:nvSpPr>
        <p:spPr>
          <a:xfrm>
            <a:off x="508794" y="2301938"/>
            <a:ext cx="11174412" cy="1869010"/>
          </a:xfrm>
        </p:spPr>
        <p:txBody>
          <a:bodyPr/>
          <a:lstStyle/>
          <a:p>
            <a:pPr algn="just">
              <a:spcBef>
                <a:spcPts val="600"/>
              </a:spcBef>
              <a:spcAft>
                <a:spcPts val="0"/>
              </a:spcAft>
            </a:pPr>
            <a:r>
              <a:rPr sz="2000" dirty="0"/>
              <a:t>O </a:t>
            </a:r>
            <a:r>
              <a:rPr sz="2000" dirty="0" err="1"/>
              <a:t>respeito</a:t>
            </a:r>
            <a:r>
              <a:rPr sz="2000" dirty="0"/>
              <a:t> ao </a:t>
            </a:r>
            <a:r>
              <a:rPr sz="2000" dirty="0" err="1"/>
              <a:t>direito</a:t>
            </a:r>
            <a:r>
              <a:rPr sz="2000" dirty="0"/>
              <a:t> à </a:t>
            </a:r>
            <a:r>
              <a:rPr lang="pt-BR" sz="2000" dirty="0"/>
              <a:t>capacidade legal</a:t>
            </a:r>
            <a:r>
              <a:rPr sz="2000" dirty="0"/>
              <a:t> </a:t>
            </a:r>
            <a:r>
              <a:rPr sz="2000" dirty="0" err="1"/>
              <a:t>também</a:t>
            </a:r>
            <a:r>
              <a:rPr sz="2000" dirty="0"/>
              <a:t> </a:t>
            </a:r>
            <a:r>
              <a:rPr sz="2000" dirty="0" err="1"/>
              <a:t>envolve</a:t>
            </a:r>
            <a:r>
              <a:rPr sz="2000" dirty="0"/>
              <a:t> o </a:t>
            </a:r>
            <a:r>
              <a:rPr sz="2000" dirty="0" err="1"/>
              <a:t>respeito</a:t>
            </a:r>
            <a:r>
              <a:rPr sz="2000" dirty="0"/>
              <a:t> ao </a:t>
            </a:r>
            <a:r>
              <a:rPr sz="2000" dirty="0" err="1"/>
              <a:t>direito</a:t>
            </a:r>
            <a:r>
              <a:rPr sz="2000" dirty="0"/>
              <a:t> das pessoas de </a:t>
            </a:r>
            <a:r>
              <a:rPr sz="2000" dirty="0" err="1"/>
              <a:t>consentir</a:t>
            </a:r>
            <a:r>
              <a:rPr sz="2000" dirty="0"/>
              <a:t> ou </a:t>
            </a:r>
            <a:r>
              <a:rPr sz="2000" dirty="0" err="1"/>
              <a:t>recusar</a:t>
            </a:r>
            <a:r>
              <a:rPr sz="2000" dirty="0"/>
              <a:t> o </a:t>
            </a:r>
            <a:r>
              <a:rPr sz="2000" dirty="0" err="1"/>
              <a:t>tratamento</a:t>
            </a:r>
            <a:r>
              <a:rPr sz="2000" dirty="0"/>
              <a:t>. </a:t>
            </a:r>
          </a:p>
          <a:p>
            <a:pPr algn="just">
              <a:spcBef>
                <a:spcPts val="600"/>
              </a:spcBef>
              <a:spcAft>
                <a:spcPts val="0"/>
              </a:spcAft>
            </a:pPr>
            <a:r>
              <a:rPr sz="2000" dirty="0" err="1"/>
              <a:t>Requer</a:t>
            </a:r>
            <a:r>
              <a:rPr sz="2000" dirty="0"/>
              <a:t> </a:t>
            </a:r>
            <a:r>
              <a:rPr sz="2000" dirty="0" err="1"/>
              <a:t>facilitar</a:t>
            </a:r>
            <a:r>
              <a:rPr sz="2000" dirty="0"/>
              <a:t> </a:t>
            </a:r>
            <a:r>
              <a:rPr sz="2000" dirty="0" err="1"/>
              <a:t>ativamente</a:t>
            </a:r>
            <a:r>
              <a:rPr sz="2000" dirty="0"/>
              <a:t> a </a:t>
            </a:r>
            <a:r>
              <a:rPr sz="2000" dirty="0" err="1"/>
              <a:t>tomada</a:t>
            </a:r>
            <a:r>
              <a:rPr sz="2000" dirty="0"/>
              <a:t> de </a:t>
            </a:r>
            <a:r>
              <a:rPr sz="2000" dirty="0" err="1"/>
              <a:t>decisão</a:t>
            </a:r>
            <a:r>
              <a:rPr sz="2000" dirty="0"/>
              <a:t> </a:t>
            </a:r>
            <a:r>
              <a:rPr sz="2000" dirty="0" err="1"/>
              <a:t>apoiada</a:t>
            </a:r>
            <a:r>
              <a:rPr sz="2000" dirty="0"/>
              <a:t>, </a:t>
            </a:r>
            <a:r>
              <a:rPr sz="2000" dirty="0" err="1"/>
              <a:t>garantindo</a:t>
            </a:r>
            <a:r>
              <a:rPr sz="2000" dirty="0"/>
              <a:t> que as pessoas </a:t>
            </a:r>
            <a:r>
              <a:rPr sz="2000" dirty="0" err="1"/>
              <a:t>possam</a:t>
            </a:r>
            <a:r>
              <a:rPr sz="2000" dirty="0"/>
              <a:t> </a:t>
            </a:r>
            <a:r>
              <a:rPr sz="2000" dirty="0" err="1"/>
              <a:t>convidar</a:t>
            </a:r>
            <a:r>
              <a:rPr sz="2000" dirty="0"/>
              <a:t> pessoas de </a:t>
            </a:r>
            <a:r>
              <a:rPr sz="2000" dirty="0" err="1"/>
              <a:t>confiança</a:t>
            </a:r>
            <a:r>
              <a:rPr sz="2000" dirty="0"/>
              <a:t> para </a:t>
            </a:r>
            <a:r>
              <a:rPr sz="2000" dirty="0" err="1"/>
              <a:t>apoiá</a:t>
            </a:r>
            <a:r>
              <a:rPr sz="2000" dirty="0"/>
              <a:t>-las e </a:t>
            </a:r>
            <a:r>
              <a:rPr sz="2000" dirty="0" err="1"/>
              <a:t>acompanhá</a:t>
            </a:r>
            <a:r>
              <a:rPr sz="2000" dirty="0"/>
              <a:t>-las. </a:t>
            </a:r>
          </a:p>
          <a:p>
            <a:pPr algn="just">
              <a:spcBef>
                <a:spcPts val="600"/>
              </a:spcBef>
              <a:spcAft>
                <a:spcPts val="0"/>
              </a:spcAft>
            </a:pPr>
            <a:r>
              <a:rPr sz="2000" dirty="0"/>
              <a:t>Os </a:t>
            </a:r>
            <a:r>
              <a:rPr sz="2000" dirty="0" err="1"/>
              <a:t>profissionais</a:t>
            </a:r>
            <a:r>
              <a:rPr sz="2000" dirty="0"/>
              <a:t> </a:t>
            </a:r>
            <a:r>
              <a:rPr sz="2000" dirty="0" err="1"/>
              <a:t>podem</a:t>
            </a:r>
            <a:r>
              <a:rPr sz="2000" dirty="0"/>
              <a:t> </a:t>
            </a:r>
            <a:r>
              <a:rPr sz="2000" dirty="0" err="1"/>
              <a:t>facilitar</a:t>
            </a:r>
            <a:r>
              <a:rPr sz="2000" dirty="0"/>
              <a:t> </a:t>
            </a:r>
            <a:r>
              <a:rPr sz="2000" dirty="0" err="1"/>
              <a:t>os</a:t>
            </a:r>
            <a:r>
              <a:rPr sz="2000" dirty="0"/>
              <a:t> </a:t>
            </a:r>
            <a:r>
              <a:rPr sz="2000" dirty="0" err="1"/>
              <a:t>contatos</a:t>
            </a:r>
            <a:r>
              <a:rPr sz="2000" dirty="0"/>
              <a:t> com </a:t>
            </a:r>
            <a:r>
              <a:rPr sz="2000" dirty="0" err="1"/>
              <a:t>serviços</a:t>
            </a:r>
            <a:r>
              <a:rPr sz="2000" dirty="0"/>
              <a:t> </a:t>
            </a:r>
            <a:r>
              <a:rPr sz="2000" dirty="0" err="1"/>
              <a:t>formais</a:t>
            </a:r>
            <a:r>
              <a:rPr sz="2000" dirty="0"/>
              <a:t> de </a:t>
            </a:r>
            <a:r>
              <a:rPr sz="2000" dirty="0" err="1"/>
              <a:t>apoio</a:t>
            </a:r>
            <a:r>
              <a:rPr dirty="0"/>
              <a:t>. </a:t>
            </a:r>
            <a:endParaRPr lang="en-CH" dirty="0"/>
          </a:p>
          <a:p>
            <a:endParaRPr lang="en-CH" dirty="0"/>
          </a:p>
        </p:txBody>
      </p:sp>
      <p:sp>
        <p:nvSpPr>
          <p:cNvPr id="2" name="Title 1">
            <a:extLst>
              <a:ext uri="{FF2B5EF4-FFF2-40B4-BE49-F238E27FC236}">
                <a16:creationId xmlns:a16="http://schemas.microsoft.com/office/drawing/2014/main" id="{BDFC3744-13B2-4925-8227-D6F4F640C15F}"/>
              </a:ext>
            </a:extLst>
          </p:cNvPr>
          <p:cNvSpPr>
            <a:spLocks noGrp="1"/>
          </p:cNvSpPr>
          <p:nvPr>
            <p:ph type="title"/>
          </p:nvPr>
        </p:nvSpPr>
        <p:spPr>
          <a:xfrm>
            <a:off x="422142" y="506412"/>
            <a:ext cx="11261064"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7</a:t>
            </a:r>
            <a:endParaRPr lang="en-CH" dirty="0"/>
          </a:p>
        </p:txBody>
      </p:sp>
    </p:spTree>
    <p:extLst>
      <p:ext uri="{BB962C8B-B14F-4D97-AF65-F5344CB8AC3E}">
        <p14:creationId xmlns:p14="http://schemas.microsoft.com/office/powerpoint/2010/main" val="774623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D4DF-F3F6-4D0A-BE8F-8B58F28EB038}"/>
              </a:ext>
            </a:extLst>
          </p:cNvPr>
          <p:cNvSpPr>
            <a:spLocks noGrp="1"/>
          </p:cNvSpPr>
          <p:nvPr>
            <p:ph type="title"/>
          </p:nvPr>
        </p:nvSpPr>
        <p:spPr>
          <a:xfrm>
            <a:off x="422141" y="506412"/>
            <a:ext cx="11265849"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8</a:t>
            </a:r>
            <a:endParaRPr lang="en-CH" dirty="0"/>
          </a:p>
        </p:txBody>
      </p:sp>
      <p:sp>
        <p:nvSpPr>
          <p:cNvPr id="4" name="Text Box 54">
            <a:extLst>
              <a:ext uri="{FF2B5EF4-FFF2-40B4-BE49-F238E27FC236}">
                <a16:creationId xmlns:a16="http://schemas.microsoft.com/office/drawing/2014/main" id="{8925811A-78D0-4BFB-B1A7-ED037F528B83}"/>
              </a:ext>
            </a:extLst>
          </p:cNvPr>
          <p:cNvSpPr txBox="1"/>
          <p:nvPr/>
        </p:nvSpPr>
        <p:spPr>
          <a:xfrm>
            <a:off x="1110343" y="1682844"/>
            <a:ext cx="10577648" cy="4743156"/>
          </a:xfrm>
          <a:prstGeom prst="rect">
            <a:avLst/>
          </a:prstGeom>
          <a:solidFill>
            <a:srgbClr val="00B0F0">
              <a:alpha val="20000"/>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sz="1400" b="1"/>
            </a:pPr>
            <a:r>
              <a:rPr lang="pt-BR" sz="1400" dirty="0"/>
              <a:t>Lista de verificação para a tomada de decisão apoiada</a:t>
            </a:r>
            <a:r>
              <a:rPr sz="1400" dirty="0"/>
              <a:t> </a:t>
            </a:r>
            <a:endParaRPr lang="en-CH" sz="1400" b="1" dirty="0"/>
          </a:p>
          <a:p>
            <a:pPr marL="0" marR="0" lvl="0" indent="0" algn="ctr" defTabSz="914400" eaLnBrk="1" fontAlgn="auto" latinLnBrk="0" hangingPunct="1">
              <a:spcBef>
                <a:spcPts val="0"/>
              </a:spcBef>
              <a:spcAft>
                <a:spcPts val="0"/>
              </a:spcAft>
              <a:buClrTx/>
              <a:buSzTx/>
              <a:buFontTx/>
              <a:buNone/>
              <a:tabLst/>
              <a:defRPr sz="1400" b="1"/>
            </a:pPr>
            <a:r>
              <a:rPr sz="1400" dirty="0"/>
              <a:t>Você </a:t>
            </a:r>
            <a:r>
              <a:rPr sz="1400" dirty="0" err="1"/>
              <a:t>faz</a:t>
            </a:r>
            <a:r>
              <a:rPr sz="1400" dirty="0"/>
              <a:t> o </a:t>
            </a:r>
            <a:r>
              <a:rPr sz="1400" dirty="0" err="1"/>
              <a:t>seguinte</a:t>
            </a:r>
            <a:r>
              <a:rPr sz="1400" dirty="0"/>
              <a:t>?</a:t>
            </a:r>
            <a:br>
              <a:rPr lang="pt-BR" sz="1200" dirty="0"/>
            </a:br>
            <a:endParaRPr lang="pt-BR" sz="1200" dirty="0"/>
          </a:p>
          <a:p>
            <a:pPr marL="285750" indent="-285750">
              <a:buFont typeface="Arial" panose="020B0604020202020204" pitchFamily="34" charset="0"/>
              <a:buChar char="•"/>
            </a:pPr>
            <a:r>
              <a:rPr lang="pt-BR" sz="1400" dirty="0"/>
              <a:t>Fornecer informações relevantes: </a:t>
            </a:r>
          </a:p>
          <a:p>
            <a:pPr marL="742950" lvl="1" indent="-285750">
              <a:buFont typeface="Wingdings" pitchFamily="2" charset="2"/>
              <a:buChar char="Ø"/>
            </a:pPr>
            <a:r>
              <a:rPr lang="pt-BR" sz="1400" dirty="0"/>
              <a:t>Fornece à pessoa todas as informações relevantes de que precisa para tomar uma decisão específica. </a:t>
            </a:r>
          </a:p>
          <a:p>
            <a:pPr marL="742950" lvl="1" indent="-285750">
              <a:buFont typeface="Wingdings" pitchFamily="2" charset="2"/>
              <a:buChar char="Ø"/>
            </a:pPr>
            <a:r>
              <a:rPr lang="pt-BR" sz="1400" dirty="0"/>
              <a:t>Fornece à pessoa todas as informações que está pedindo. </a:t>
            </a:r>
          </a:p>
          <a:p>
            <a:pPr marL="742950" lvl="1" indent="-285750">
              <a:buFont typeface="Wingdings" pitchFamily="2" charset="2"/>
              <a:buChar char="Ø"/>
            </a:pPr>
            <a:r>
              <a:rPr lang="pt-BR" sz="1400" dirty="0"/>
              <a:t>Fornece à pessoa informações sobre todas as opções disponíveis. </a:t>
            </a:r>
          </a:p>
          <a:p>
            <a:pPr marL="285750" indent="-285750">
              <a:buFont typeface="Arial" panose="020B0604020202020204" pitchFamily="34" charset="0"/>
              <a:buChar char="•"/>
            </a:pPr>
            <a:r>
              <a:rPr lang="pt-BR" sz="1400" dirty="0"/>
              <a:t>Comunicar-se de forma apropriada:</a:t>
            </a:r>
          </a:p>
          <a:p>
            <a:pPr marL="742950" lvl="1" indent="-285750">
              <a:buFont typeface="Wingdings" pitchFamily="2" charset="2"/>
              <a:buChar char="Ø"/>
            </a:pPr>
            <a:r>
              <a:rPr lang="pt-BR" sz="1400" dirty="0"/>
              <a:t>Explica ou apresenta as informações de uma maneira que seja mais fácil para a pessoa compreender (por exemplo, usando linguagem simples, clara e concisa ou auxílios visuais). </a:t>
            </a:r>
          </a:p>
          <a:p>
            <a:pPr marL="742950" lvl="1" indent="-285750">
              <a:buFont typeface="Wingdings" pitchFamily="2" charset="2"/>
              <a:buChar char="Ø"/>
            </a:pPr>
            <a:r>
              <a:rPr lang="pt-BR" sz="1400" dirty="0"/>
              <a:t>Explora diferentes métodos de comunicação, se necessário, incluindo comunicação não-verbal. </a:t>
            </a:r>
          </a:p>
          <a:p>
            <a:pPr marL="742950" lvl="1" indent="-285750">
              <a:buFont typeface="Wingdings" pitchFamily="2" charset="2"/>
              <a:buChar char="Ø"/>
            </a:pPr>
            <a:r>
              <a:rPr lang="pt-BR" sz="1400" dirty="0"/>
              <a:t>Verifica se alguém mais pode ajudar na comunicação (por exemplo, um membro da família, colaborador de apoio, intérprete, terapeuta de fala e linguagem ou defensor), e se a pessoa aceita essa ajuda.</a:t>
            </a:r>
          </a:p>
          <a:p>
            <a:pPr marL="285750" indent="-285750">
              <a:buFont typeface="Arial" panose="020B0604020202020204" pitchFamily="34" charset="0"/>
              <a:buChar char="•"/>
            </a:pPr>
            <a:r>
              <a:rPr lang="pt-BR" sz="1400" dirty="0"/>
              <a:t>Fazer a pessoa se sentir à vontade: </a:t>
            </a:r>
          </a:p>
          <a:p>
            <a:pPr marL="742950" lvl="1" indent="-285750">
              <a:buFont typeface="Wingdings" pitchFamily="2" charset="2"/>
              <a:buChar char="Ø"/>
            </a:pPr>
            <a:r>
              <a:rPr lang="pt-BR" sz="1400" dirty="0"/>
              <a:t>Identifica se há momentos particulares do dia em que a compreensão da pessoa é melhor. </a:t>
            </a:r>
          </a:p>
          <a:p>
            <a:pPr marL="742950" lvl="1" indent="-285750">
              <a:buFont typeface="Wingdings" pitchFamily="2" charset="2"/>
              <a:buChar char="Ø"/>
            </a:pPr>
            <a:r>
              <a:rPr lang="pt-BR" sz="1400" dirty="0"/>
              <a:t>Identifica se existem locais específicos onde a pessoa possa se sentir mais à vontade. </a:t>
            </a:r>
          </a:p>
          <a:p>
            <a:pPr marL="742950" lvl="1" indent="-285750">
              <a:buFont typeface="Wingdings" pitchFamily="2" charset="2"/>
              <a:buChar char="Ø"/>
            </a:pPr>
            <a:r>
              <a:rPr lang="pt-BR" sz="1400" dirty="0"/>
              <a:t>Determina se a decisão pode ser adiada para ver se a pessoa pode tomar a decisão em um momento posterior, quando as circunstâncias forem adequadas para ela. </a:t>
            </a:r>
          </a:p>
          <a:p>
            <a:pPr marL="285750" indent="-285750">
              <a:buFont typeface="Arial" panose="020B0604020202020204" pitchFamily="34" charset="0"/>
              <a:buChar char="•"/>
            </a:pPr>
            <a:r>
              <a:rPr lang="pt-BR" sz="1400" dirty="0"/>
              <a:t>Apoiar a pessoa: </a:t>
            </a:r>
          </a:p>
          <a:p>
            <a:pPr marL="742950" lvl="1" indent="-285750">
              <a:buFont typeface="Wingdings" pitchFamily="2" charset="2"/>
              <a:buChar char="Ø"/>
            </a:pPr>
            <a:r>
              <a:rPr lang="pt-BR" sz="1400" dirty="0"/>
              <a:t>Determina se alguém mais pode ajudar ou apoiar a pessoa a fazer escolhas ou expressar uma opinião. </a:t>
            </a:r>
          </a:p>
          <a:p>
            <a:br>
              <a:rPr lang="pt-BR" sz="1600" dirty="0"/>
            </a:br>
            <a:endParaRPr lang="pt-BR" sz="1600" dirty="0"/>
          </a:p>
          <a:p>
            <a:endParaRPr lang="pt-BR" sz="1600" dirty="0"/>
          </a:p>
          <a:p>
            <a:br>
              <a:rPr lang="pt-BR" sz="1600" dirty="0"/>
            </a:br>
            <a:endParaRPr lang="pt-BR" sz="1600" dirty="0"/>
          </a:p>
        </p:txBody>
      </p:sp>
    </p:spTree>
    <p:extLst>
      <p:ext uri="{BB962C8B-B14F-4D97-AF65-F5344CB8AC3E}">
        <p14:creationId xmlns:p14="http://schemas.microsoft.com/office/powerpoint/2010/main" val="3631829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BAA1F7-9C12-FF40-86A5-934AECBD5518}"/>
              </a:ext>
            </a:extLst>
          </p:cNvPr>
          <p:cNvSpPr>
            <a:spLocks noGrp="1"/>
          </p:cNvSpPr>
          <p:nvPr>
            <p:ph type="body" sz="quarter" idx="13"/>
          </p:nvPr>
        </p:nvSpPr>
        <p:spPr>
          <a:xfrm>
            <a:off x="508800" y="1794938"/>
            <a:ext cx="11174400" cy="360000"/>
          </a:xfrm>
        </p:spPr>
        <p:txBody>
          <a:bodyPr/>
          <a:lstStyle/>
          <a:p>
            <a:r>
              <a:t>Diferenças entre tomada de decisão apoiada e tomada de decisão substituta</a:t>
            </a:r>
            <a:endParaRPr lang="en-CH"/>
          </a:p>
        </p:txBody>
      </p:sp>
      <p:sp>
        <p:nvSpPr>
          <p:cNvPr id="3" name="Content Placeholder 2">
            <a:extLst>
              <a:ext uri="{FF2B5EF4-FFF2-40B4-BE49-F238E27FC236}">
                <a16:creationId xmlns:a16="http://schemas.microsoft.com/office/drawing/2014/main" id="{A0E39D55-40DE-4F9C-9A28-F94681F451D6}"/>
              </a:ext>
            </a:extLst>
          </p:cNvPr>
          <p:cNvSpPr>
            <a:spLocks noGrp="1"/>
          </p:cNvSpPr>
          <p:nvPr>
            <p:ph sz="quarter" idx="14"/>
          </p:nvPr>
        </p:nvSpPr>
        <p:spPr>
          <a:xfrm>
            <a:off x="1028700" y="2424381"/>
            <a:ext cx="10652907" cy="3927207"/>
          </a:xfrm>
        </p:spPr>
        <p:txBody>
          <a:bodyPr>
            <a:normAutofit/>
          </a:bodyPr>
          <a:lstStyle/>
          <a:p>
            <a:pPr algn="just">
              <a:spcBef>
                <a:spcPts val="600"/>
              </a:spcBef>
              <a:spcAft>
                <a:spcPts val="0"/>
              </a:spcAft>
            </a:pPr>
            <a:r>
              <a:rPr sz="2000" dirty="0"/>
              <a:t>Na </a:t>
            </a:r>
            <a:r>
              <a:rPr sz="2000" dirty="0" err="1"/>
              <a:t>tomada</a:t>
            </a:r>
            <a:r>
              <a:rPr sz="2000" dirty="0"/>
              <a:t> de </a:t>
            </a:r>
            <a:r>
              <a:rPr sz="2000" dirty="0" err="1"/>
              <a:t>decisão</a:t>
            </a:r>
            <a:r>
              <a:rPr sz="2000" dirty="0"/>
              <a:t> </a:t>
            </a:r>
            <a:r>
              <a:rPr sz="2000" dirty="0" err="1"/>
              <a:t>apoiada</a:t>
            </a:r>
            <a:r>
              <a:rPr sz="2000" dirty="0"/>
              <a:t>, uma pessoa de </a:t>
            </a:r>
            <a:r>
              <a:rPr sz="2000" dirty="0" err="1"/>
              <a:t>suporte</a:t>
            </a:r>
            <a:r>
              <a:rPr sz="2000" dirty="0"/>
              <a:t> </a:t>
            </a:r>
            <a:r>
              <a:rPr sz="2000" dirty="0" err="1"/>
              <a:t>nunca</a:t>
            </a:r>
            <a:r>
              <a:rPr sz="2000" dirty="0"/>
              <a:t> </a:t>
            </a:r>
            <a:r>
              <a:rPr sz="2000" dirty="0" err="1"/>
              <a:t>toma</a:t>
            </a:r>
            <a:r>
              <a:rPr sz="2000" dirty="0"/>
              <a:t> </a:t>
            </a:r>
            <a:r>
              <a:rPr sz="2000" dirty="0" err="1"/>
              <a:t>decisões</a:t>
            </a:r>
            <a:r>
              <a:rPr sz="2000" dirty="0"/>
              <a:t> para/em </a:t>
            </a:r>
            <a:r>
              <a:rPr sz="2000" dirty="0" err="1"/>
              <a:t>nome</a:t>
            </a:r>
            <a:r>
              <a:rPr sz="2000" dirty="0"/>
              <a:t> de/em </a:t>
            </a:r>
            <a:r>
              <a:rPr sz="2000" dirty="0" err="1"/>
              <a:t>vez</a:t>
            </a:r>
            <a:r>
              <a:rPr sz="2000" dirty="0"/>
              <a:t> de </a:t>
            </a:r>
            <a:r>
              <a:rPr sz="2000" dirty="0" err="1"/>
              <a:t>outra</a:t>
            </a:r>
            <a:r>
              <a:rPr sz="2000" dirty="0"/>
              <a:t> pessoa. </a:t>
            </a:r>
          </a:p>
          <a:p>
            <a:pPr algn="just">
              <a:spcBef>
                <a:spcPts val="600"/>
              </a:spcBef>
              <a:spcAft>
                <a:spcPts val="0"/>
              </a:spcAft>
            </a:pPr>
            <a:r>
              <a:rPr sz="2000" dirty="0" err="1"/>
              <a:t>Todas</a:t>
            </a:r>
            <a:r>
              <a:rPr sz="2000" dirty="0"/>
              <a:t> as </a:t>
            </a:r>
            <a:r>
              <a:rPr sz="2000" dirty="0" err="1"/>
              <a:t>formas</a:t>
            </a:r>
            <a:r>
              <a:rPr sz="2000" dirty="0"/>
              <a:t> de </a:t>
            </a:r>
            <a:r>
              <a:rPr sz="2000" dirty="0" err="1"/>
              <a:t>apoio</a:t>
            </a:r>
            <a:r>
              <a:rPr sz="2000" dirty="0"/>
              <a:t> </a:t>
            </a:r>
            <a:r>
              <a:rPr lang="pt-BR" sz="2000" dirty="0"/>
              <a:t>, baseiam-se na </a:t>
            </a:r>
            <a:r>
              <a:rPr lang="pt-BR" sz="2000" u="sng" dirty="0"/>
              <a:t>vontade e preferências </a:t>
            </a:r>
            <a:r>
              <a:rPr lang="pt-BR" sz="2000" dirty="0"/>
              <a:t>do interessado</a:t>
            </a:r>
            <a:r>
              <a:rPr sz="2000" dirty="0"/>
              <a:t> </a:t>
            </a:r>
            <a:endParaRPr lang="en-CH" sz="2000" dirty="0"/>
          </a:p>
          <a:p>
            <a:pPr algn="just">
              <a:spcBef>
                <a:spcPts val="600"/>
              </a:spcBef>
              <a:spcAft>
                <a:spcPts val="0"/>
              </a:spcAft>
            </a:pPr>
            <a:r>
              <a:rPr sz="2000" dirty="0"/>
              <a:t>A </a:t>
            </a:r>
            <a:r>
              <a:rPr sz="2000" dirty="0" err="1"/>
              <a:t>vontade</a:t>
            </a:r>
            <a:r>
              <a:rPr sz="2000" dirty="0"/>
              <a:t> e as </a:t>
            </a:r>
            <a:r>
              <a:rPr sz="2000" dirty="0" err="1"/>
              <a:t>preferências</a:t>
            </a:r>
            <a:r>
              <a:rPr sz="2000" dirty="0"/>
              <a:t> de uma pessoa são diferentes do que </a:t>
            </a:r>
            <a:r>
              <a:rPr sz="2000" dirty="0" err="1"/>
              <a:t>os</a:t>
            </a:r>
            <a:r>
              <a:rPr sz="2000" dirty="0"/>
              <a:t> outros </a:t>
            </a:r>
            <a:r>
              <a:rPr sz="2000" dirty="0" err="1"/>
              <a:t>podem</a:t>
            </a:r>
            <a:r>
              <a:rPr sz="2000" dirty="0"/>
              <a:t> </a:t>
            </a:r>
            <a:r>
              <a:rPr sz="2000" dirty="0" err="1"/>
              <a:t>perceber</a:t>
            </a:r>
            <a:r>
              <a:rPr sz="2000" dirty="0"/>
              <a:t> como </a:t>
            </a:r>
            <a:r>
              <a:rPr sz="2000" dirty="0" err="1"/>
              <a:t>sendo</a:t>
            </a:r>
            <a:r>
              <a:rPr sz="2000" dirty="0"/>
              <a:t> do "</a:t>
            </a:r>
            <a:r>
              <a:rPr sz="2000" dirty="0" err="1"/>
              <a:t>melhor</a:t>
            </a:r>
            <a:r>
              <a:rPr sz="2000" dirty="0"/>
              <a:t> interesse" de uma pessoa. </a:t>
            </a:r>
            <a:endParaRPr lang="en-CH" sz="2000" dirty="0"/>
          </a:p>
          <a:p>
            <a:pPr algn="just">
              <a:spcBef>
                <a:spcPts val="600"/>
              </a:spcBef>
              <a:spcAft>
                <a:spcPts val="0"/>
              </a:spcAft>
            </a:pPr>
            <a:r>
              <a:rPr sz="2000" dirty="0" err="1"/>
              <a:t>Mesmo</a:t>
            </a:r>
            <a:r>
              <a:rPr sz="2000" dirty="0"/>
              <a:t> que </a:t>
            </a:r>
            <a:r>
              <a:rPr sz="2000" dirty="0" err="1"/>
              <a:t>os</a:t>
            </a:r>
            <a:r>
              <a:rPr sz="2000" dirty="0"/>
              <a:t> </a:t>
            </a:r>
            <a:r>
              <a:rPr sz="2000" dirty="0" err="1"/>
              <a:t>tomadores</a:t>
            </a:r>
            <a:r>
              <a:rPr sz="2000" dirty="0"/>
              <a:t> de </a:t>
            </a:r>
            <a:r>
              <a:rPr sz="2000" dirty="0" err="1"/>
              <a:t>decisão</a:t>
            </a:r>
            <a:r>
              <a:rPr sz="2000" dirty="0"/>
              <a:t> </a:t>
            </a:r>
            <a:r>
              <a:rPr sz="2000" dirty="0" err="1"/>
              <a:t>substitutos</a:t>
            </a:r>
            <a:r>
              <a:rPr sz="2000" dirty="0"/>
              <a:t> </a:t>
            </a:r>
            <a:r>
              <a:rPr sz="2000" dirty="0" err="1"/>
              <a:t>tenham</a:t>
            </a:r>
            <a:r>
              <a:rPr sz="2000" dirty="0"/>
              <a:t> boas </a:t>
            </a:r>
            <a:r>
              <a:rPr sz="2000" dirty="0" err="1"/>
              <a:t>intenções</a:t>
            </a:r>
            <a:r>
              <a:rPr sz="2000" dirty="0"/>
              <a:t>, </a:t>
            </a:r>
            <a:r>
              <a:rPr sz="2000" dirty="0" err="1"/>
              <a:t>isso</a:t>
            </a:r>
            <a:r>
              <a:rPr sz="2000" dirty="0"/>
              <a:t> </a:t>
            </a:r>
            <a:r>
              <a:rPr sz="2000" dirty="0" err="1"/>
              <a:t>não</a:t>
            </a:r>
            <a:r>
              <a:rPr sz="2000" dirty="0"/>
              <a:t> </a:t>
            </a:r>
            <a:r>
              <a:rPr sz="2000" dirty="0" err="1"/>
              <a:t>significa</a:t>
            </a:r>
            <a:r>
              <a:rPr sz="2000" dirty="0"/>
              <a:t> que a pessoa </a:t>
            </a:r>
            <a:r>
              <a:rPr sz="2000" dirty="0" err="1"/>
              <a:t>perceberá</a:t>
            </a:r>
            <a:r>
              <a:rPr sz="2000" dirty="0"/>
              <a:t> a </a:t>
            </a:r>
            <a:r>
              <a:rPr sz="2000" dirty="0" err="1"/>
              <a:t>situação</a:t>
            </a:r>
            <a:r>
              <a:rPr sz="2000" dirty="0"/>
              <a:t> dessa </a:t>
            </a:r>
            <a:r>
              <a:rPr sz="2000" dirty="0" err="1"/>
              <a:t>maneira</a:t>
            </a:r>
            <a:endParaRPr sz="2000" dirty="0"/>
          </a:p>
          <a:p>
            <a:pPr algn="just">
              <a:spcBef>
                <a:spcPts val="600"/>
              </a:spcBef>
              <a:spcAft>
                <a:spcPts val="0"/>
              </a:spcAft>
            </a:pPr>
            <a:r>
              <a:rPr sz="2000" dirty="0"/>
              <a:t>O </a:t>
            </a:r>
            <a:r>
              <a:rPr sz="2000" dirty="0" err="1"/>
              <a:t>apoio</a:t>
            </a:r>
            <a:r>
              <a:rPr sz="2000" dirty="0"/>
              <a:t> </a:t>
            </a:r>
            <a:r>
              <a:rPr sz="2000" dirty="0" err="1"/>
              <a:t>indesejado</a:t>
            </a:r>
            <a:r>
              <a:rPr sz="2000" dirty="0"/>
              <a:t> ou </a:t>
            </a:r>
            <a:r>
              <a:rPr sz="2000" dirty="0" err="1"/>
              <a:t>inadequado</a:t>
            </a:r>
            <a:r>
              <a:rPr sz="2000" dirty="0"/>
              <a:t> </a:t>
            </a:r>
            <a:r>
              <a:rPr sz="2000" dirty="0" err="1"/>
              <a:t>pode</a:t>
            </a:r>
            <a:r>
              <a:rPr sz="2000" dirty="0"/>
              <a:t> ser </a:t>
            </a:r>
            <a:r>
              <a:rPr sz="2000" dirty="0" err="1"/>
              <a:t>sentido</a:t>
            </a:r>
            <a:r>
              <a:rPr sz="2000" dirty="0"/>
              <a:t> </a:t>
            </a:r>
            <a:r>
              <a:rPr sz="2000" dirty="0" err="1"/>
              <a:t>pelas</a:t>
            </a:r>
            <a:r>
              <a:rPr sz="2000" dirty="0"/>
              <a:t> pessoas como uma </a:t>
            </a:r>
            <a:r>
              <a:rPr sz="2000" dirty="0" err="1"/>
              <a:t>intrusão</a:t>
            </a:r>
            <a:r>
              <a:rPr sz="2000" dirty="0"/>
              <a:t> /prejudicial </a:t>
            </a:r>
            <a:r>
              <a:rPr sz="2000" dirty="0" err="1"/>
              <a:t>inaceitável</a:t>
            </a:r>
            <a:r>
              <a:rPr sz="2000" dirty="0"/>
              <a:t>. </a:t>
            </a:r>
          </a:p>
          <a:p>
            <a:pPr algn="just">
              <a:spcBef>
                <a:spcPts val="600"/>
              </a:spcBef>
              <a:spcAft>
                <a:spcPts val="0"/>
              </a:spcAft>
            </a:pPr>
            <a:r>
              <a:rPr sz="2000" dirty="0"/>
              <a:t>A </a:t>
            </a:r>
            <a:r>
              <a:rPr sz="2000" dirty="0" err="1"/>
              <a:t>abordagem</a:t>
            </a:r>
            <a:r>
              <a:rPr sz="2000" dirty="0"/>
              <a:t> de "</a:t>
            </a:r>
            <a:r>
              <a:rPr sz="2000" dirty="0" err="1"/>
              <a:t>melhor</a:t>
            </a:r>
            <a:r>
              <a:rPr sz="2000" dirty="0"/>
              <a:t> interesse" precisa ser </a:t>
            </a:r>
            <a:r>
              <a:rPr sz="2000" dirty="0" err="1"/>
              <a:t>substituída</a:t>
            </a:r>
            <a:r>
              <a:rPr sz="2000" dirty="0"/>
              <a:t>. </a:t>
            </a:r>
          </a:p>
          <a:p>
            <a:endParaRPr lang="en-CH" dirty="0"/>
          </a:p>
          <a:p>
            <a:endParaRPr lang="en-CH" dirty="0"/>
          </a:p>
        </p:txBody>
      </p:sp>
      <p:sp>
        <p:nvSpPr>
          <p:cNvPr id="2" name="Title 1">
            <a:extLst>
              <a:ext uri="{FF2B5EF4-FFF2-40B4-BE49-F238E27FC236}">
                <a16:creationId xmlns:a16="http://schemas.microsoft.com/office/drawing/2014/main" id="{E5E7782D-1740-4C13-8B25-02931B8F1513}"/>
              </a:ext>
            </a:extLst>
          </p:cNvPr>
          <p:cNvSpPr>
            <a:spLocks noGrp="1"/>
          </p:cNvSpPr>
          <p:nvPr>
            <p:ph type="title"/>
          </p:nvPr>
        </p:nvSpPr>
        <p:spPr>
          <a:xfrm>
            <a:off x="422142" y="506412"/>
            <a:ext cx="11514044"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9</a:t>
            </a:r>
            <a:endParaRPr lang="en-CH" dirty="0"/>
          </a:p>
        </p:txBody>
      </p:sp>
    </p:spTree>
    <p:extLst>
      <p:ext uri="{BB962C8B-B14F-4D97-AF65-F5344CB8AC3E}">
        <p14:creationId xmlns:p14="http://schemas.microsoft.com/office/powerpoint/2010/main" val="271571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2B6AE-E87F-4768-8A1A-E5C1C7CF677A}"/>
              </a:ext>
            </a:extLst>
          </p:cNvPr>
          <p:cNvSpPr>
            <a:spLocks noGrp="1"/>
          </p:cNvSpPr>
          <p:nvPr>
            <p:ph sz="quarter" idx="14"/>
          </p:nvPr>
        </p:nvSpPr>
        <p:spPr>
          <a:xfrm>
            <a:off x="508794" y="2099017"/>
            <a:ext cx="11174412" cy="2440899"/>
          </a:xfrm>
        </p:spPr>
        <p:txBody>
          <a:bodyPr/>
          <a:lstStyle/>
          <a:p>
            <a:pPr algn="just">
              <a:spcBef>
                <a:spcPts val="600"/>
              </a:spcBef>
              <a:spcAft>
                <a:spcPts val="0"/>
              </a:spcAft>
            </a:pPr>
            <a:r>
              <a:rPr sz="2000" dirty="0" err="1"/>
              <a:t>Melhor</a:t>
            </a:r>
            <a:r>
              <a:rPr sz="2000" dirty="0"/>
              <a:t> </a:t>
            </a:r>
            <a:r>
              <a:rPr sz="2000" dirty="0" err="1"/>
              <a:t>interpretação</a:t>
            </a:r>
            <a:r>
              <a:rPr sz="2000" dirty="0"/>
              <a:t> da </a:t>
            </a:r>
            <a:r>
              <a:rPr sz="2000" dirty="0" err="1"/>
              <a:t>vontade</a:t>
            </a:r>
            <a:r>
              <a:rPr sz="2000" dirty="0"/>
              <a:t> e das </a:t>
            </a:r>
            <a:r>
              <a:rPr sz="2000" dirty="0" err="1"/>
              <a:t>preferências</a:t>
            </a:r>
            <a:r>
              <a:rPr sz="2000" dirty="0"/>
              <a:t>. </a:t>
            </a:r>
          </a:p>
          <a:p>
            <a:pPr algn="just">
              <a:spcBef>
                <a:spcPts val="600"/>
              </a:spcBef>
              <a:spcAft>
                <a:spcPts val="0"/>
              </a:spcAft>
            </a:pPr>
            <a:r>
              <a:rPr sz="2000" dirty="0"/>
              <a:t>Quando a pessoa </a:t>
            </a:r>
            <a:r>
              <a:rPr sz="2000" dirty="0" err="1"/>
              <a:t>ainda</a:t>
            </a:r>
            <a:r>
              <a:rPr sz="2000" dirty="0"/>
              <a:t> </a:t>
            </a:r>
            <a:r>
              <a:rPr sz="2000" dirty="0" err="1"/>
              <a:t>não</a:t>
            </a:r>
            <a:r>
              <a:rPr sz="2000" dirty="0"/>
              <a:t> </a:t>
            </a:r>
            <a:r>
              <a:rPr sz="2000" dirty="0" err="1"/>
              <a:t>consegue</a:t>
            </a:r>
            <a:r>
              <a:rPr sz="2000" dirty="0"/>
              <a:t> </a:t>
            </a:r>
            <a:r>
              <a:rPr sz="2000" dirty="0" err="1"/>
              <a:t>comunicar</a:t>
            </a:r>
            <a:r>
              <a:rPr sz="2000" dirty="0"/>
              <a:t> sua </a:t>
            </a:r>
            <a:r>
              <a:rPr sz="2000" dirty="0" err="1"/>
              <a:t>vontade</a:t>
            </a:r>
            <a:r>
              <a:rPr sz="2000" dirty="0"/>
              <a:t> e </a:t>
            </a:r>
            <a:r>
              <a:rPr sz="2000" dirty="0" err="1"/>
              <a:t>preferências</a:t>
            </a:r>
            <a:r>
              <a:rPr sz="2000" dirty="0"/>
              <a:t> </a:t>
            </a:r>
            <a:r>
              <a:rPr sz="2000" dirty="0" err="1"/>
              <a:t>após</a:t>
            </a:r>
            <a:r>
              <a:rPr sz="2000" dirty="0"/>
              <a:t> </a:t>
            </a:r>
            <a:r>
              <a:rPr sz="2000" dirty="0" err="1"/>
              <a:t>tentativas</a:t>
            </a:r>
            <a:r>
              <a:rPr sz="2000" dirty="0"/>
              <a:t> </a:t>
            </a:r>
            <a:r>
              <a:rPr sz="2000" dirty="0" err="1"/>
              <a:t>significativas</a:t>
            </a:r>
            <a:r>
              <a:rPr sz="2000" dirty="0"/>
              <a:t> de </a:t>
            </a:r>
            <a:r>
              <a:rPr sz="2000" dirty="0" err="1"/>
              <a:t>comunicação</a:t>
            </a:r>
            <a:r>
              <a:rPr sz="2000" dirty="0"/>
              <a:t>, as </a:t>
            </a:r>
            <a:r>
              <a:rPr sz="2000" dirty="0" err="1"/>
              <a:t>decisões</a:t>
            </a:r>
            <a:r>
              <a:rPr sz="2000" dirty="0"/>
              <a:t> </a:t>
            </a:r>
            <a:r>
              <a:rPr sz="2000" dirty="0" err="1"/>
              <a:t>devem</a:t>
            </a:r>
            <a:r>
              <a:rPr sz="2000" dirty="0"/>
              <a:t> ser </a:t>
            </a:r>
            <a:r>
              <a:rPr sz="2000" dirty="0" err="1"/>
              <a:t>baseadas</a:t>
            </a:r>
            <a:r>
              <a:rPr sz="2000" dirty="0"/>
              <a:t> na </a:t>
            </a:r>
            <a:r>
              <a:rPr sz="2000" b="1" dirty="0" err="1"/>
              <a:t>melhor</a:t>
            </a:r>
            <a:r>
              <a:rPr sz="2000" b="1" dirty="0"/>
              <a:t> </a:t>
            </a:r>
            <a:r>
              <a:rPr sz="2000" b="1" dirty="0" err="1"/>
              <a:t>interpretação</a:t>
            </a:r>
            <a:r>
              <a:rPr sz="2000" b="1" dirty="0"/>
              <a:t> de sua </a:t>
            </a:r>
            <a:r>
              <a:rPr sz="2000" b="1" dirty="0" err="1"/>
              <a:t>vontade</a:t>
            </a:r>
            <a:r>
              <a:rPr sz="2000" b="1" dirty="0"/>
              <a:t> e </a:t>
            </a:r>
            <a:r>
              <a:rPr sz="2000" b="1" dirty="0" err="1"/>
              <a:t>preferências</a:t>
            </a:r>
            <a:r>
              <a:rPr sz="2000" b="1" dirty="0"/>
              <a:t>. </a:t>
            </a:r>
          </a:p>
          <a:p>
            <a:pPr algn="just">
              <a:spcBef>
                <a:spcPts val="600"/>
              </a:spcBef>
              <a:spcAft>
                <a:spcPts val="0"/>
              </a:spcAft>
            </a:pPr>
            <a:r>
              <a:rPr sz="2000" dirty="0"/>
              <a:t>Estes </a:t>
            </a:r>
            <a:r>
              <a:rPr sz="2000" dirty="0" err="1"/>
              <a:t>podem</a:t>
            </a:r>
            <a:r>
              <a:rPr sz="2000" dirty="0"/>
              <a:t> ser </a:t>
            </a:r>
            <a:r>
              <a:rPr sz="2000" dirty="0" err="1"/>
              <a:t>determinados</a:t>
            </a:r>
            <a:r>
              <a:rPr sz="2000" dirty="0"/>
              <a:t>, por </a:t>
            </a:r>
            <a:r>
              <a:rPr sz="2000" dirty="0" err="1"/>
              <a:t>exemplo</a:t>
            </a:r>
            <a:r>
              <a:rPr sz="2000" dirty="0"/>
              <a:t>:</a:t>
            </a:r>
            <a:endParaRPr lang="en-CH" sz="2000" dirty="0"/>
          </a:p>
          <a:p>
            <a:pPr lvl="3" algn="just">
              <a:spcBef>
                <a:spcPts val="600"/>
              </a:spcBef>
              <a:spcAft>
                <a:spcPts val="0"/>
              </a:spcAft>
              <a:defRPr sz="2200"/>
            </a:pPr>
            <a:r>
              <a:rPr dirty="0"/>
              <a:t>o que </a:t>
            </a:r>
            <a:r>
              <a:rPr dirty="0" err="1"/>
              <a:t>já</a:t>
            </a:r>
            <a:r>
              <a:rPr dirty="0"/>
              <a:t> se sabe sobre a pessoa;</a:t>
            </a:r>
            <a:endParaRPr lang="en-CH" dirty="0"/>
          </a:p>
          <a:p>
            <a:pPr lvl="3" algn="just">
              <a:spcBef>
                <a:spcPts val="600"/>
              </a:spcBef>
              <a:spcAft>
                <a:spcPts val="0"/>
              </a:spcAft>
              <a:defRPr sz="2200"/>
            </a:pPr>
            <a:r>
              <a:rPr dirty="0" err="1"/>
              <a:t>documentos</a:t>
            </a:r>
            <a:r>
              <a:rPr dirty="0"/>
              <a:t> </a:t>
            </a:r>
            <a:r>
              <a:rPr dirty="0" err="1"/>
              <a:t>antecipados</a:t>
            </a:r>
            <a:r>
              <a:rPr dirty="0"/>
              <a:t> de </a:t>
            </a:r>
            <a:r>
              <a:rPr dirty="0" err="1"/>
              <a:t>planejamento</a:t>
            </a:r>
            <a:r>
              <a:rPr dirty="0"/>
              <a:t>.</a:t>
            </a:r>
            <a:endParaRPr lang="en-CH" dirty="0"/>
          </a:p>
        </p:txBody>
      </p:sp>
      <p:sp>
        <p:nvSpPr>
          <p:cNvPr id="2" name="Title 1">
            <a:extLst>
              <a:ext uri="{FF2B5EF4-FFF2-40B4-BE49-F238E27FC236}">
                <a16:creationId xmlns:a16="http://schemas.microsoft.com/office/drawing/2014/main" id="{AB2AEB60-ED16-4022-84D5-E9DF56983C38}"/>
              </a:ext>
            </a:extLst>
          </p:cNvPr>
          <p:cNvSpPr>
            <a:spLocks noGrp="1"/>
          </p:cNvSpPr>
          <p:nvPr>
            <p:ph type="title"/>
          </p:nvPr>
        </p:nvSpPr>
        <p:spPr>
          <a:xfrm>
            <a:off x="422141" y="506412"/>
            <a:ext cx="11432401"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10</a:t>
            </a:r>
            <a:endParaRPr lang="en-CH" dirty="0"/>
          </a:p>
        </p:txBody>
      </p:sp>
    </p:spTree>
    <p:extLst>
      <p:ext uri="{BB962C8B-B14F-4D97-AF65-F5344CB8AC3E}">
        <p14:creationId xmlns:p14="http://schemas.microsoft.com/office/powerpoint/2010/main" val="756565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14151-032C-444E-ACA0-4BAF315623EA}"/>
              </a:ext>
            </a:extLst>
          </p:cNvPr>
          <p:cNvSpPr>
            <a:spLocks noGrp="1"/>
          </p:cNvSpPr>
          <p:nvPr>
            <p:ph sz="quarter" idx="14"/>
          </p:nvPr>
        </p:nvSpPr>
        <p:spPr>
          <a:xfrm>
            <a:off x="508794" y="2151687"/>
            <a:ext cx="11174412" cy="2160821"/>
          </a:xfrm>
        </p:spPr>
        <p:txBody>
          <a:bodyPr/>
          <a:lstStyle/>
          <a:p>
            <a:pPr algn="just">
              <a:spcBef>
                <a:spcPts val="600"/>
              </a:spcBef>
              <a:spcAft>
                <a:spcPts val="0"/>
              </a:spcAft>
            </a:pPr>
            <a:r>
              <a:rPr sz="2000" dirty="0"/>
              <a:t>A </a:t>
            </a:r>
            <a:r>
              <a:rPr sz="2000" dirty="0" err="1"/>
              <a:t>tomada</a:t>
            </a:r>
            <a:r>
              <a:rPr sz="2000" dirty="0"/>
              <a:t> de </a:t>
            </a:r>
            <a:r>
              <a:rPr sz="2000" dirty="0" err="1"/>
              <a:t>decisão</a:t>
            </a:r>
            <a:r>
              <a:rPr sz="2000" dirty="0"/>
              <a:t> </a:t>
            </a:r>
            <a:r>
              <a:rPr sz="2000" dirty="0" err="1"/>
              <a:t>apoiada</a:t>
            </a:r>
            <a:r>
              <a:rPr sz="2000" dirty="0"/>
              <a:t> é </a:t>
            </a:r>
            <a:r>
              <a:rPr sz="2000" dirty="0" err="1"/>
              <a:t>diferente</a:t>
            </a:r>
            <a:r>
              <a:rPr sz="2000" dirty="0"/>
              <a:t> dos </a:t>
            </a:r>
            <a:r>
              <a:rPr sz="2000" dirty="0" err="1"/>
              <a:t>sistemas</a:t>
            </a:r>
            <a:r>
              <a:rPr sz="2000" dirty="0"/>
              <a:t> </a:t>
            </a:r>
            <a:r>
              <a:rPr sz="2000" dirty="0" err="1"/>
              <a:t>existentes</a:t>
            </a:r>
            <a:r>
              <a:rPr sz="2000" dirty="0"/>
              <a:t>, como tutela, </a:t>
            </a:r>
            <a:r>
              <a:rPr lang="en-US" sz="2000" dirty="0" err="1"/>
              <a:t>curatela</a:t>
            </a:r>
            <a:r>
              <a:rPr sz="2000" dirty="0"/>
              <a:t> e outros regimes de </a:t>
            </a:r>
            <a:r>
              <a:rPr sz="2000" dirty="0" err="1"/>
              <a:t>tomada</a:t>
            </a:r>
            <a:r>
              <a:rPr sz="2000" dirty="0"/>
              <a:t> de </a:t>
            </a:r>
            <a:r>
              <a:rPr sz="2000" dirty="0" err="1"/>
              <a:t>decisão</a:t>
            </a:r>
            <a:r>
              <a:rPr sz="2000" dirty="0"/>
              <a:t> </a:t>
            </a:r>
            <a:r>
              <a:rPr sz="2000" dirty="0" err="1"/>
              <a:t>substitutos</a:t>
            </a:r>
            <a:r>
              <a:rPr sz="2000" dirty="0"/>
              <a:t>. </a:t>
            </a:r>
          </a:p>
          <a:p>
            <a:pPr algn="just">
              <a:spcBef>
                <a:spcPts val="600"/>
              </a:spcBef>
              <a:spcAft>
                <a:spcPts val="0"/>
              </a:spcAft>
            </a:pPr>
            <a:r>
              <a:rPr sz="2000" dirty="0"/>
              <a:t>Não é um </a:t>
            </a:r>
            <a:r>
              <a:rPr sz="2000" dirty="0" err="1"/>
              <a:t>termo</a:t>
            </a:r>
            <a:r>
              <a:rPr sz="2000" dirty="0"/>
              <a:t> novo para </a:t>
            </a:r>
            <a:r>
              <a:rPr sz="2000" dirty="0" err="1"/>
              <a:t>modelos</a:t>
            </a:r>
            <a:r>
              <a:rPr sz="2000" dirty="0"/>
              <a:t> </a:t>
            </a:r>
            <a:r>
              <a:rPr sz="2000" dirty="0" err="1"/>
              <a:t>existentes</a:t>
            </a:r>
            <a:r>
              <a:rPr sz="2000" dirty="0"/>
              <a:t>. </a:t>
            </a:r>
          </a:p>
          <a:p>
            <a:pPr algn="just">
              <a:spcBef>
                <a:spcPts val="600"/>
              </a:spcBef>
              <a:spcAft>
                <a:spcPts val="0"/>
              </a:spcAft>
            </a:pPr>
            <a:r>
              <a:rPr sz="2000" dirty="0" err="1"/>
              <a:t>Trata</a:t>
            </a:r>
            <a:r>
              <a:rPr sz="2000" dirty="0"/>
              <a:t>-se de </a:t>
            </a:r>
            <a:r>
              <a:rPr sz="2000" dirty="0" err="1"/>
              <a:t>implementar</a:t>
            </a:r>
            <a:r>
              <a:rPr sz="2000" dirty="0"/>
              <a:t> uma </a:t>
            </a:r>
            <a:r>
              <a:rPr sz="2000" dirty="0" err="1"/>
              <a:t>abordagem</a:t>
            </a:r>
            <a:r>
              <a:rPr sz="2000" dirty="0"/>
              <a:t> </a:t>
            </a:r>
            <a:r>
              <a:rPr sz="2000" dirty="0" err="1"/>
              <a:t>completamente</a:t>
            </a:r>
            <a:r>
              <a:rPr sz="2000" dirty="0"/>
              <a:t> </a:t>
            </a:r>
            <a:r>
              <a:rPr sz="2000" dirty="0" err="1"/>
              <a:t>diferente</a:t>
            </a:r>
            <a:r>
              <a:rPr sz="2000" dirty="0"/>
              <a:t>, na qual a pessoa sempre tem a </a:t>
            </a:r>
            <a:r>
              <a:rPr sz="2000" dirty="0" err="1"/>
              <a:t>palavra</a:t>
            </a:r>
            <a:r>
              <a:rPr sz="2000" dirty="0"/>
              <a:t> final, </a:t>
            </a:r>
            <a:r>
              <a:rPr sz="2000" dirty="0" err="1"/>
              <a:t>porque</a:t>
            </a:r>
            <a:r>
              <a:rPr sz="2000" dirty="0"/>
              <a:t> as </a:t>
            </a:r>
            <a:r>
              <a:rPr sz="2000" dirty="0" err="1"/>
              <a:t>decisões</a:t>
            </a:r>
            <a:r>
              <a:rPr sz="2000" dirty="0"/>
              <a:t> são </a:t>
            </a:r>
            <a:r>
              <a:rPr sz="2000" dirty="0" err="1"/>
              <a:t>tomadas</a:t>
            </a:r>
            <a:r>
              <a:rPr sz="2000" dirty="0"/>
              <a:t> de </a:t>
            </a:r>
            <a:r>
              <a:rPr sz="2000" dirty="0" err="1"/>
              <a:t>acordo</a:t>
            </a:r>
            <a:r>
              <a:rPr sz="2000" dirty="0"/>
              <a:t> com sua </a:t>
            </a:r>
            <a:r>
              <a:rPr sz="2000" dirty="0" err="1"/>
              <a:t>vontade</a:t>
            </a:r>
            <a:r>
              <a:rPr sz="2000" dirty="0"/>
              <a:t> e </a:t>
            </a:r>
            <a:r>
              <a:rPr sz="2000" dirty="0" err="1"/>
              <a:t>preferências</a:t>
            </a:r>
            <a:r>
              <a:rPr sz="2000" dirty="0"/>
              <a:t> ou com a </a:t>
            </a:r>
            <a:r>
              <a:rPr sz="2000" dirty="0" err="1"/>
              <a:t>melhor</a:t>
            </a:r>
            <a:r>
              <a:rPr sz="2000" dirty="0"/>
              <a:t> </a:t>
            </a:r>
            <a:r>
              <a:rPr sz="2000" dirty="0" err="1"/>
              <a:t>interpretação</a:t>
            </a:r>
            <a:r>
              <a:rPr sz="2000" dirty="0"/>
              <a:t> de sua </a:t>
            </a:r>
            <a:r>
              <a:rPr sz="2000" dirty="0" err="1"/>
              <a:t>vontade</a:t>
            </a:r>
            <a:r>
              <a:rPr sz="2000" dirty="0"/>
              <a:t> e </a:t>
            </a:r>
            <a:r>
              <a:rPr sz="2000" dirty="0" err="1"/>
              <a:t>preferências</a:t>
            </a:r>
            <a:r>
              <a:rPr sz="2000" dirty="0"/>
              <a:t>.</a:t>
            </a:r>
          </a:p>
        </p:txBody>
      </p:sp>
      <p:sp>
        <p:nvSpPr>
          <p:cNvPr id="2" name="Title 1">
            <a:extLst>
              <a:ext uri="{FF2B5EF4-FFF2-40B4-BE49-F238E27FC236}">
                <a16:creationId xmlns:a16="http://schemas.microsoft.com/office/drawing/2014/main" id="{7E83F429-FA58-4B17-8B75-56AFF968126C}"/>
              </a:ext>
            </a:extLst>
          </p:cNvPr>
          <p:cNvSpPr>
            <a:spLocks noGrp="1"/>
          </p:cNvSpPr>
          <p:nvPr>
            <p:ph type="title"/>
          </p:nvPr>
        </p:nvSpPr>
        <p:spPr>
          <a:xfrm>
            <a:off x="422141" y="506412"/>
            <a:ext cx="11497715"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11</a:t>
            </a:r>
            <a:endParaRPr lang="en-CH" dirty="0"/>
          </a:p>
        </p:txBody>
      </p:sp>
    </p:spTree>
    <p:extLst>
      <p:ext uri="{BB962C8B-B14F-4D97-AF65-F5344CB8AC3E}">
        <p14:creationId xmlns:p14="http://schemas.microsoft.com/office/powerpoint/2010/main" val="3528167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69F49-4571-4828-B8E0-9C01642B282F}"/>
              </a:ext>
            </a:extLst>
          </p:cNvPr>
          <p:cNvSpPr>
            <a:spLocks noGrp="1"/>
          </p:cNvSpPr>
          <p:nvPr>
            <p:ph sz="quarter" idx="14"/>
          </p:nvPr>
        </p:nvSpPr>
        <p:spPr>
          <a:xfrm>
            <a:off x="508794" y="2099017"/>
            <a:ext cx="11174412" cy="1754526"/>
          </a:xfrm>
        </p:spPr>
        <p:txBody>
          <a:bodyPr/>
          <a:lstStyle/>
          <a:p>
            <a:pPr algn="just">
              <a:spcBef>
                <a:spcPts val="600"/>
              </a:spcBef>
              <a:spcAft>
                <a:spcPts val="0"/>
              </a:spcAft>
            </a:pPr>
            <a:r>
              <a:rPr sz="2000" dirty="0"/>
              <a:t>A </a:t>
            </a:r>
            <a:r>
              <a:rPr sz="2000" dirty="0" err="1"/>
              <a:t>tomada</a:t>
            </a:r>
            <a:r>
              <a:rPr sz="2000" dirty="0"/>
              <a:t> de </a:t>
            </a:r>
            <a:r>
              <a:rPr sz="2000" dirty="0" err="1"/>
              <a:t>decisão</a:t>
            </a:r>
            <a:r>
              <a:rPr sz="2000" dirty="0"/>
              <a:t> </a:t>
            </a:r>
            <a:r>
              <a:rPr sz="2000" dirty="0" err="1"/>
              <a:t>apoiada</a:t>
            </a:r>
            <a:r>
              <a:rPr sz="2000" dirty="0"/>
              <a:t> é </a:t>
            </a:r>
            <a:r>
              <a:rPr sz="2000" u="sng" dirty="0" err="1"/>
              <a:t>voluntária</a:t>
            </a:r>
            <a:r>
              <a:rPr sz="2000" u="sng" dirty="0"/>
              <a:t>.</a:t>
            </a:r>
            <a:endParaRPr lang="en-CH" sz="2000" u="sng" dirty="0"/>
          </a:p>
          <a:p>
            <a:pPr algn="just">
              <a:spcBef>
                <a:spcPts val="600"/>
              </a:spcBef>
              <a:spcAft>
                <a:spcPts val="0"/>
              </a:spcAft>
            </a:pPr>
            <a:r>
              <a:rPr sz="2000" dirty="0"/>
              <a:t>A </a:t>
            </a:r>
            <a:r>
              <a:rPr sz="2000" dirty="0" err="1"/>
              <a:t>tomada</a:t>
            </a:r>
            <a:r>
              <a:rPr sz="2000" dirty="0"/>
              <a:t> de </a:t>
            </a:r>
            <a:r>
              <a:rPr sz="2000" dirty="0" err="1"/>
              <a:t>decisão</a:t>
            </a:r>
            <a:r>
              <a:rPr sz="2000" dirty="0"/>
              <a:t> </a:t>
            </a:r>
            <a:r>
              <a:rPr sz="2000" dirty="0" err="1"/>
              <a:t>apoiada</a:t>
            </a:r>
            <a:r>
              <a:rPr sz="2000" dirty="0"/>
              <a:t> </a:t>
            </a:r>
            <a:r>
              <a:rPr sz="2000" dirty="0" err="1"/>
              <a:t>significa</a:t>
            </a:r>
            <a:r>
              <a:rPr sz="2000" dirty="0"/>
              <a:t> que as pessoas </a:t>
            </a:r>
            <a:r>
              <a:rPr sz="2000" dirty="0" err="1"/>
              <a:t>podem</a:t>
            </a:r>
            <a:r>
              <a:rPr sz="2000" dirty="0"/>
              <a:t> fazer </a:t>
            </a:r>
            <a:r>
              <a:rPr sz="2000" dirty="0" err="1"/>
              <a:t>escolhas</a:t>
            </a:r>
            <a:r>
              <a:rPr sz="2000" dirty="0"/>
              <a:t> reais entre </a:t>
            </a:r>
            <a:r>
              <a:rPr sz="2000" dirty="0" err="1"/>
              <a:t>opções</a:t>
            </a:r>
            <a:r>
              <a:rPr sz="2000" dirty="0"/>
              <a:t> </a:t>
            </a:r>
            <a:r>
              <a:rPr sz="2000" dirty="0" err="1"/>
              <a:t>aceitáveis</a:t>
            </a:r>
            <a:r>
              <a:rPr sz="2000" dirty="0"/>
              <a:t> e </a:t>
            </a:r>
            <a:r>
              <a:rPr sz="2000" dirty="0" err="1"/>
              <a:t>não</a:t>
            </a:r>
            <a:r>
              <a:rPr sz="2000" dirty="0"/>
              <a:t> são </a:t>
            </a:r>
            <a:r>
              <a:rPr sz="2000" dirty="0" err="1"/>
              <a:t>coagidas</a:t>
            </a:r>
            <a:r>
              <a:rPr sz="2000" dirty="0"/>
              <a:t> a </a:t>
            </a:r>
            <a:r>
              <a:rPr sz="2000" dirty="0" err="1"/>
              <a:t>tomar</a:t>
            </a:r>
            <a:r>
              <a:rPr sz="2000" dirty="0"/>
              <a:t> </a:t>
            </a:r>
            <a:r>
              <a:rPr sz="2000" dirty="0" err="1"/>
              <a:t>nenhuma</a:t>
            </a:r>
            <a:r>
              <a:rPr sz="2000" dirty="0"/>
              <a:t> </a:t>
            </a:r>
            <a:r>
              <a:rPr sz="2000" dirty="0" err="1"/>
              <a:t>decisão</a:t>
            </a:r>
            <a:r>
              <a:rPr sz="2000" dirty="0"/>
              <a:t> </a:t>
            </a:r>
            <a:r>
              <a:rPr sz="2000" dirty="0" err="1"/>
              <a:t>específica</a:t>
            </a:r>
            <a:r>
              <a:rPr sz="2000" dirty="0"/>
              <a:t>. </a:t>
            </a:r>
          </a:p>
          <a:p>
            <a:pPr algn="just">
              <a:spcBef>
                <a:spcPts val="600"/>
              </a:spcBef>
              <a:spcAft>
                <a:spcPts val="0"/>
              </a:spcAft>
            </a:pPr>
            <a:r>
              <a:rPr sz="2000" dirty="0"/>
              <a:t>Não </a:t>
            </a:r>
            <a:r>
              <a:rPr sz="2000" dirty="0" err="1"/>
              <a:t>deve</a:t>
            </a:r>
            <a:r>
              <a:rPr sz="2000" dirty="0"/>
              <a:t> haver </a:t>
            </a:r>
            <a:r>
              <a:rPr sz="2000" dirty="0" err="1"/>
              <a:t>ameaça</a:t>
            </a:r>
            <a:r>
              <a:rPr sz="2000" dirty="0"/>
              <a:t> de </a:t>
            </a:r>
            <a:r>
              <a:rPr sz="2000" dirty="0" err="1"/>
              <a:t>coerção</a:t>
            </a:r>
            <a:r>
              <a:rPr sz="2000" dirty="0"/>
              <a:t> ou </a:t>
            </a:r>
            <a:r>
              <a:rPr sz="2000" dirty="0" err="1"/>
              <a:t>punição</a:t>
            </a:r>
            <a:r>
              <a:rPr sz="2000" dirty="0"/>
              <a:t> por </a:t>
            </a:r>
            <a:r>
              <a:rPr sz="2000" dirty="0" err="1"/>
              <a:t>exercer</a:t>
            </a:r>
            <a:r>
              <a:rPr sz="2000" dirty="0"/>
              <a:t> o </a:t>
            </a:r>
            <a:r>
              <a:rPr sz="2000" dirty="0" err="1"/>
              <a:t>direito</a:t>
            </a:r>
            <a:r>
              <a:rPr sz="2000" dirty="0"/>
              <a:t> de </a:t>
            </a:r>
            <a:r>
              <a:rPr sz="2000" dirty="0" err="1"/>
              <a:t>tomar</a:t>
            </a:r>
            <a:r>
              <a:rPr sz="2000" dirty="0"/>
              <a:t> </a:t>
            </a:r>
            <a:r>
              <a:rPr sz="2000" dirty="0" err="1"/>
              <a:t>decisões</a:t>
            </a:r>
            <a:r>
              <a:rPr sz="2000" dirty="0"/>
              <a:t>.</a:t>
            </a:r>
            <a:endParaRPr lang="en-CH" sz="2000" dirty="0"/>
          </a:p>
          <a:p>
            <a:endParaRPr lang="en-CH" dirty="0"/>
          </a:p>
        </p:txBody>
      </p:sp>
      <p:sp>
        <p:nvSpPr>
          <p:cNvPr id="2" name="Title 1">
            <a:extLst>
              <a:ext uri="{FF2B5EF4-FFF2-40B4-BE49-F238E27FC236}">
                <a16:creationId xmlns:a16="http://schemas.microsoft.com/office/drawing/2014/main" id="{3ED6161A-6247-40B9-A3DF-CD4378489262}"/>
              </a:ext>
            </a:extLst>
          </p:cNvPr>
          <p:cNvSpPr>
            <a:spLocks noGrp="1"/>
          </p:cNvSpPr>
          <p:nvPr>
            <p:ph type="title"/>
          </p:nvPr>
        </p:nvSpPr>
        <p:spPr>
          <a:xfrm>
            <a:off x="422142" y="506412"/>
            <a:ext cx="11174412"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12</a:t>
            </a:r>
            <a:endParaRPr lang="en-CH" dirty="0"/>
          </a:p>
        </p:txBody>
      </p:sp>
    </p:spTree>
    <p:extLst>
      <p:ext uri="{BB962C8B-B14F-4D97-AF65-F5344CB8AC3E}">
        <p14:creationId xmlns:p14="http://schemas.microsoft.com/office/powerpoint/2010/main" val="2164801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33E01D-CCE6-4929-9B69-68E6668215BA}"/>
              </a:ext>
            </a:extLst>
          </p:cNvPr>
          <p:cNvSpPr>
            <a:spLocks noGrp="1"/>
          </p:cNvSpPr>
          <p:nvPr>
            <p:ph sz="quarter" idx="14"/>
          </p:nvPr>
        </p:nvSpPr>
        <p:spPr>
          <a:xfrm>
            <a:off x="508794" y="1943188"/>
            <a:ext cx="11174412" cy="3318623"/>
          </a:xfrm>
        </p:spPr>
        <p:txBody>
          <a:bodyPr/>
          <a:lstStyle/>
          <a:p>
            <a:pPr algn="just">
              <a:spcBef>
                <a:spcPts val="600"/>
              </a:spcBef>
              <a:spcAft>
                <a:spcPts val="0"/>
              </a:spcAft>
            </a:pPr>
            <a:r>
              <a:rPr sz="2000" dirty="0" err="1"/>
              <a:t>Muitas</a:t>
            </a:r>
            <a:r>
              <a:rPr sz="2000" dirty="0"/>
              <a:t> pessoas </a:t>
            </a:r>
            <a:r>
              <a:rPr sz="2000" dirty="0" err="1"/>
              <a:t>expressam</a:t>
            </a:r>
            <a:r>
              <a:rPr sz="2000" dirty="0"/>
              <a:t> </a:t>
            </a:r>
            <a:r>
              <a:rPr sz="2000" dirty="0" err="1"/>
              <a:t>preocupação</a:t>
            </a:r>
            <a:r>
              <a:rPr sz="2000" dirty="0"/>
              <a:t> de que, se a pessoa </a:t>
            </a:r>
            <a:r>
              <a:rPr sz="2000" dirty="0" err="1"/>
              <a:t>recusar</a:t>
            </a:r>
            <a:r>
              <a:rPr sz="2000" dirty="0"/>
              <a:t> o </a:t>
            </a:r>
            <a:r>
              <a:rPr sz="2000" dirty="0" err="1"/>
              <a:t>apoio</a:t>
            </a:r>
            <a:r>
              <a:rPr sz="2000" dirty="0"/>
              <a:t>, </a:t>
            </a:r>
            <a:r>
              <a:rPr sz="2000" dirty="0" err="1"/>
              <a:t>ela</a:t>
            </a:r>
            <a:r>
              <a:rPr sz="2000" dirty="0"/>
              <a:t> </a:t>
            </a:r>
            <a:r>
              <a:rPr sz="2000" dirty="0" err="1"/>
              <a:t>pode</a:t>
            </a:r>
            <a:r>
              <a:rPr sz="2000" dirty="0"/>
              <a:t> </a:t>
            </a:r>
            <a:r>
              <a:rPr sz="2000" dirty="0" err="1"/>
              <a:t>colocar</a:t>
            </a:r>
            <a:r>
              <a:rPr sz="2000" dirty="0"/>
              <a:t> a </a:t>
            </a:r>
            <a:r>
              <a:rPr sz="2000" dirty="0" err="1"/>
              <a:t>si</a:t>
            </a:r>
            <a:r>
              <a:rPr sz="2000" dirty="0"/>
              <a:t> mesma ou a </a:t>
            </a:r>
            <a:r>
              <a:rPr sz="2000" dirty="0" err="1"/>
              <a:t>outras</a:t>
            </a:r>
            <a:r>
              <a:rPr sz="2000" dirty="0"/>
              <a:t> pessoas em </a:t>
            </a:r>
            <a:r>
              <a:rPr sz="2000" dirty="0" err="1"/>
              <a:t>perigo</a:t>
            </a:r>
            <a:r>
              <a:rPr sz="2000" dirty="0"/>
              <a:t>. </a:t>
            </a:r>
            <a:endParaRPr lang="en-US" sz="2000" dirty="0"/>
          </a:p>
          <a:p>
            <a:pPr algn="just">
              <a:spcBef>
                <a:spcPts val="600"/>
              </a:spcBef>
              <a:spcAft>
                <a:spcPts val="0"/>
              </a:spcAft>
            </a:pPr>
            <a:r>
              <a:rPr sz="2000" dirty="0"/>
              <a:t>No </a:t>
            </a:r>
            <a:r>
              <a:rPr sz="2000" dirty="0" err="1"/>
              <a:t>entanto</a:t>
            </a:r>
            <a:r>
              <a:rPr sz="2000" dirty="0"/>
              <a:t>, </a:t>
            </a:r>
            <a:r>
              <a:rPr sz="2000" dirty="0" err="1"/>
              <a:t>impor</a:t>
            </a:r>
            <a:r>
              <a:rPr sz="2000" dirty="0"/>
              <a:t> ou </a:t>
            </a:r>
            <a:r>
              <a:rPr sz="2000" dirty="0" err="1"/>
              <a:t>forçar</a:t>
            </a:r>
            <a:r>
              <a:rPr sz="2000" dirty="0"/>
              <a:t> o </a:t>
            </a:r>
            <a:r>
              <a:rPr sz="2000" dirty="0" err="1"/>
              <a:t>tratamento</a:t>
            </a:r>
            <a:r>
              <a:rPr sz="2000" dirty="0"/>
              <a:t> a uma pessoa </a:t>
            </a:r>
            <a:r>
              <a:rPr sz="2000" dirty="0" err="1"/>
              <a:t>pode</a:t>
            </a:r>
            <a:r>
              <a:rPr sz="2000" dirty="0"/>
              <a:t> </a:t>
            </a:r>
            <a:r>
              <a:rPr sz="2000" dirty="0" err="1"/>
              <a:t>causar</a:t>
            </a:r>
            <a:r>
              <a:rPr sz="2000" dirty="0"/>
              <a:t> </a:t>
            </a:r>
            <a:r>
              <a:rPr sz="2000" dirty="0" err="1"/>
              <a:t>danos</a:t>
            </a:r>
            <a:r>
              <a:rPr sz="2000" dirty="0"/>
              <a:t> </a:t>
            </a:r>
            <a:r>
              <a:rPr sz="2000" dirty="0" err="1"/>
              <a:t>imediatamente</a:t>
            </a:r>
            <a:r>
              <a:rPr sz="2000" dirty="0"/>
              <a:t> ou </a:t>
            </a:r>
            <a:r>
              <a:rPr sz="2000" dirty="0" err="1"/>
              <a:t>mais</a:t>
            </a:r>
            <a:r>
              <a:rPr sz="2000" dirty="0"/>
              <a:t> </a:t>
            </a:r>
            <a:r>
              <a:rPr sz="2000" dirty="0" err="1"/>
              <a:t>tarde</a:t>
            </a:r>
            <a:r>
              <a:rPr sz="2000" dirty="0"/>
              <a:t>. </a:t>
            </a:r>
          </a:p>
          <a:p>
            <a:pPr algn="just">
              <a:spcBef>
                <a:spcPts val="600"/>
              </a:spcBef>
              <a:spcAft>
                <a:spcPts val="0"/>
              </a:spcAft>
            </a:pPr>
            <a:r>
              <a:rPr sz="2000" dirty="0"/>
              <a:t>O </a:t>
            </a:r>
            <a:r>
              <a:rPr sz="2000" dirty="0" err="1"/>
              <a:t>dano</a:t>
            </a:r>
            <a:r>
              <a:rPr sz="2000" dirty="0"/>
              <a:t> </a:t>
            </a:r>
            <a:r>
              <a:rPr sz="2000" dirty="0" err="1"/>
              <a:t>causado</a:t>
            </a:r>
            <a:r>
              <a:rPr sz="2000" dirty="0"/>
              <a:t> </a:t>
            </a:r>
            <a:r>
              <a:rPr sz="2000" dirty="0" err="1"/>
              <a:t>pode</a:t>
            </a:r>
            <a:r>
              <a:rPr sz="2000" dirty="0"/>
              <a:t> </a:t>
            </a:r>
            <a:r>
              <a:rPr sz="2000" dirty="0" err="1"/>
              <a:t>assumir</a:t>
            </a:r>
            <a:r>
              <a:rPr sz="2000" dirty="0"/>
              <a:t> </a:t>
            </a:r>
            <a:r>
              <a:rPr sz="2000" dirty="0" err="1"/>
              <a:t>muitas</a:t>
            </a:r>
            <a:r>
              <a:rPr sz="2000" dirty="0"/>
              <a:t> </a:t>
            </a:r>
            <a:r>
              <a:rPr sz="2000" dirty="0" err="1"/>
              <a:t>formas</a:t>
            </a:r>
            <a:r>
              <a:rPr sz="2000" dirty="0"/>
              <a:t>. </a:t>
            </a:r>
          </a:p>
          <a:p>
            <a:pPr algn="just">
              <a:spcBef>
                <a:spcPts val="600"/>
              </a:spcBef>
              <a:spcAft>
                <a:spcPts val="0"/>
              </a:spcAft>
            </a:pPr>
            <a:r>
              <a:rPr sz="2000" dirty="0" err="1"/>
              <a:t>Respeitar</a:t>
            </a:r>
            <a:r>
              <a:rPr sz="2000" dirty="0"/>
              <a:t> as </a:t>
            </a:r>
            <a:r>
              <a:rPr sz="2000" dirty="0" err="1"/>
              <a:t>escolhas</a:t>
            </a:r>
            <a:r>
              <a:rPr sz="2000" dirty="0"/>
              <a:t> das pessoas </a:t>
            </a:r>
            <a:r>
              <a:rPr sz="2000" dirty="0" err="1"/>
              <a:t>não</a:t>
            </a:r>
            <a:r>
              <a:rPr sz="2000" dirty="0"/>
              <a:t> </a:t>
            </a:r>
            <a:r>
              <a:rPr sz="2000" dirty="0" err="1"/>
              <a:t>deve</a:t>
            </a:r>
            <a:r>
              <a:rPr sz="2000" dirty="0"/>
              <a:t> ser </a:t>
            </a:r>
            <a:r>
              <a:rPr sz="2000" dirty="0" err="1"/>
              <a:t>usado</a:t>
            </a:r>
            <a:r>
              <a:rPr sz="2000" dirty="0"/>
              <a:t> como </a:t>
            </a:r>
            <a:r>
              <a:rPr sz="2000" dirty="0" err="1"/>
              <a:t>desculpa</a:t>
            </a:r>
            <a:r>
              <a:rPr sz="2000" dirty="0"/>
              <a:t> para </a:t>
            </a:r>
            <a:r>
              <a:rPr sz="2000" dirty="0" err="1"/>
              <a:t>negligenciar</a:t>
            </a:r>
            <a:r>
              <a:rPr sz="2000" dirty="0"/>
              <a:t> ou </a:t>
            </a:r>
            <a:r>
              <a:rPr sz="2000" dirty="0" err="1"/>
              <a:t>ignorar</a:t>
            </a:r>
            <a:r>
              <a:rPr sz="2000" dirty="0"/>
              <a:t> </a:t>
            </a:r>
            <a:r>
              <a:rPr sz="2000" dirty="0" err="1"/>
              <a:t>alguém</a:t>
            </a:r>
            <a:r>
              <a:rPr sz="2000" dirty="0"/>
              <a:t> em </a:t>
            </a:r>
            <a:r>
              <a:rPr sz="2000" dirty="0" err="1"/>
              <a:t>perigo</a:t>
            </a:r>
            <a:r>
              <a:rPr sz="2000" dirty="0"/>
              <a:t>. </a:t>
            </a:r>
          </a:p>
          <a:p>
            <a:pPr algn="just">
              <a:spcBef>
                <a:spcPts val="600"/>
              </a:spcBef>
              <a:spcAft>
                <a:spcPts val="0"/>
              </a:spcAft>
            </a:pPr>
            <a:r>
              <a:rPr sz="2000" dirty="0"/>
              <a:t>A CDPD </a:t>
            </a:r>
            <a:r>
              <a:rPr sz="2000" dirty="0" err="1"/>
              <a:t>exige</a:t>
            </a:r>
            <a:r>
              <a:rPr sz="2000" dirty="0"/>
              <a:t> que </a:t>
            </a:r>
            <a:r>
              <a:rPr sz="2000" dirty="0" err="1"/>
              <a:t>os</a:t>
            </a:r>
            <a:r>
              <a:rPr sz="2000" dirty="0"/>
              <a:t> </a:t>
            </a:r>
            <a:r>
              <a:rPr sz="2000" dirty="0" err="1"/>
              <a:t>apoiadores</a:t>
            </a:r>
            <a:r>
              <a:rPr sz="2000" dirty="0"/>
              <a:t> se </a:t>
            </a:r>
            <a:r>
              <a:rPr sz="2000" dirty="0" err="1"/>
              <a:t>envolvam</a:t>
            </a:r>
            <a:r>
              <a:rPr sz="2000" dirty="0"/>
              <a:t> </a:t>
            </a:r>
            <a:r>
              <a:rPr sz="2000" dirty="0" err="1"/>
              <a:t>significativamente</a:t>
            </a:r>
            <a:r>
              <a:rPr sz="2000" dirty="0"/>
              <a:t> com a pessoa e </a:t>
            </a:r>
            <a:r>
              <a:rPr sz="2000" dirty="0" err="1"/>
              <a:t>forneçam</a:t>
            </a:r>
            <a:r>
              <a:rPr sz="2000" dirty="0"/>
              <a:t> </a:t>
            </a:r>
            <a:r>
              <a:rPr sz="2000" dirty="0" err="1"/>
              <a:t>opções</a:t>
            </a:r>
            <a:r>
              <a:rPr sz="2000" dirty="0"/>
              <a:t> </a:t>
            </a:r>
            <a:r>
              <a:rPr sz="2000" dirty="0" err="1"/>
              <a:t>aceitáveis</a:t>
            </a:r>
            <a:r>
              <a:rPr sz="2000" dirty="0"/>
              <a:t>.</a:t>
            </a:r>
          </a:p>
        </p:txBody>
      </p:sp>
      <p:sp>
        <p:nvSpPr>
          <p:cNvPr id="2" name="Title 1">
            <a:extLst>
              <a:ext uri="{FF2B5EF4-FFF2-40B4-BE49-F238E27FC236}">
                <a16:creationId xmlns:a16="http://schemas.microsoft.com/office/drawing/2014/main" id="{64D6440D-DB10-4B6B-B1C9-346E26580CE0}"/>
              </a:ext>
            </a:extLst>
          </p:cNvPr>
          <p:cNvSpPr>
            <a:spLocks noGrp="1"/>
          </p:cNvSpPr>
          <p:nvPr>
            <p:ph type="title"/>
          </p:nvPr>
        </p:nvSpPr>
        <p:spPr>
          <a:xfrm>
            <a:off x="422142" y="506412"/>
            <a:ext cx="11416072"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13</a:t>
            </a:r>
            <a:endParaRPr lang="en-CH" dirty="0"/>
          </a:p>
        </p:txBody>
      </p:sp>
    </p:spTree>
    <p:extLst>
      <p:ext uri="{BB962C8B-B14F-4D97-AF65-F5344CB8AC3E}">
        <p14:creationId xmlns:p14="http://schemas.microsoft.com/office/powerpoint/2010/main" val="36048091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37250-EE72-499D-9AC2-04B31EB8465D}"/>
              </a:ext>
            </a:extLst>
          </p:cNvPr>
          <p:cNvSpPr>
            <a:spLocks noGrp="1"/>
          </p:cNvSpPr>
          <p:nvPr>
            <p:ph sz="quarter" idx="14"/>
          </p:nvPr>
        </p:nvSpPr>
        <p:spPr>
          <a:xfrm>
            <a:off x="508794" y="1943188"/>
            <a:ext cx="11174412" cy="2221039"/>
          </a:xfrm>
        </p:spPr>
        <p:txBody>
          <a:bodyPr/>
          <a:lstStyle/>
          <a:p>
            <a:pPr algn="just">
              <a:spcBef>
                <a:spcPts val="600"/>
              </a:spcBef>
              <a:spcAft>
                <a:spcPts val="0"/>
              </a:spcAft>
            </a:pPr>
            <a:r>
              <a:rPr sz="2000" dirty="0"/>
              <a:t>Em </a:t>
            </a:r>
            <a:r>
              <a:rPr sz="2000" dirty="0" err="1"/>
              <a:t>muitos</a:t>
            </a:r>
            <a:r>
              <a:rPr sz="2000" dirty="0"/>
              <a:t> </a:t>
            </a:r>
            <a:r>
              <a:rPr sz="2000" dirty="0" err="1"/>
              <a:t>países</a:t>
            </a:r>
            <a:r>
              <a:rPr sz="2000" dirty="0"/>
              <a:t>, a lei e a </a:t>
            </a:r>
            <a:r>
              <a:rPr sz="2000" dirty="0" err="1"/>
              <a:t>política</a:t>
            </a:r>
            <a:r>
              <a:rPr sz="2000" dirty="0"/>
              <a:t> </a:t>
            </a:r>
            <a:r>
              <a:rPr sz="2000" dirty="0" err="1"/>
              <a:t>ainda</a:t>
            </a:r>
            <a:r>
              <a:rPr sz="2000" dirty="0"/>
              <a:t> </a:t>
            </a:r>
            <a:r>
              <a:rPr sz="2000" dirty="0" err="1"/>
              <a:t>preveem</a:t>
            </a:r>
            <a:r>
              <a:rPr sz="2000" dirty="0"/>
              <a:t> </a:t>
            </a:r>
            <a:r>
              <a:rPr sz="2000" dirty="0" err="1"/>
              <a:t>modelos</a:t>
            </a:r>
            <a:r>
              <a:rPr sz="2000" dirty="0"/>
              <a:t> </a:t>
            </a:r>
            <a:r>
              <a:rPr sz="2000" dirty="0" err="1"/>
              <a:t>substitutos</a:t>
            </a:r>
            <a:r>
              <a:rPr sz="2000" dirty="0"/>
              <a:t> de </a:t>
            </a:r>
            <a:r>
              <a:rPr sz="2000" dirty="0" err="1"/>
              <a:t>tomada</a:t>
            </a:r>
            <a:r>
              <a:rPr sz="2000" dirty="0"/>
              <a:t> de </a:t>
            </a:r>
            <a:r>
              <a:rPr sz="2000" dirty="0" err="1"/>
              <a:t>decisão</a:t>
            </a:r>
            <a:r>
              <a:rPr sz="2000" dirty="0"/>
              <a:t>. </a:t>
            </a:r>
          </a:p>
          <a:p>
            <a:pPr algn="just">
              <a:spcBef>
                <a:spcPts val="600"/>
              </a:spcBef>
              <a:spcAft>
                <a:spcPts val="0"/>
              </a:spcAft>
            </a:pPr>
            <a:r>
              <a:rPr sz="2000" dirty="0"/>
              <a:t>O lobby e a </a:t>
            </a:r>
            <a:r>
              <a:rPr sz="2000" dirty="0" err="1"/>
              <a:t>advocacia</a:t>
            </a:r>
            <a:r>
              <a:rPr sz="2000" dirty="0"/>
              <a:t> são </a:t>
            </a:r>
            <a:r>
              <a:rPr sz="2000" dirty="0" err="1"/>
              <a:t>fundamentais</a:t>
            </a:r>
            <a:r>
              <a:rPr sz="2000" dirty="0"/>
              <a:t> para mudar leis, </a:t>
            </a:r>
            <a:r>
              <a:rPr sz="2000" dirty="0" err="1"/>
              <a:t>políticas</a:t>
            </a:r>
            <a:r>
              <a:rPr sz="2000" dirty="0"/>
              <a:t> e </a:t>
            </a:r>
            <a:r>
              <a:rPr sz="2000" dirty="0" err="1"/>
              <a:t>práticas</a:t>
            </a:r>
            <a:r>
              <a:rPr sz="2000" dirty="0"/>
              <a:t> que </a:t>
            </a:r>
            <a:r>
              <a:rPr sz="2000" dirty="0" err="1"/>
              <a:t>não</a:t>
            </a:r>
            <a:r>
              <a:rPr sz="2000" dirty="0"/>
              <a:t> </a:t>
            </a:r>
            <a:r>
              <a:rPr sz="2000" dirty="0" err="1"/>
              <a:t>estão</a:t>
            </a:r>
            <a:r>
              <a:rPr sz="2000" dirty="0"/>
              <a:t> de </a:t>
            </a:r>
            <a:r>
              <a:rPr sz="2000" dirty="0" err="1"/>
              <a:t>acordo</a:t>
            </a:r>
            <a:r>
              <a:rPr sz="2000" dirty="0"/>
              <a:t> com a CDPD. </a:t>
            </a:r>
            <a:endParaRPr lang="en-CH" sz="2000" dirty="0"/>
          </a:p>
          <a:p>
            <a:pPr algn="just">
              <a:spcBef>
                <a:spcPts val="600"/>
              </a:spcBef>
              <a:spcAft>
                <a:spcPts val="0"/>
              </a:spcAft>
            </a:pPr>
            <a:r>
              <a:rPr sz="2000" dirty="0"/>
              <a:t>Podemos fazer muito para </a:t>
            </a:r>
            <a:r>
              <a:rPr sz="2000" dirty="0" err="1"/>
              <a:t>apoiar</a:t>
            </a:r>
            <a:r>
              <a:rPr sz="2000" dirty="0"/>
              <a:t> as pessoas a </a:t>
            </a:r>
            <a:r>
              <a:rPr sz="2000" dirty="0" err="1"/>
              <a:t>tomar</a:t>
            </a:r>
            <a:r>
              <a:rPr sz="2000" dirty="0"/>
              <a:t> suas </a:t>
            </a:r>
            <a:r>
              <a:rPr sz="2000" dirty="0" err="1"/>
              <a:t>próprias</a:t>
            </a:r>
            <a:r>
              <a:rPr sz="2000" dirty="0"/>
              <a:t> </a:t>
            </a:r>
            <a:r>
              <a:rPr sz="2000" dirty="0" err="1"/>
              <a:t>decisões</a:t>
            </a:r>
            <a:r>
              <a:rPr sz="2000" dirty="0"/>
              <a:t>, </a:t>
            </a:r>
            <a:r>
              <a:rPr sz="2000" dirty="0" err="1"/>
              <a:t>mesmo</a:t>
            </a:r>
            <a:r>
              <a:rPr sz="2000" dirty="0"/>
              <a:t> </a:t>
            </a:r>
            <a:r>
              <a:rPr sz="2000" dirty="0" err="1"/>
              <a:t>dentro</a:t>
            </a:r>
            <a:r>
              <a:rPr sz="2000" dirty="0"/>
              <a:t> das </a:t>
            </a:r>
            <a:r>
              <a:rPr sz="2000" dirty="0" err="1"/>
              <a:t>estruturas</a:t>
            </a:r>
            <a:r>
              <a:rPr sz="2000" dirty="0"/>
              <a:t> </a:t>
            </a:r>
            <a:r>
              <a:rPr sz="2000" dirty="0" err="1"/>
              <a:t>legais</a:t>
            </a:r>
            <a:r>
              <a:rPr sz="2000" dirty="0"/>
              <a:t> ou </a:t>
            </a:r>
            <a:r>
              <a:rPr sz="2000" dirty="0" err="1"/>
              <a:t>políticas</a:t>
            </a:r>
            <a:r>
              <a:rPr sz="2000" dirty="0"/>
              <a:t> </a:t>
            </a:r>
            <a:r>
              <a:rPr sz="2000" dirty="0" err="1"/>
              <a:t>existentes</a:t>
            </a:r>
            <a:r>
              <a:rPr sz="2000" dirty="0"/>
              <a:t>. </a:t>
            </a:r>
          </a:p>
          <a:p>
            <a:pPr algn="just">
              <a:spcBef>
                <a:spcPts val="600"/>
              </a:spcBef>
              <a:spcAft>
                <a:spcPts val="0"/>
              </a:spcAft>
            </a:pPr>
            <a:r>
              <a:rPr sz="2000" dirty="0" err="1"/>
              <a:t>Também</a:t>
            </a:r>
            <a:r>
              <a:rPr sz="2000" dirty="0"/>
              <a:t> é </a:t>
            </a:r>
            <a:r>
              <a:rPr sz="2000" dirty="0" err="1"/>
              <a:t>possível</a:t>
            </a:r>
            <a:r>
              <a:rPr sz="2000" dirty="0"/>
              <a:t> </a:t>
            </a:r>
            <a:r>
              <a:rPr sz="2000" dirty="0" err="1"/>
              <a:t>apoiar</a:t>
            </a:r>
            <a:r>
              <a:rPr sz="2000" dirty="0"/>
              <a:t> as pessoas a </a:t>
            </a:r>
            <a:r>
              <a:rPr sz="2000" dirty="0" err="1"/>
              <a:t>encerrar</a:t>
            </a:r>
            <a:r>
              <a:rPr sz="2000" dirty="0"/>
              <a:t> seus regimes de </a:t>
            </a:r>
            <a:r>
              <a:rPr sz="2000" dirty="0" err="1"/>
              <a:t>tomada</a:t>
            </a:r>
            <a:r>
              <a:rPr sz="2000" dirty="0"/>
              <a:t> de </a:t>
            </a:r>
            <a:r>
              <a:rPr sz="2000" dirty="0" err="1"/>
              <a:t>decisão</a:t>
            </a:r>
            <a:r>
              <a:rPr sz="2000" dirty="0"/>
              <a:t> </a:t>
            </a:r>
            <a:r>
              <a:rPr sz="2000" dirty="0" err="1"/>
              <a:t>substitutos</a:t>
            </a:r>
            <a:r>
              <a:rPr sz="2000" dirty="0"/>
              <a:t>.</a:t>
            </a:r>
            <a:endParaRPr lang="en-CH" sz="2000" dirty="0"/>
          </a:p>
          <a:p>
            <a:endParaRPr lang="en-CH" dirty="0"/>
          </a:p>
        </p:txBody>
      </p:sp>
      <p:sp>
        <p:nvSpPr>
          <p:cNvPr id="2" name="Title 1">
            <a:extLst>
              <a:ext uri="{FF2B5EF4-FFF2-40B4-BE49-F238E27FC236}">
                <a16:creationId xmlns:a16="http://schemas.microsoft.com/office/drawing/2014/main" id="{5532E378-0C4E-4D63-B71A-C68D8DA6F823}"/>
              </a:ext>
            </a:extLst>
          </p:cNvPr>
          <p:cNvSpPr>
            <a:spLocks noGrp="1"/>
          </p:cNvSpPr>
          <p:nvPr>
            <p:ph type="title"/>
          </p:nvPr>
        </p:nvSpPr>
        <p:spPr>
          <a:xfrm>
            <a:off x="422142" y="506412"/>
            <a:ext cx="10844572" cy="432000"/>
          </a:xfrm>
        </p:spPr>
        <p:txBody>
          <a:bodyPr/>
          <a:lstStyle/>
          <a:p>
            <a:pPr algn="ctr"/>
            <a:r>
              <a:rPr dirty="0" err="1"/>
              <a:t>Apresentação</a:t>
            </a:r>
            <a:r>
              <a:rPr dirty="0"/>
              <a:t>: Tomada de </a:t>
            </a:r>
            <a:r>
              <a:rPr dirty="0" err="1"/>
              <a:t>decisão</a:t>
            </a:r>
            <a:r>
              <a:rPr dirty="0"/>
              <a:t> </a:t>
            </a:r>
            <a:r>
              <a:rPr dirty="0" err="1"/>
              <a:t>apoiada</a:t>
            </a:r>
            <a:r>
              <a:rPr dirty="0"/>
              <a:t>, uma nova </a:t>
            </a:r>
            <a:r>
              <a:rPr dirty="0" err="1"/>
              <a:t>abordagem</a:t>
            </a:r>
            <a:r>
              <a:rPr dirty="0"/>
              <a:t> para a </a:t>
            </a:r>
            <a:r>
              <a:rPr dirty="0" err="1"/>
              <a:t>tomada</a:t>
            </a:r>
            <a:r>
              <a:rPr dirty="0"/>
              <a:t> de </a:t>
            </a:r>
            <a:r>
              <a:rPr dirty="0" err="1"/>
              <a:t>decisão</a:t>
            </a:r>
            <a:r>
              <a:rPr dirty="0"/>
              <a:t> – 14</a:t>
            </a:r>
            <a:endParaRPr lang="en-CH" dirty="0"/>
          </a:p>
        </p:txBody>
      </p:sp>
    </p:spTree>
    <p:extLst>
      <p:ext uri="{BB962C8B-B14F-4D97-AF65-F5344CB8AC3E}">
        <p14:creationId xmlns:p14="http://schemas.microsoft.com/office/powerpoint/2010/main" val="2563189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EF340-D7C0-40C7-BD35-8DE161E9A8F5}"/>
              </a:ext>
            </a:extLst>
          </p:cNvPr>
          <p:cNvSpPr>
            <a:spLocks noGrp="1"/>
          </p:cNvSpPr>
          <p:nvPr>
            <p:ph sz="quarter" idx="14"/>
          </p:nvPr>
        </p:nvSpPr>
        <p:spPr/>
        <p:txBody>
          <a:bodyPr/>
          <a:lstStyle/>
          <a:p>
            <a:pPr marL="0" indent="0">
              <a:buNone/>
            </a:pPr>
            <a:r>
              <a:t> </a:t>
            </a:r>
            <a:endParaRPr lang="en-CH" dirty="0"/>
          </a:p>
          <a:p>
            <a:endParaRPr lang="en-CH" dirty="0"/>
          </a:p>
        </p:txBody>
      </p:sp>
      <p:sp>
        <p:nvSpPr>
          <p:cNvPr id="2" name="Title 1">
            <a:extLst>
              <a:ext uri="{FF2B5EF4-FFF2-40B4-BE49-F238E27FC236}">
                <a16:creationId xmlns:a16="http://schemas.microsoft.com/office/drawing/2014/main" id="{3EA34361-D78B-447B-886A-622E23678238}"/>
              </a:ext>
            </a:extLst>
          </p:cNvPr>
          <p:cNvSpPr>
            <a:spLocks noGrp="1"/>
          </p:cNvSpPr>
          <p:nvPr>
            <p:ph type="title"/>
          </p:nvPr>
        </p:nvSpPr>
        <p:spPr>
          <a:xfrm>
            <a:off x="422141" y="506412"/>
            <a:ext cx="11259465" cy="432000"/>
          </a:xfrm>
        </p:spPr>
        <p:txBody>
          <a:bodyPr>
            <a:noAutofit/>
          </a:bodyPr>
          <a:lstStyle/>
          <a:p>
            <a:pPr algn="ctr"/>
            <a:r>
              <a:rPr dirty="0" err="1"/>
              <a:t>Apresentação</a:t>
            </a:r>
            <a:r>
              <a:rPr dirty="0"/>
              <a:t>: </a:t>
            </a:r>
            <a:r>
              <a:rPr lang="pt-BR" dirty="0"/>
              <a:t>Passar da tomada de decisão substituta para a tomada de decisão apoiada </a:t>
            </a:r>
            <a:endParaRPr lang="en-CH" dirty="0"/>
          </a:p>
        </p:txBody>
      </p:sp>
      <p:graphicFrame>
        <p:nvGraphicFramePr>
          <p:cNvPr id="8" name="Table 7">
            <a:extLst>
              <a:ext uri="{FF2B5EF4-FFF2-40B4-BE49-F238E27FC236}">
                <a16:creationId xmlns:a16="http://schemas.microsoft.com/office/drawing/2014/main" id="{3BBCD69E-C064-8041-8C0E-A8E776FF106E}"/>
              </a:ext>
            </a:extLst>
          </p:cNvPr>
          <p:cNvGraphicFramePr>
            <a:graphicFrameLocks noGrp="1"/>
          </p:cNvGraphicFramePr>
          <p:nvPr>
            <p:extLst>
              <p:ext uri="{D42A27DB-BD31-4B8C-83A1-F6EECF244321}">
                <p14:modId xmlns:p14="http://schemas.microsoft.com/office/powerpoint/2010/main" val="4115415166"/>
              </p:ext>
            </p:extLst>
          </p:nvPr>
        </p:nvGraphicFramePr>
        <p:xfrm>
          <a:off x="962525" y="1426523"/>
          <a:ext cx="10433607" cy="5440680"/>
        </p:xfrm>
        <a:graphic>
          <a:graphicData uri="http://schemas.openxmlformats.org/drawingml/2006/table">
            <a:tbl>
              <a:tblPr firstRow="1" bandRow="1">
                <a:tableStyleId>{2D5ABB26-0587-4C30-8999-92F81FD0307C}</a:tableStyleId>
              </a:tblPr>
              <a:tblGrid>
                <a:gridCol w="4883455">
                  <a:extLst>
                    <a:ext uri="{9D8B030D-6E8A-4147-A177-3AD203B41FA5}">
                      <a16:colId xmlns:a16="http://schemas.microsoft.com/office/drawing/2014/main" val="667304906"/>
                    </a:ext>
                  </a:extLst>
                </a:gridCol>
                <a:gridCol w="5550152">
                  <a:extLst>
                    <a:ext uri="{9D8B030D-6E8A-4147-A177-3AD203B41FA5}">
                      <a16:colId xmlns:a16="http://schemas.microsoft.com/office/drawing/2014/main" val="2875541059"/>
                    </a:ext>
                  </a:extLst>
                </a:gridCol>
              </a:tblGrid>
              <a:tr h="284086">
                <a:tc>
                  <a:txBody>
                    <a:bodyPr/>
                    <a:lstStyle/>
                    <a:p>
                      <a:pPr>
                        <a:defRPr sz="1400" b="1">
                          <a:solidFill>
                            <a:schemeClr val="bg1"/>
                          </a:solidFill>
                          <a:latin typeface="Century Gothic" panose="020B0502020202020204" pitchFamily="34" charset="0"/>
                        </a:defRPr>
                      </a:pPr>
                      <a:r>
                        <a:rPr sz="1500" dirty="0"/>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defRPr sz="1400" b="1">
                          <a:solidFill>
                            <a:schemeClr val="bg1"/>
                          </a:solidFill>
                          <a:latin typeface="Century Gothic" panose="020B0502020202020204" pitchFamily="34" charset="0"/>
                        </a:defRPr>
                      </a:pPr>
                      <a:r>
                        <a:rPr sz="1500"/>
                        <a:t>Para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199442841"/>
                  </a:ext>
                </a:extLst>
              </a:tr>
              <a:tr h="681807">
                <a:tc>
                  <a:txBody>
                    <a:bodyPr/>
                    <a:lstStyle/>
                    <a:p>
                      <a:pPr algn="just">
                        <a:defRPr sz="1400">
                          <a:solidFill>
                            <a:srgbClr val="C00000"/>
                          </a:solidFill>
                        </a:defRPr>
                      </a:pPr>
                      <a:r>
                        <a:rPr lang="pt-BR" sz="1500" dirty="0"/>
                        <a:t>Uma suposição de que pessoas com deficiências psicossociais, intelectuais ou cognitivas não têm capacidade/</a:t>
                      </a:r>
                    </a:p>
                    <a:p>
                      <a:pPr algn="just">
                        <a:defRPr sz="1400">
                          <a:solidFill>
                            <a:srgbClr val="C00000"/>
                          </a:solidFill>
                        </a:defRPr>
                      </a:pPr>
                      <a:r>
                        <a:rPr lang="pt-BR" sz="1500" dirty="0"/>
                        <a:t>habilidade mental para tomar suas próprias decisões.</a:t>
                      </a:r>
                      <a:endParaRPr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400">
                          <a:solidFill>
                            <a:srgbClr val="00B050"/>
                          </a:solidFill>
                        </a:defRPr>
                      </a:pPr>
                      <a:r>
                        <a:rPr lang="pt-BR" sz="1500" dirty="0"/>
                        <a:t>Uma suposição de que as pessoas com deficiências psicossociais, intelectuais ou cognitivas podem tomar decisões por si mesmas e para si mesmas, com adaptações e/ou assistência de apoiadores, se</a:t>
                      </a:r>
                    </a:p>
                    <a:p>
                      <a:pPr algn="just">
                        <a:defRPr sz="1400">
                          <a:solidFill>
                            <a:srgbClr val="00B050"/>
                          </a:solidFill>
                        </a:defRPr>
                      </a:pPr>
                      <a:r>
                        <a:rPr lang="pt-BR" sz="1500" dirty="0"/>
                        <a:t>assim desejarem.</a:t>
                      </a:r>
                      <a:endParaRPr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182042"/>
                  </a:ext>
                </a:extLst>
              </a:tr>
              <a:tr h="482946">
                <a:tc>
                  <a:txBody>
                    <a:bodyPr/>
                    <a:lstStyle/>
                    <a:p>
                      <a:pPr algn="just">
                        <a:defRPr sz="1400">
                          <a:solidFill>
                            <a:srgbClr val="C00000"/>
                          </a:solidFill>
                        </a:defRPr>
                      </a:pPr>
                      <a:r>
                        <a:rPr lang="pt-BR" sz="1500" dirty="0"/>
                        <a:t>Algumas pessoas têm o direito de tomar todas as decisões por si mesmas, e outras não.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400">
                          <a:solidFill>
                            <a:srgbClr val="00B050"/>
                          </a:solidFill>
                        </a:defRPr>
                      </a:pPr>
                      <a:r>
                        <a:rPr lang="pt-BR" sz="1500" dirty="0"/>
                        <a:t>Todos têm o direito de tomar decisões em todos os momentos, incluindo decisões sobre usar ou não apoio na tomada de decisão.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087392"/>
                  </a:ext>
                </a:extLst>
              </a:tr>
              <a:tr h="482946">
                <a:tc>
                  <a:txBody>
                    <a:bodyPr/>
                    <a:lstStyle/>
                    <a:p>
                      <a:pPr algn="just">
                        <a:defRPr sz="1400">
                          <a:solidFill>
                            <a:srgbClr val="C00000"/>
                          </a:solidFill>
                        </a:defRPr>
                      </a:pPr>
                      <a:r>
                        <a:rPr lang="pt-BR" sz="1500" dirty="0"/>
                        <a:t>Avaliação de déficits na capacidade mental (capacidade de tomar decisões).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400">
                          <a:solidFill>
                            <a:srgbClr val="00B050"/>
                          </a:solidFill>
                        </a:defRPr>
                      </a:pPr>
                      <a:r>
                        <a:rPr lang="pt-BR" sz="1500" dirty="0"/>
                        <a:t>Explorar o tipo e o nível de suporte que pode ser necessário para tomar decisões. </a:t>
                      </a:r>
                      <a:endParaRPr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495232"/>
                  </a:ext>
                </a:extLst>
              </a:tr>
              <a:tr h="482946">
                <a:tc>
                  <a:txBody>
                    <a:bodyPr/>
                    <a:lstStyle/>
                    <a:p>
                      <a:pPr algn="just">
                        <a:defRPr sz="1400">
                          <a:solidFill>
                            <a:srgbClr val="C00000"/>
                          </a:solidFill>
                        </a:defRPr>
                      </a:pPr>
                      <a:r>
                        <a:rPr lang="pt-BR" sz="1500" dirty="0"/>
                        <a:t>Internação em serviços de saúde mental e serviços sociais.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400">
                          <a:solidFill>
                            <a:srgbClr val="00B050"/>
                          </a:solidFill>
                        </a:defRPr>
                      </a:pPr>
                      <a:r>
                        <a:rPr lang="pt-BR" sz="1500" dirty="0"/>
                        <a:t>Exploração de alternativas de apoio na comunidade, se desejado pelo interessado.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755292"/>
                  </a:ext>
                </a:extLst>
              </a:tr>
              <a:tr h="681807">
                <a:tc>
                  <a:txBody>
                    <a:bodyPr/>
                    <a:lstStyle/>
                    <a:p>
                      <a:pPr algn="just">
                        <a:defRPr sz="1400">
                          <a:solidFill>
                            <a:srgbClr val="C00000"/>
                          </a:solidFill>
                        </a:defRPr>
                      </a:pPr>
                      <a:r>
                        <a:rPr lang="pt-BR" sz="1500" dirty="0"/>
                        <a:t>O melhor para a pessoa (quando outros determinam qual é a melhor decisão ou curso de ação para uma pessoa).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400">
                          <a:solidFill>
                            <a:srgbClr val="00B050"/>
                          </a:solidFill>
                        </a:defRPr>
                      </a:pPr>
                      <a:r>
                        <a:rPr lang="pt-BR" sz="1500" dirty="0"/>
                        <a:t>Vontade e preferências (quando todas as decisões são tomadas pela pessoa com base na sua própria vontade e preferências, e é aplicada a melhor interpretação da sua vontade e preferências quando, apesar de esforços significativos, não é possível determinar a sua vontade e preferências).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028760"/>
                  </a:ext>
                </a:extLst>
              </a:tr>
              <a:tr h="652892">
                <a:tc>
                  <a:txBody>
                    <a:bodyPr/>
                    <a:lstStyle/>
                    <a:p>
                      <a:pPr algn="just">
                        <a:defRPr sz="1400">
                          <a:solidFill>
                            <a:srgbClr val="C00000"/>
                          </a:solidFill>
                        </a:defRPr>
                      </a:pPr>
                      <a:r>
                        <a:rPr lang="pt-BR" sz="1500" dirty="0"/>
                        <a:t>Tomada de decisão substituta e nomeação de tomadores de decisão substitutos (quando outras pessoas tomam decisões por uma pessoa de acordo com seus próprios padrões e não com a vontade e preferências da pessoa). </a:t>
                      </a:r>
                    </a:p>
                    <a:p>
                      <a:pPr algn="just">
                        <a:defRPr sz="1400">
                          <a:solidFill>
                            <a:srgbClr val="C00000"/>
                          </a:solidFill>
                        </a:defRPr>
                      </a:pPr>
                      <a:endParaRPr lang="pt-BR" sz="1500"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defRPr sz="1400">
                          <a:solidFill>
                            <a:srgbClr val="00B050"/>
                          </a:solidFill>
                        </a:defRPr>
                      </a:pPr>
                      <a:r>
                        <a:rPr lang="pt-BR" sz="1500" dirty="0"/>
                        <a:t>Tomada de decisão apoiada (quando as pessoas tomam decisões por si mesmas e para si mesmas com o apoio de outras pessoas, se assim o desejam).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731282"/>
                  </a:ext>
                </a:extLst>
              </a:tr>
            </a:tbl>
          </a:graphicData>
        </a:graphic>
      </p:graphicFrame>
    </p:spTree>
    <p:extLst>
      <p:ext uri="{BB962C8B-B14F-4D97-AF65-F5344CB8AC3E}">
        <p14:creationId xmlns:p14="http://schemas.microsoft.com/office/powerpoint/2010/main" val="192785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CDF2-B472-4F34-B98F-EB095A544E62}"/>
              </a:ext>
            </a:extLst>
          </p:cNvPr>
          <p:cNvSpPr>
            <a:spLocks noGrp="1"/>
          </p:cNvSpPr>
          <p:nvPr>
            <p:ph type="title"/>
          </p:nvPr>
        </p:nvSpPr>
        <p:spPr>
          <a:xfrm>
            <a:off x="507205" y="2313946"/>
            <a:ext cx="11118737" cy="432000"/>
          </a:xfrm>
        </p:spPr>
        <p:txBody>
          <a:bodyPr/>
          <a:lstStyle/>
          <a:p>
            <a:pPr algn="ctr">
              <a:lnSpc>
                <a:spcPct val="100000"/>
              </a:lnSpc>
            </a:pPr>
            <a:r>
              <a:rPr dirty="0"/>
              <a:t>T</a:t>
            </a:r>
            <a:r>
              <a:rPr lang="pt-BR" dirty="0"/>
              <a:t>ema</a:t>
            </a:r>
            <a:r>
              <a:rPr dirty="0"/>
              <a:t> 1: </a:t>
            </a:r>
            <a:r>
              <a:rPr lang="pt-BR" dirty="0"/>
              <a:t>Contestando a negação da capacidade legal em saúde mental</a:t>
            </a:r>
            <a:br>
              <a:rPr lang="pt-BR" dirty="0"/>
            </a:br>
            <a:endParaRPr lang="en-CH" dirty="0"/>
          </a:p>
        </p:txBody>
      </p:sp>
    </p:spTree>
    <p:extLst>
      <p:ext uri="{BB962C8B-B14F-4D97-AF65-F5344CB8AC3E}">
        <p14:creationId xmlns:p14="http://schemas.microsoft.com/office/powerpoint/2010/main" val="743136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6DAA2-CFBB-403B-966F-D704C3DE7625}"/>
              </a:ext>
            </a:extLst>
          </p:cNvPr>
          <p:cNvSpPr>
            <a:spLocks noGrp="1"/>
          </p:cNvSpPr>
          <p:nvPr>
            <p:ph sz="quarter" idx="14"/>
          </p:nvPr>
        </p:nvSpPr>
        <p:spPr/>
        <p:txBody>
          <a:bodyPr/>
          <a:lstStyle/>
          <a:p>
            <a:pPr marL="0" indent="0">
              <a:buNone/>
            </a:pPr>
            <a:endParaRPr lang="en-GB" dirty="0"/>
          </a:p>
          <a:p>
            <a:pPr marL="0" indent="0" algn="ctr">
              <a:buNone/>
              <a:defRPr sz="2500" b="1" i="1"/>
            </a:pPr>
            <a:r>
              <a:rPr lang="pt-BR" dirty="0"/>
              <a:t>Você consegue se lembrar de ter sido ajudado por alguém para tomar uma decisão?</a:t>
            </a:r>
            <a:endParaRPr lang="en-CH" sz="2500" b="1" i="1" dirty="0"/>
          </a:p>
          <a:p>
            <a:endParaRPr lang="en-CH" dirty="0"/>
          </a:p>
        </p:txBody>
      </p:sp>
      <p:sp>
        <p:nvSpPr>
          <p:cNvPr id="7" name="Title 1">
            <a:extLst>
              <a:ext uri="{FF2B5EF4-FFF2-40B4-BE49-F238E27FC236}">
                <a16:creationId xmlns:a16="http://schemas.microsoft.com/office/drawing/2014/main" id="{20BB1F34-C134-1D0E-4B5D-59650A8144D8}"/>
              </a:ext>
            </a:extLst>
          </p:cNvPr>
          <p:cNvSpPr>
            <a:spLocks noGrp="1"/>
          </p:cNvSpPr>
          <p:nvPr>
            <p:ph type="title"/>
          </p:nvPr>
        </p:nvSpPr>
        <p:spPr>
          <a:xfrm>
            <a:off x="146957" y="506412"/>
            <a:ext cx="12045043" cy="432000"/>
          </a:xfrm>
        </p:spPr>
        <p:txBody>
          <a:bodyPr/>
          <a:lstStyle/>
          <a:p>
            <a:pPr algn="ctr"/>
            <a:r>
              <a:rPr dirty="0"/>
              <a:t>Exercício 2.2: </a:t>
            </a:r>
            <a:r>
              <a:rPr lang="pt-BR" dirty="0"/>
              <a:t>Compreender o apoio na tomada de decisão</a:t>
            </a:r>
            <a:r>
              <a:rPr dirty="0"/>
              <a:t> – </a:t>
            </a:r>
            <a:r>
              <a:rPr lang="pt-BR" dirty="0"/>
              <a:t>1</a:t>
            </a:r>
            <a:endParaRPr lang="en-CH" dirty="0"/>
          </a:p>
        </p:txBody>
      </p:sp>
    </p:spTree>
    <p:extLst>
      <p:ext uri="{BB962C8B-B14F-4D97-AF65-F5344CB8AC3E}">
        <p14:creationId xmlns:p14="http://schemas.microsoft.com/office/powerpoint/2010/main" val="15020740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37567-AEDC-42C9-87C7-409330015782}"/>
              </a:ext>
            </a:extLst>
          </p:cNvPr>
          <p:cNvSpPr>
            <a:spLocks noGrp="1"/>
          </p:cNvSpPr>
          <p:nvPr>
            <p:ph sz="quarter" idx="14"/>
          </p:nvPr>
        </p:nvSpPr>
        <p:spPr/>
        <p:txBody>
          <a:bodyPr/>
          <a:lstStyle/>
          <a:p>
            <a:endParaRPr lang="en-GB" dirty="0"/>
          </a:p>
          <a:p>
            <a:pPr algn="just">
              <a:spcBef>
                <a:spcPts val="600"/>
              </a:spcBef>
              <a:spcAft>
                <a:spcPts val="0"/>
              </a:spcAft>
            </a:pPr>
            <a:r>
              <a:rPr sz="2000" dirty="0"/>
              <a:t>Você </a:t>
            </a:r>
            <a:r>
              <a:rPr sz="2000" dirty="0" err="1"/>
              <a:t>achou</a:t>
            </a:r>
            <a:r>
              <a:rPr sz="2000" dirty="0"/>
              <a:t> </a:t>
            </a:r>
            <a:r>
              <a:rPr sz="2000" dirty="0" err="1"/>
              <a:t>este</a:t>
            </a:r>
            <a:r>
              <a:rPr sz="2000" dirty="0"/>
              <a:t> </a:t>
            </a:r>
            <a:r>
              <a:rPr sz="2000" dirty="0" err="1"/>
              <a:t>suporte</a:t>
            </a:r>
            <a:r>
              <a:rPr sz="2000" dirty="0"/>
              <a:t> </a:t>
            </a:r>
            <a:r>
              <a:rPr sz="2000" dirty="0" err="1"/>
              <a:t>útil</a:t>
            </a:r>
            <a:r>
              <a:rPr sz="2000" dirty="0"/>
              <a:t>? </a:t>
            </a:r>
            <a:endParaRPr lang="en-CH" sz="2000" dirty="0"/>
          </a:p>
          <a:p>
            <a:pPr lvl="3" algn="just">
              <a:spcBef>
                <a:spcPts val="600"/>
              </a:spcBef>
              <a:spcAft>
                <a:spcPts val="0"/>
              </a:spcAft>
            </a:pPr>
            <a:r>
              <a:rPr dirty="0"/>
              <a:t>Se sim, por </a:t>
            </a:r>
            <a:r>
              <a:rPr dirty="0" err="1"/>
              <a:t>quê</a:t>
            </a:r>
            <a:r>
              <a:rPr dirty="0"/>
              <a:t>? </a:t>
            </a:r>
            <a:endParaRPr lang="en-US" dirty="0"/>
          </a:p>
          <a:p>
            <a:pPr lvl="3" algn="just">
              <a:spcBef>
                <a:spcPts val="600"/>
              </a:spcBef>
              <a:spcAft>
                <a:spcPts val="0"/>
              </a:spcAft>
            </a:pPr>
            <a:r>
              <a:rPr dirty="0"/>
              <a:t>Se </a:t>
            </a:r>
            <a:r>
              <a:rPr dirty="0" err="1"/>
              <a:t>não</a:t>
            </a:r>
            <a:r>
              <a:rPr dirty="0"/>
              <a:t>, por </a:t>
            </a:r>
            <a:r>
              <a:rPr dirty="0" err="1"/>
              <a:t>quê</a:t>
            </a:r>
            <a:r>
              <a:rPr dirty="0"/>
              <a:t>? </a:t>
            </a:r>
            <a:endParaRPr lang="en-CH" dirty="0"/>
          </a:p>
          <a:p>
            <a:endParaRPr lang="en-CH" dirty="0"/>
          </a:p>
        </p:txBody>
      </p:sp>
      <p:sp>
        <p:nvSpPr>
          <p:cNvPr id="6" name="Title 1">
            <a:extLst>
              <a:ext uri="{FF2B5EF4-FFF2-40B4-BE49-F238E27FC236}">
                <a16:creationId xmlns:a16="http://schemas.microsoft.com/office/drawing/2014/main" id="{EFA5B759-4BB6-423E-750D-B1730FA72DFA}"/>
              </a:ext>
            </a:extLst>
          </p:cNvPr>
          <p:cNvSpPr txBox="1">
            <a:spLocks/>
          </p:cNvSpPr>
          <p:nvPr/>
        </p:nvSpPr>
        <p:spPr>
          <a:xfrm>
            <a:off x="146957" y="414812"/>
            <a:ext cx="12045043" cy="432000"/>
          </a:xfrm>
          <a:prstGeom prst="rect">
            <a:avLst/>
          </a:prstGeom>
        </p:spPr>
        <p:txBody>
          <a:bodyPr/>
          <a:lstStyle>
            <a:lvl1pPr algn="l" defTabSz="914400" rtl="0" eaLnBrk="1" latinLnBrk="0" hangingPunct="1">
              <a:lnSpc>
                <a:spcPts val="3300"/>
              </a:lnSpc>
              <a:spcBef>
                <a:spcPct val="0"/>
              </a:spcBef>
              <a:buNone/>
              <a:defRPr sz="3000" b="1" kern="1200" spc="-100" baseline="0">
                <a:solidFill>
                  <a:schemeClr val="accent1"/>
                </a:solidFill>
                <a:latin typeface="+mj-lt"/>
                <a:ea typeface="+mj-ea"/>
                <a:cs typeface="+mj-cs"/>
              </a:defRPr>
            </a:lvl1pPr>
          </a:lstStyle>
          <a:p>
            <a:pPr algn="ctr"/>
            <a:r>
              <a:rPr lang="pt-BR" dirty="0"/>
              <a:t>Exercício 2.2: Compreender o apoio na tomada de decisão – 2</a:t>
            </a:r>
          </a:p>
        </p:txBody>
      </p:sp>
    </p:spTree>
    <p:extLst>
      <p:ext uri="{BB962C8B-B14F-4D97-AF65-F5344CB8AC3E}">
        <p14:creationId xmlns:p14="http://schemas.microsoft.com/office/powerpoint/2010/main" val="3018565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AB07C-F799-4000-8016-E8B43A564050}"/>
              </a:ext>
            </a:extLst>
          </p:cNvPr>
          <p:cNvSpPr>
            <a:spLocks noGrp="1"/>
          </p:cNvSpPr>
          <p:nvPr>
            <p:ph sz="quarter" idx="14"/>
          </p:nvPr>
        </p:nvSpPr>
        <p:spPr/>
        <p:txBody>
          <a:bodyPr/>
          <a:lstStyle/>
          <a:p>
            <a:pPr algn="just">
              <a:spcBef>
                <a:spcPts val="600"/>
              </a:spcBef>
              <a:spcAft>
                <a:spcPts val="0"/>
              </a:spcAft>
            </a:pPr>
            <a:r>
              <a:rPr sz="2000" dirty="0"/>
              <a:t>A </a:t>
            </a:r>
            <a:r>
              <a:rPr sz="2000" dirty="0" err="1"/>
              <a:t>maioria</a:t>
            </a:r>
            <a:r>
              <a:rPr sz="2000" dirty="0"/>
              <a:t> dos </a:t>
            </a:r>
            <a:r>
              <a:rPr sz="2000" dirty="0" err="1"/>
              <a:t>modelos</a:t>
            </a:r>
            <a:r>
              <a:rPr sz="2000" dirty="0"/>
              <a:t> de </a:t>
            </a:r>
            <a:r>
              <a:rPr sz="2000" dirty="0" err="1"/>
              <a:t>suporte</a:t>
            </a:r>
            <a:r>
              <a:rPr sz="2000" dirty="0"/>
              <a:t> </a:t>
            </a:r>
            <a:r>
              <a:rPr sz="2000" dirty="0" err="1"/>
              <a:t>existentes</a:t>
            </a:r>
            <a:r>
              <a:rPr sz="2000" dirty="0"/>
              <a:t> </a:t>
            </a:r>
            <a:r>
              <a:rPr sz="2000" dirty="0" err="1"/>
              <a:t>ainda</a:t>
            </a:r>
            <a:r>
              <a:rPr sz="2000" dirty="0"/>
              <a:t> </a:t>
            </a:r>
            <a:r>
              <a:rPr sz="2000" dirty="0" err="1"/>
              <a:t>não</a:t>
            </a:r>
            <a:r>
              <a:rPr sz="2000" dirty="0"/>
              <a:t> está </a:t>
            </a:r>
            <a:r>
              <a:rPr sz="2000" dirty="0" err="1"/>
              <a:t>totalmente</a:t>
            </a:r>
            <a:r>
              <a:rPr sz="2000" dirty="0"/>
              <a:t> em </a:t>
            </a:r>
            <a:r>
              <a:rPr sz="2000" dirty="0" err="1"/>
              <a:t>conformidade</a:t>
            </a:r>
            <a:r>
              <a:rPr sz="2000" dirty="0"/>
              <a:t> com a CDPD. </a:t>
            </a:r>
          </a:p>
          <a:p>
            <a:pPr algn="just">
              <a:spcBef>
                <a:spcPts val="600"/>
              </a:spcBef>
              <a:spcAft>
                <a:spcPts val="0"/>
              </a:spcAft>
            </a:pPr>
            <a:r>
              <a:rPr sz="2000" dirty="0"/>
              <a:t>As </a:t>
            </a:r>
            <a:r>
              <a:rPr sz="2000" dirty="0" err="1"/>
              <a:t>críticas</a:t>
            </a:r>
            <a:r>
              <a:rPr sz="2000" dirty="0"/>
              <a:t> </a:t>
            </a:r>
            <a:r>
              <a:rPr sz="2000" dirty="0" err="1"/>
              <a:t>podem</a:t>
            </a:r>
            <a:r>
              <a:rPr sz="2000" dirty="0"/>
              <a:t> </a:t>
            </a:r>
            <a:r>
              <a:rPr sz="2000" dirty="0" err="1"/>
              <a:t>incluir</a:t>
            </a:r>
            <a:r>
              <a:rPr sz="2000" dirty="0"/>
              <a:t> que: </a:t>
            </a:r>
          </a:p>
          <a:p>
            <a:pPr lvl="3" algn="just">
              <a:spcBef>
                <a:spcPts val="600"/>
              </a:spcBef>
              <a:spcAft>
                <a:spcPts val="0"/>
              </a:spcAft>
            </a:pPr>
            <a:r>
              <a:rPr dirty="0"/>
              <a:t>alguns </a:t>
            </a:r>
            <a:r>
              <a:rPr dirty="0" err="1"/>
              <a:t>modelos</a:t>
            </a:r>
            <a:r>
              <a:rPr dirty="0"/>
              <a:t> são </a:t>
            </a:r>
            <a:r>
              <a:rPr dirty="0" err="1"/>
              <a:t>conduzidos</a:t>
            </a:r>
            <a:r>
              <a:rPr dirty="0"/>
              <a:t> e </a:t>
            </a:r>
            <a:r>
              <a:rPr dirty="0" err="1"/>
              <a:t>dirigidos</a:t>
            </a:r>
            <a:r>
              <a:rPr dirty="0"/>
              <a:t> por </a:t>
            </a:r>
            <a:r>
              <a:rPr lang="pt-BR" dirty="0"/>
              <a:t>P</a:t>
            </a:r>
            <a:r>
              <a:rPr dirty="0" err="1"/>
              <a:t>rofissionais</a:t>
            </a:r>
            <a:r>
              <a:rPr dirty="0"/>
              <a:t>. </a:t>
            </a:r>
          </a:p>
          <a:p>
            <a:pPr lvl="3" algn="just">
              <a:spcBef>
                <a:spcPts val="600"/>
              </a:spcBef>
              <a:spcAft>
                <a:spcPts val="0"/>
              </a:spcAft>
            </a:pPr>
            <a:r>
              <a:rPr dirty="0" err="1"/>
              <a:t>eles</a:t>
            </a:r>
            <a:r>
              <a:rPr dirty="0"/>
              <a:t> </a:t>
            </a:r>
            <a:r>
              <a:rPr dirty="0" err="1"/>
              <a:t>ainda</a:t>
            </a:r>
            <a:r>
              <a:rPr dirty="0"/>
              <a:t> </a:t>
            </a:r>
            <a:r>
              <a:rPr dirty="0" err="1"/>
              <a:t>usam</a:t>
            </a:r>
            <a:r>
              <a:rPr dirty="0"/>
              <a:t> </a:t>
            </a:r>
            <a:r>
              <a:rPr dirty="0" err="1"/>
              <a:t>tratamento</a:t>
            </a:r>
            <a:r>
              <a:rPr dirty="0"/>
              <a:t> </a:t>
            </a:r>
            <a:r>
              <a:rPr dirty="0" err="1"/>
              <a:t>involuntário</a:t>
            </a:r>
            <a:r>
              <a:rPr dirty="0"/>
              <a:t> (mas em </a:t>
            </a:r>
            <a:r>
              <a:rPr dirty="0" err="1"/>
              <a:t>menor</a:t>
            </a:r>
            <a:r>
              <a:rPr dirty="0"/>
              <a:t> </a:t>
            </a:r>
            <a:r>
              <a:rPr dirty="0" err="1"/>
              <a:t>grau</a:t>
            </a:r>
            <a:r>
              <a:rPr dirty="0"/>
              <a:t> do que outros </a:t>
            </a:r>
            <a:r>
              <a:rPr dirty="0" err="1"/>
              <a:t>serviços</a:t>
            </a:r>
            <a:r>
              <a:rPr dirty="0"/>
              <a:t>).</a:t>
            </a:r>
          </a:p>
          <a:p>
            <a:pPr algn="just">
              <a:spcBef>
                <a:spcPts val="600"/>
              </a:spcBef>
              <a:spcAft>
                <a:spcPts val="0"/>
              </a:spcAft>
            </a:pPr>
            <a:r>
              <a:rPr sz="2000" dirty="0"/>
              <a:t>É importante </a:t>
            </a:r>
            <a:r>
              <a:rPr sz="2000" dirty="0" err="1"/>
              <a:t>reconhecer</a:t>
            </a:r>
            <a:r>
              <a:rPr sz="2000" dirty="0"/>
              <a:t> essas </a:t>
            </a:r>
            <a:r>
              <a:rPr sz="2000" dirty="0" err="1"/>
              <a:t>limitações</a:t>
            </a:r>
            <a:r>
              <a:rPr sz="2000" dirty="0"/>
              <a:t> e que esses </a:t>
            </a:r>
            <a:r>
              <a:rPr sz="2000" dirty="0" err="1"/>
              <a:t>serviços</a:t>
            </a:r>
            <a:r>
              <a:rPr sz="2000" dirty="0"/>
              <a:t> </a:t>
            </a:r>
            <a:r>
              <a:rPr sz="2000" dirty="0" err="1"/>
              <a:t>podem</a:t>
            </a:r>
            <a:r>
              <a:rPr sz="2000" dirty="0"/>
              <a:t> ser </a:t>
            </a:r>
            <a:r>
              <a:rPr sz="2000" dirty="0" err="1"/>
              <a:t>melhorados</a:t>
            </a:r>
            <a:r>
              <a:rPr sz="2000" dirty="0"/>
              <a:t> para </a:t>
            </a:r>
            <a:r>
              <a:rPr sz="2000" dirty="0" err="1"/>
              <a:t>alcançar</a:t>
            </a:r>
            <a:r>
              <a:rPr sz="2000" dirty="0"/>
              <a:t> a </a:t>
            </a:r>
            <a:r>
              <a:rPr sz="2000" dirty="0" err="1"/>
              <a:t>conformidade</a:t>
            </a:r>
            <a:r>
              <a:rPr sz="2000" dirty="0"/>
              <a:t> total com a CDPD.</a:t>
            </a:r>
          </a:p>
          <a:p>
            <a:endParaRPr lang="en-CH" dirty="0"/>
          </a:p>
        </p:txBody>
      </p:sp>
      <p:sp>
        <p:nvSpPr>
          <p:cNvPr id="2" name="Title 1">
            <a:extLst>
              <a:ext uri="{FF2B5EF4-FFF2-40B4-BE49-F238E27FC236}">
                <a16:creationId xmlns:a16="http://schemas.microsoft.com/office/drawing/2014/main" id="{A25917C7-35B1-48D2-A6A6-BB1C2D68F66F}"/>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1 </a:t>
            </a:r>
            <a:endParaRPr lang="en-CH" dirty="0"/>
          </a:p>
        </p:txBody>
      </p:sp>
    </p:spTree>
    <p:extLst>
      <p:ext uri="{BB962C8B-B14F-4D97-AF65-F5344CB8AC3E}">
        <p14:creationId xmlns:p14="http://schemas.microsoft.com/office/powerpoint/2010/main" val="359075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223EEB-3A4E-AF44-9A6E-F9DF5E6F0C68}"/>
              </a:ext>
            </a:extLst>
          </p:cNvPr>
          <p:cNvSpPr>
            <a:spLocks noGrp="1"/>
          </p:cNvSpPr>
          <p:nvPr>
            <p:ph type="body" sz="quarter" idx="13"/>
          </p:nvPr>
        </p:nvSpPr>
        <p:spPr>
          <a:xfrm>
            <a:off x="507195" y="1346107"/>
            <a:ext cx="11174400" cy="360000"/>
          </a:xfrm>
        </p:spPr>
        <p:txBody>
          <a:bodyPr/>
          <a:lstStyle/>
          <a:p>
            <a:r>
              <a:rPr lang="pt-BR" dirty="0"/>
              <a:t>Fornecendo informações completas e detalhadas </a:t>
            </a:r>
          </a:p>
        </p:txBody>
      </p:sp>
      <p:sp>
        <p:nvSpPr>
          <p:cNvPr id="3" name="Content Placeholder 2">
            <a:extLst>
              <a:ext uri="{FF2B5EF4-FFF2-40B4-BE49-F238E27FC236}">
                <a16:creationId xmlns:a16="http://schemas.microsoft.com/office/drawing/2014/main" id="{03D49DAC-CD04-46BE-A562-E30ECC0CAE89}"/>
              </a:ext>
            </a:extLst>
          </p:cNvPr>
          <p:cNvSpPr>
            <a:spLocks noGrp="1"/>
          </p:cNvSpPr>
          <p:nvPr>
            <p:ph sz="quarter" idx="14"/>
          </p:nvPr>
        </p:nvSpPr>
        <p:spPr>
          <a:xfrm>
            <a:off x="507195" y="2113802"/>
            <a:ext cx="11174412" cy="1917812"/>
          </a:xfrm>
        </p:spPr>
        <p:txBody>
          <a:bodyPr/>
          <a:lstStyle/>
          <a:p>
            <a:pPr algn="just">
              <a:spcBef>
                <a:spcPts val="600"/>
              </a:spcBef>
              <a:spcAft>
                <a:spcPts val="0"/>
              </a:spcAft>
            </a:pPr>
            <a:r>
              <a:rPr lang="pt-BR" sz="2000" dirty="0"/>
              <a:t>A primeira forma de apoio é fornecer informações completas e detalhadas em um formato que a pessoa entenda. </a:t>
            </a:r>
          </a:p>
          <a:p>
            <a:pPr algn="just">
              <a:spcBef>
                <a:spcPts val="600"/>
              </a:spcBef>
              <a:spcAft>
                <a:spcPts val="0"/>
              </a:spcAft>
            </a:pPr>
            <a:r>
              <a:rPr lang="pt-BR" sz="2000" dirty="0"/>
              <a:t>Muitas pessoas – incluindo (mas certamente não se limitando a) pessoas com deficiências psicossociais, intelectuais ou cognitivas – não têm informações suficientes (por exemplo, sobre tratamentos, opções de cuidados e apoio, direitos, questões legais, etc.) para poder tomar decisões. </a:t>
            </a:r>
          </a:p>
          <a:p>
            <a:pPr algn="just">
              <a:spcBef>
                <a:spcPts val="600"/>
              </a:spcBef>
              <a:spcAft>
                <a:spcPts val="0"/>
              </a:spcAft>
            </a:pPr>
            <a:r>
              <a:rPr lang="pt-BR" sz="2000" dirty="0"/>
              <a:t>Para tomar decisões, as pessoas devem primeiro receber todas as informações relevantes sobre a área ou questão sobre a qual desejam tomar uma decisão. </a:t>
            </a:r>
          </a:p>
        </p:txBody>
      </p:sp>
      <p:sp>
        <p:nvSpPr>
          <p:cNvPr id="2" name="Title 1">
            <a:extLst>
              <a:ext uri="{FF2B5EF4-FFF2-40B4-BE49-F238E27FC236}">
                <a16:creationId xmlns:a16="http://schemas.microsoft.com/office/drawing/2014/main" id="{739A90BA-2E00-46C7-ABC3-E69E3D3801F6}"/>
              </a:ext>
            </a:extLst>
          </p:cNvPr>
          <p:cNvSpPr>
            <a:spLocks noGrp="1"/>
          </p:cNvSpPr>
          <p:nvPr>
            <p:ph type="title"/>
          </p:nvPr>
        </p:nvSpPr>
        <p:spPr>
          <a:xfrm>
            <a:off x="422142" y="506412"/>
            <a:ext cx="11400890" cy="432000"/>
          </a:xfrm>
        </p:spPr>
        <p:txBody>
          <a:bodyPr/>
          <a:lstStyle/>
          <a:p>
            <a:pPr algn="ctr"/>
            <a:r>
              <a:rPr dirty="0" err="1"/>
              <a:t>Apresentação</a:t>
            </a:r>
            <a:r>
              <a:rPr dirty="0"/>
              <a:t>: Diferentes </a:t>
            </a:r>
            <a:r>
              <a:rPr dirty="0" err="1"/>
              <a:t>formas</a:t>
            </a:r>
            <a:r>
              <a:rPr dirty="0"/>
              <a:t> de </a:t>
            </a:r>
            <a:r>
              <a:rPr dirty="0" err="1"/>
              <a:t>apoio</a:t>
            </a:r>
            <a:r>
              <a:rPr dirty="0"/>
              <a:t> – 2</a:t>
            </a:r>
            <a:endParaRPr lang="en-CH" dirty="0"/>
          </a:p>
        </p:txBody>
      </p:sp>
    </p:spTree>
    <p:extLst>
      <p:ext uri="{BB962C8B-B14F-4D97-AF65-F5344CB8AC3E}">
        <p14:creationId xmlns:p14="http://schemas.microsoft.com/office/powerpoint/2010/main" val="251290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7B6DC1-3012-D04E-AD6B-26ADEB539951}"/>
              </a:ext>
            </a:extLst>
          </p:cNvPr>
          <p:cNvSpPr>
            <a:spLocks noGrp="1"/>
          </p:cNvSpPr>
          <p:nvPr>
            <p:ph type="body" sz="quarter" idx="13"/>
          </p:nvPr>
        </p:nvSpPr>
        <p:spPr>
          <a:xfrm>
            <a:off x="508800" y="1583871"/>
            <a:ext cx="11174400" cy="360000"/>
          </a:xfrm>
        </p:spPr>
        <p:txBody>
          <a:bodyPr/>
          <a:lstStyle/>
          <a:p>
            <a:r>
              <a:rPr dirty="0" err="1"/>
              <a:t>Habilidades</a:t>
            </a:r>
            <a:r>
              <a:rPr dirty="0"/>
              <a:t> de </a:t>
            </a:r>
            <a:r>
              <a:rPr dirty="0" err="1"/>
              <a:t>comunicação</a:t>
            </a:r>
            <a:r>
              <a:rPr dirty="0"/>
              <a:t> de </a:t>
            </a:r>
            <a:r>
              <a:rPr lang="pt-BR" dirty="0"/>
              <a:t>suporte </a:t>
            </a:r>
          </a:p>
        </p:txBody>
      </p:sp>
      <p:sp>
        <p:nvSpPr>
          <p:cNvPr id="3" name="Content Placeholder 2">
            <a:extLst>
              <a:ext uri="{FF2B5EF4-FFF2-40B4-BE49-F238E27FC236}">
                <a16:creationId xmlns:a16="http://schemas.microsoft.com/office/drawing/2014/main" id="{4DCA987F-BE19-41DF-985D-7CAF89EA9FB0}"/>
              </a:ext>
            </a:extLst>
          </p:cNvPr>
          <p:cNvSpPr>
            <a:spLocks noGrp="1"/>
          </p:cNvSpPr>
          <p:nvPr>
            <p:ph sz="quarter" idx="14"/>
          </p:nvPr>
        </p:nvSpPr>
        <p:spPr>
          <a:xfrm>
            <a:off x="508788" y="2441918"/>
            <a:ext cx="11174412" cy="1985704"/>
          </a:xfrm>
        </p:spPr>
        <p:txBody>
          <a:bodyPr/>
          <a:lstStyle/>
          <a:p>
            <a:pPr algn="just">
              <a:spcBef>
                <a:spcPts val="600"/>
              </a:spcBef>
              <a:spcAft>
                <a:spcPts val="0"/>
              </a:spcAft>
            </a:pPr>
            <a:r>
              <a:rPr sz="2000" dirty="0"/>
              <a:t>As </a:t>
            </a:r>
            <a:r>
              <a:rPr sz="2000" dirty="0" err="1"/>
              <a:t>habilidades</a:t>
            </a:r>
            <a:r>
              <a:rPr sz="2000" dirty="0"/>
              <a:t> de </a:t>
            </a:r>
            <a:r>
              <a:rPr sz="2000" dirty="0" err="1"/>
              <a:t>comunicação</a:t>
            </a:r>
            <a:r>
              <a:rPr sz="2000" dirty="0"/>
              <a:t> são </a:t>
            </a:r>
            <a:r>
              <a:rPr sz="2000" dirty="0" err="1"/>
              <a:t>necessárias</a:t>
            </a:r>
            <a:r>
              <a:rPr sz="2000" dirty="0"/>
              <a:t> para </a:t>
            </a:r>
            <a:r>
              <a:rPr sz="2000" dirty="0" err="1"/>
              <a:t>acomodar</a:t>
            </a:r>
            <a:r>
              <a:rPr sz="2000" dirty="0"/>
              <a:t> pessoas que </a:t>
            </a:r>
            <a:r>
              <a:rPr sz="2000" dirty="0" err="1"/>
              <a:t>usam</a:t>
            </a:r>
            <a:r>
              <a:rPr sz="2000" dirty="0"/>
              <a:t> </a:t>
            </a:r>
            <a:r>
              <a:rPr sz="2000" dirty="0" err="1"/>
              <a:t>diversos</a:t>
            </a:r>
            <a:r>
              <a:rPr sz="2000" dirty="0"/>
              <a:t> </a:t>
            </a:r>
            <a:r>
              <a:rPr sz="2000" dirty="0" err="1"/>
              <a:t>estilos</a:t>
            </a:r>
            <a:r>
              <a:rPr sz="2000" dirty="0"/>
              <a:t> de </a:t>
            </a:r>
            <a:r>
              <a:rPr sz="2000" dirty="0" err="1"/>
              <a:t>comunicação</a:t>
            </a:r>
            <a:r>
              <a:rPr sz="2000" dirty="0"/>
              <a:t> ou </a:t>
            </a:r>
            <a:r>
              <a:rPr sz="2000" dirty="0" err="1"/>
              <a:t>têm</a:t>
            </a:r>
            <a:r>
              <a:rPr sz="2000" dirty="0"/>
              <a:t> </a:t>
            </a:r>
            <a:r>
              <a:rPr sz="2000" dirty="0" err="1"/>
              <a:t>dificuldades</a:t>
            </a:r>
            <a:r>
              <a:rPr sz="2000" dirty="0"/>
              <a:t> de </a:t>
            </a:r>
            <a:r>
              <a:rPr sz="2000" dirty="0" err="1"/>
              <a:t>comunicação</a:t>
            </a:r>
            <a:r>
              <a:rPr sz="2000" dirty="0"/>
              <a:t>.</a:t>
            </a:r>
            <a:endParaRPr lang="en-CH" sz="2000" dirty="0"/>
          </a:p>
          <a:p>
            <a:pPr algn="just">
              <a:spcBef>
                <a:spcPts val="600"/>
              </a:spcBef>
              <a:spcAft>
                <a:spcPts val="0"/>
              </a:spcAft>
            </a:pPr>
            <a:r>
              <a:rPr sz="2000" dirty="0"/>
              <a:t>Os </a:t>
            </a:r>
            <a:r>
              <a:rPr sz="2000" dirty="0" err="1"/>
              <a:t>apoiadores</a:t>
            </a:r>
            <a:r>
              <a:rPr sz="2000" dirty="0"/>
              <a:t>, </a:t>
            </a:r>
            <a:r>
              <a:rPr sz="2000" dirty="0" err="1"/>
              <a:t>incluindo</a:t>
            </a:r>
            <a:r>
              <a:rPr sz="2000" dirty="0"/>
              <a:t> </a:t>
            </a:r>
            <a:r>
              <a:rPr sz="2000" dirty="0" err="1"/>
              <a:t>os</a:t>
            </a:r>
            <a:r>
              <a:rPr sz="2000" dirty="0"/>
              <a:t> </a:t>
            </a:r>
            <a:r>
              <a:rPr sz="2000" dirty="0" err="1"/>
              <a:t>praticantes</a:t>
            </a:r>
            <a:r>
              <a:rPr sz="2000" dirty="0"/>
              <a:t>, </a:t>
            </a:r>
            <a:r>
              <a:rPr sz="2000" dirty="0" err="1"/>
              <a:t>devem</a:t>
            </a:r>
            <a:r>
              <a:rPr sz="2000" dirty="0"/>
              <a:t> </a:t>
            </a:r>
            <a:r>
              <a:rPr sz="2000" dirty="0" err="1"/>
              <a:t>aprender</a:t>
            </a:r>
            <a:r>
              <a:rPr sz="2000" dirty="0"/>
              <a:t> a </a:t>
            </a:r>
            <a:r>
              <a:rPr sz="2000" dirty="0" err="1"/>
              <a:t>ouvir</a:t>
            </a:r>
            <a:r>
              <a:rPr sz="2000" dirty="0"/>
              <a:t> </a:t>
            </a:r>
            <a:r>
              <a:rPr sz="2000" dirty="0" err="1"/>
              <a:t>ativa</a:t>
            </a:r>
            <a:r>
              <a:rPr sz="2000" dirty="0"/>
              <a:t> e </a:t>
            </a:r>
            <a:r>
              <a:rPr sz="2000" dirty="0" err="1"/>
              <a:t>atentamente</a:t>
            </a:r>
            <a:r>
              <a:rPr sz="2000" dirty="0"/>
              <a:t>. </a:t>
            </a:r>
          </a:p>
          <a:p>
            <a:pPr algn="just">
              <a:spcBef>
                <a:spcPts val="600"/>
              </a:spcBef>
              <a:spcAft>
                <a:spcPts val="0"/>
              </a:spcAft>
            </a:pPr>
            <a:r>
              <a:rPr sz="2000" dirty="0"/>
              <a:t>As </a:t>
            </a:r>
            <a:r>
              <a:rPr sz="2000" dirty="0" err="1"/>
              <a:t>habilidades</a:t>
            </a:r>
            <a:r>
              <a:rPr sz="2000" dirty="0"/>
              <a:t> </a:t>
            </a:r>
            <a:r>
              <a:rPr sz="2000" dirty="0" err="1"/>
              <a:t>também</a:t>
            </a:r>
            <a:r>
              <a:rPr sz="2000" dirty="0"/>
              <a:t> </a:t>
            </a:r>
            <a:r>
              <a:rPr sz="2000" dirty="0" err="1"/>
              <a:t>devem</a:t>
            </a:r>
            <a:r>
              <a:rPr sz="2000" dirty="0"/>
              <a:t> </a:t>
            </a:r>
            <a:r>
              <a:rPr sz="2000" dirty="0" err="1"/>
              <a:t>incluir</a:t>
            </a:r>
            <a:r>
              <a:rPr sz="2000" dirty="0"/>
              <a:t> </a:t>
            </a:r>
            <a:r>
              <a:rPr sz="2000" dirty="0" err="1"/>
              <a:t>ajudar</a:t>
            </a:r>
            <a:r>
              <a:rPr sz="2000" dirty="0"/>
              <a:t> a pessoa a </a:t>
            </a:r>
            <a:r>
              <a:rPr sz="2000" dirty="0" err="1"/>
              <a:t>relaxar</a:t>
            </a:r>
            <a:r>
              <a:rPr sz="2000" dirty="0"/>
              <a:t> e </a:t>
            </a:r>
            <a:r>
              <a:rPr sz="2000" dirty="0" err="1"/>
              <a:t>dar</a:t>
            </a:r>
            <a:r>
              <a:rPr sz="2000" dirty="0"/>
              <a:t> </a:t>
            </a:r>
            <a:r>
              <a:rPr sz="2000" dirty="0" err="1"/>
              <a:t>pausas</a:t>
            </a:r>
            <a:r>
              <a:rPr sz="2000" dirty="0"/>
              <a:t> à pessoa. </a:t>
            </a:r>
          </a:p>
          <a:p>
            <a:pPr algn="just">
              <a:spcBef>
                <a:spcPts val="600"/>
              </a:spcBef>
              <a:spcAft>
                <a:spcPts val="0"/>
              </a:spcAft>
            </a:pPr>
            <a:r>
              <a:rPr sz="2000" dirty="0" err="1"/>
              <a:t>Respeite</a:t>
            </a:r>
            <a:r>
              <a:rPr sz="2000" dirty="0"/>
              <a:t> </a:t>
            </a:r>
            <a:r>
              <a:rPr sz="2000" dirty="0" err="1"/>
              <a:t>também</a:t>
            </a:r>
            <a:r>
              <a:rPr sz="2000" dirty="0"/>
              <a:t> o </a:t>
            </a:r>
            <a:r>
              <a:rPr sz="2000" dirty="0" err="1"/>
              <a:t>quanto</a:t>
            </a:r>
            <a:r>
              <a:rPr sz="2000" dirty="0"/>
              <a:t> ou </a:t>
            </a:r>
            <a:r>
              <a:rPr sz="2000" dirty="0" err="1"/>
              <a:t>quão</a:t>
            </a:r>
            <a:r>
              <a:rPr sz="2000" dirty="0"/>
              <a:t> </a:t>
            </a:r>
            <a:r>
              <a:rPr sz="2000" dirty="0" err="1"/>
              <a:t>pouco</a:t>
            </a:r>
            <a:r>
              <a:rPr sz="2000" dirty="0"/>
              <a:t> a pessoa </a:t>
            </a:r>
            <a:r>
              <a:rPr sz="2000" dirty="0" err="1"/>
              <a:t>quer</a:t>
            </a:r>
            <a:r>
              <a:rPr sz="2000" dirty="0"/>
              <a:t> </a:t>
            </a:r>
            <a:r>
              <a:rPr sz="2000" dirty="0" err="1"/>
              <a:t>compartilhar</a:t>
            </a:r>
            <a:r>
              <a:rPr sz="2000" dirty="0"/>
              <a:t>.</a:t>
            </a:r>
            <a:endParaRPr lang="en-CH" sz="2000" dirty="0"/>
          </a:p>
          <a:p>
            <a:endParaRPr lang="en-CH" dirty="0"/>
          </a:p>
        </p:txBody>
      </p:sp>
      <p:sp>
        <p:nvSpPr>
          <p:cNvPr id="2" name="Title 1">
            <a:extLst>
              <a:ext uri="{FF2B5EF4-FFF2-40B4-BE49-F238E27FC236}">
                <a16:creationId xmlns:a16="http://schemas.microsoft.com/office/drawing/2014/main" id="{B332C53D-3A7C-4F41-98EA-9EEBAB1BCC19}"/>
              </a:ext>
            </a:extLst>
          </p:cNvPr>
          <p:cNvSpPr>
            <a:spLocks noGrp="1"/>
          </p:cNvSpPr>
          <p:nvPr>
            <p:ph type="title"/>
          </p:nvPr>
        </p:nvSpPr>
        <p:spPr>
          <a:xfrm>
            <a:off x="422142" y="506412"/>
            <a:ext cx="11261058" cy="432000"/>
          </a:xfrm>
        </p:spPr>
        <p:txBody>
          <a:bodyPr/>
          <a:lstStyle/>
          <a:p>
            <a:pPr algn="ctr"/>
            <a:r>
              <a:rPr dirty="0" err="1"/>
              <a:t>Apresentação</a:t>
            </a:r>
            <a:r>
              <a:rPr dirty="0"/>
              <a:t>: Diferentes </a:t>
            </a:r>
            <a:r>
              <a:rPr dirty="0" err="1"/>
              <a:t>formas</a:t>
            </a:r>
            <a:r>
              <a:rPr dirty="0"/>
              <a:t> de </a:t>
            </a:r>
            <a:r>
              <a:rPr dirty="0" err="1"/>
              <a:t>apoio</a:t>
            </a:r>
            <a:r>
              <a:rPr dirty="0"/>
              <a:t> – 3</a:t>
            </a:r>
            <a:endParaRPr lang="en-CH" dirty="0"/>
          </a:p>
        </p:txBody>
      </p:sp>
    </p:spTree>
    <p:extLst>
      <p:ext uri="{BB962C8B-B14F-4D97-AF65-F5344CB8AC3E}">
        <p14:creationId xmlns:p14="http://schemas.microsoft.com/office/powerpoint/2010/main" val="19878561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954DB6-59B3-DB4D-9344-315D3EF71835}"/>
              </a:ext>
            </a:extLst>
          </p:cNvPr>
          <p:cNvSpPr>
            <a:spLocks noGrp="1"/>
          </p:cNvSpPr>
          <p:nvPr>
            <p:ph type="body" sz="quarter" idx="13"/>
          </p:nvPr>
        </p:nvSpPr>
        <p:spPr>
          <a:xfrm>
            <a:off x="507207" y="1273243"/>
            <a:ext cx="11174400" cy="360000"/>
          </a:xfrm>
        </p:spPr>
        <p:txBody>
          <a:bodyPr/>
          <a:lstStyle/>
          <a:p>
            <a:r>
              <a:t>As habilidades de comunicação podem incluir:</a:t>
            </a:r>
            <a:endParaRPr lang="en-CH"/>
          </a:p>
        </p:txBody>
      </p:sp>
      <p:sp>
        <p:nvSpPr>
          <p:cNvPr id="3" name="Content Placeholder 2">
            <a:extLst>
              <a:ext uri="{FF2B5EF4-FFF2-40B4-BE49-F238E27FC236}">
                <a16:creationId xmlns:a16="http://schemas.microsoft.com/office/drawing/2014/main" id="{04B54EA7-D38E-4AAA-9FCA-42B18E07D5A4}"/>
              </a:ext>
            </a:extLst>
          </p:cNvPr>
          <p:cNvSpPr>
            <a:spLocks noGrp="1"/>
          </p:cNvSpPr>
          <p:nvPr>
            <p:ph sz="quarter" idx="14"/>
          </p:nvPr>
        </p:nvSpPr>
        <p:spPr>
          <a:xfrm>
            <a:off x="507207" y="2180659"/>
            <a:ext cx="11174412" cy="2407383"/>
          </a:xfrm>
        </p:spPr>
        <p:txBody>
          <a:bodyPr/>
          <a:lstStyle/>
          <a:p>
            <a:pPr lvl="0" algn="just">
              <a:spcBef>
                <a:spcPts val="600"/>
              </a:spcBef>
              <a:spcAft>
                <a:spcPts val="0"/>
              </a:spcAft>
            </a:pPr>
            <a:r>
              <a:rPr sz="2000" dirty="0" err="1"/>
              <a:t>Compreender</a:t>
            </a:r>
            <a:r>
              <a:rPr sz="2000" dirty="0"/>
              <a:t> </a:t>
            </a:r>
            <a:r>
              <a:rPr sz="2000" dirty="0" err="1"/>
              <a:t>estilos</a:t>
            </a:r>
            <a:r>
              <a:rPr sz="2000" dirty="0"/>
              <a:t> de </a:t>
            </a:r>
            <a:r>
              <a:rPr sz="2000" dirty="0" err="1"/>
              <a:t>comunicação</a:t>
            </a:r>
            <a:r>
              <a:rPr sz="2000" dirty="0"/>
              <a:t> </a:t>
            </a:r>
            <a:r>
              <a:rPr sz="2000" dirty="0" err="1"/>
              <a:t>indiretos</a:t>
            </a:r>
            <a:r>
              <a:rPr sz="2000" dirty="0"/>
              <a:t> ou </a:t>
            </a:r>
            <a:r>
              <a:rPr sz="2000" dirty="0" err="1"/>
              <a:t>incomuns</a:t>
            </a:r>
            <a:r>
              <a:rPr sz="2000" dirty="0"/>
              <a:t>. </a:t>
            </a:r>
            <a:endParaRPr lang="en-CH" sz="2000" dirty="0"/>
          </a:p>
          <a:p>
            <a:pPr lvl="0" algn="just">
              <a:spcBef>
                <a:spcPts val="600"/>
              </a:spcBef>
              <a:spcAft>
                <a:spcPts val="0"/>
              </a:spcAft>
            </a:pPr>
            <a:r>
              <a:rPr sz="2000" dirty="0" err="1"/>
              <a:t>Compreender</a:t>
            </a:r>
            <a:r>
              <a:rPr sz="2000" dirty="0"/>
              <a:t> </a:t>
            </a:r>
            <a:r>
              <a:rPr sz="2000" dirty="0" err="1"/>
              <a:t>os</a:t>
            </a:r>
            <a:r>
              <a:rPr sz="2000" dirty="0"/>
              <a:t> </a:t>
            </a:r>
            <a:r>
              <a:rPr sz="2000" dirty="0" err="1"/>
              <a:t>valores</a:t>
            </a:r>
            <a:r>
              <a:rPr sz="2000" dirty="0"/>
              <a:t> da pessoa que </a:t>
            </a:r>
            <a:r>
              <a:rPr sz="2000" dirty="0" err="1"/>
              <a:t>fundamentam</a:t>
            </a:r>
            <a:r>
              <a:rPr sz="2000" dirty="0"/>
              <a:t> a </a:t>
            </a:r>
            <a:r>
              <a:rPr sz="2000" dirty="0" err="1"/>
              <a:t>comunicação</a:t>
            </a:r>
            <a:r>
              <a:rPr sz="2000" dirty="0"/>
              <a:t>.</a:t>
            </a:r>
            <a:endParaRPr lang="en-CH" sz="2000" dirty="0"/>
          </a:p>
          <a:p>
            <a:pPr lvl="0" algn="just">
              <a:spcBef>
                <a:spcPts val="600"/>
              </a:spcBef>
              <a:spcAft>
                <a:spcPts val="0"/>
              </a:spcAft>
            </a:pPr>
            <a:r>
              <a:rPr sz="2000" dirty="0" err="1"/>
              <a:t>Assumir</a:t>
            </a:r>
            <a:r>
              <a:rPr sz="2000" dirty="0"/>
              <a:t> que a </a:t>
            </a:r>
            <a:r>
              <a:rPr sz="2000" dirty="0" err="1"/>
              <a:t>comunicação</a:t>
            </a:r>
            <a:r>
              <a:rPr sz="2000" dirty="0"/>
              <a:t> sempre tem </a:t>
            </a:r>
            <a:r>
              <a:rPr sz="2000" dirty="0" err="1"/>
              <a:t>significado</a:t>
            </a:r>
            <a:r>
              <a:rPr sz="2000" dirty="0"/>
              <a:t>, </a:t>
            </a:r>
            <a:r>
              <a:rPr sz="2000" dirty="0" err="1"/>
              <a:t>mesmo</a:t>
            </a:r>
            <a:r>
              <a:rPr sz="2000" dirty="0"/>
              <a:t> que </a:t>
            </a:r>
            <a:r>
              <a:rPr sz="2000" dirty="0" err="1"/>
              <a:t>possa</a:t>
            </a:r>
            <a:r>
              <a:rPr sz="2000" dirty="0"/>
              <a:t> </a:t>
            </a:r>
            <a:r>
              <a:rPr sz="2000" dirty="0" err="1"/>
              <a:t>parecer</a:t>
            </a:r>
            <a:r>
              <a:rPr sz="2000" dirty="0"/>
              <a:t> sem </a:t>
            </a:r>
            <a:r>
              <a:rPr sz="2000" dirty="0" err="1"/>
              <a:t>sentido</a:t>
            </a:r>
            <a:r>
              <a:rPr sz="2000" dirty="0"/>
              <a:t> para </a:t>
            </a:r>
            <a:r>
              <a:rPr sz="2000" dirty="0" err="1"/>
              <a:t>os</a:t>
            </a:r>
            <a:r>
              <a:rPr sz="2000" dirty="0"/>
              <a:t> outros.</a:t>
            </a:r>
            <a:endParaRPr lang="en-CH" sz="2000" dirty="0"/>
          </a:p>
          <a:p>
            <a:pPr lvl="0" algn="just">
              <a:spcBef>
                <a:spcPts val="600"/>
              </a:spcBef>
              <a:spcAft>
                <a:spcPts val="0"/>
              </a:spcAft>
            </a:pPr>
            <a:r>
              <a:rPr sz="2000" dirty="0" err="1"/>
              <a:t>Entender</a:t>
            </a:r>
            <a:r>
              <a:rPr sz="2000" dirty="0"/>
              <a:t> que você </a:t>
            </a:r>
            <a:r>
              <a:rPr sz="2000" dirty="0" err="1"/>
              <a:t>pode</a:t>
            </a:r>
            <a:r>
              <a:rPr sz="2000" dirty="0"/>
              <a:t> </a:t>
            </a:r>
            <a:r>
              <a:rPr sz="2000" dirty="0" err="1"/>
              <a:t>não</a:t>
            </a:r>
            <a:r>
              <a:rPr sz="2000" dirty="0"/>
              <a:t> ser </a:t>
            </a:r>
            <a:r>
              <a:rPr sz="2000" dirty="0" err="1"/>
              <a:t>capaz</a:t>
            </a:r>
            <a:r>
              <a:rPr sz="2000" dirty="0"/>
              <a:t> de </a:t>
            </a:r>
            <a:r>
              <a:rPr sz="2000" dirty="0" err="1"/>
              <a:t>entender</a:t>
            </a:r>
            <a:r>
              <a:rPr sz="2000" dirty="0"/>
              <a:t> </a:t>
            </a:r>
            <a:r>
              <a:rPr sz="2000" dirty="0" err="1"/>
              <a:t>alguém</a:t>
            </a:r>
            <a:r>
              <a:rPr sz="2000" dirty="0"/>
              <a:t> por causa de suas </a:t>
            </a:r>
            <a:r>
              <a:rPr sz="2000" dirty="0" err="1"/>
              <a:t>próprias</a:t>
            </a:r>
            <a:r>
              <a:rPr sz="2000" dirty="0"/>
              <a:t> </a:t>
            </a:r>
            <a:r>
              <a:rPr sz="2000" dirty="0" err="1"/>
              <a:t>limitações</a:t>
            </a:r>
            <a:r>
              <a:rPr sz="2000" dirty="0"/>
              <a:t>. </a:t>
            </a:r>
            <a:endParaRPr lang="en-CH" sz="2000" dirty="0"/>
          </a:p>
          <a:p>
            <a:pPr lvl="0" algn="just">
              <a:spcBef>
                <a:spcPts val="600"/>
              </a:spcBef>
              <a:spcAft>
                <a:spcPts val="0"/>
              </a:spcAft>
            </a:pPr>
            <a:r>
              <a:rPr sz="2000" dirty="0" err="1"/>
              <a:t>Considerando</a:t>
            </a:r>
            <a:r>
              <a:rPr sz="2000" dirty="0"/>
              <a:t> a </a:t>
            </a:r>
            <a:r>
              <a:rPr sz="2000" dirty="0" err="1"/>
              <a:t>questão</a:t>
            </a:r>
            <a:r>
              <a:rPr sz="2000" dirty="0"/>
              <a:t> do </a:t>
            </a:r>
            <a:r>
              <a:rPr sz="2000" dirty="0" err="1"/>
              <a:t>ponto</a:t>
            </a:r>
            <a:r>
              <a:rPr sz="2000" dirty="0"/>
              <a:t> de vista da </a:t>
            </a:r>
            <a:r>
              <a:rPr sz="2000" dirty="0" err="1"/>
              <a:t>outra</a:t>
            </a:r>
            <a:r>
              <a:rPr sz="2000" dirty="0"/>
              <a:t> pessoa.</a:t>
            </a:r>
            <a:endParaRPr lang="en-CH" sz="2000" dirty="0"/>
          </a:p>
          <a:p>
            <a:pPr marL="0" indent="0">
              <a:buNone/>
            </a:pPr>
            <a:endParaRPr lang="en-CH" dirty="0"/>
          </a:p>
        </p:txBody>
      </p:sp>
      <p:sp>
        <p:nvSpPr>
          <p:cNvPr id="2" name="Title 1">
            <a:extLst>
              <a:ext uri="{FF2B5EF4-FFF2-40B4-BE49-F238E27FC236}">
                <a16:creationId xmlns:a16="http://schemas.microsoft.com/office/drawing/2014/main" id="{1CDC56CC-6622-4DB8-B3B0-D8703E4DEF0F}"/>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4</a:t>
            </a:r>
            <a:endParaRPr lang="en-CH" dirty="0"/>
          </a:p>
        </p:txBody>
      </p:sp>
    </p:spTree>
    <p:extLst>
      <p:ext uri="{BB962C8B-B14F-4D97-AF65-F5344CB8AC3E}">
        <p14:creationId xmlns:p14="http://schemas.microsoft.com/office/powerpoint/2010/main" val="3412856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87EA8C-343B-B347-AA67-ACA5BFF48FCE}"/>
              </a:ext>
            </a:extLst>
          </p:cNvPr>
          <p:cNvSpPr>
            <a:spLocks noGrp="1"/>
          </p:cNvSpPr>
          <p:nvPr>
            <p:ph type="body" sz="quarter" idx="13"/>
          </p:nvPr>
        </p:nvSpPr>
        <p:spPr>
          <a:xfrm>
            <a:off x="507207" y="1469343"/>
            <a:ext cx="11174400" cy="360000"/>
          </a:xfrm>
        </p:spPr>
        <p:txBody>
          <a:bodyPr/>
          <a:lstStyle/>
          <a:p>
            <a:r>
              <a:rPr lang="pt-BR" dirty="0"/>
              <a:t>Fazendo</a:t>
            </a:r>
            <a:r>
              <a:rPr dirty="0"/>
              <a:t> </a:t>
            </a:r>
            <a:r>
              <a:rPr dirty="0" err="1"/>
              <a:t>adaptações</a:t>
            </a:r>
            <a:r>
              <a:rPr dirty="0"/>
              <a:t> </a:t>
            </a:r>
            <a:r>
              <a:rPr dirty="0" err="1"/>
              <a:t>razoáveis</a:t>
            </a:r>
            <a:endParaRPr lang="en-CH"/>
          </a:p>
        </p:txBody>
      </p:sp>
      <p:sp>
        <p:nvSpPr>
          <p:cNvPr id="3" name="Content Placeholder 2">
            <a:extLst>
              <a:ext uri="{FF2B5EF4-FFF2-40B4-BE49-F238E27FC236}">
                <a16:creationId xmlns:a16="http://schemas.microsoft.com/office/drawing/2014/main" id="{A8DE9366-7ABB-421E-A822-20B4EC06552E}"/>
              </a:ext>
            </a:extLst>
          </p:cNvPr>
          <p:cNvSpPr>
            <a:spLocks noGrp="1"/>
          </p:cNvSpPr>
          <p:nvPr>
            <p:ph sz="quarter" idx="14"/>
          </p:nvPr>
        </p:nvSpPr>
        <p:spPr>
          <a:xfrm>
            <a:off x="507207" y="2360274"/>
            <a:ext cx="11174412" cy="3322069"/>
          </a:xfrm>
        </p:spPr>
        <p:txBody>
          <a:bodyPr>
            <a:normAutofit/>
          </a:bodyPr>
          <a:lstStyle/>
          <a:p>
            <a:pPr algn="just">
              <a:spcBef>
                <a:spcPts val="600"/>
              </a:spcBef>
              <a:spcAft>
                <a:spcPts val="0"/>
              </a:spcAft>
            </a:pPr>
            <a:r>
              <a:rPr sz="2000" dirty="0" err="1"/>
              <a:t>Acomodações</a:t>
            </a:r>
            <a:r>
              <a:rPr sz="2000" dirty="0"/>
              <a:t> </a:t>
            </a:r>
            <a:r>
              <a:rPr sz="2000" dirty="0" err="1"/>
              <a:t>razoáveis</a:t>
            </a:r>
            <a:r>
              <a:rPr sz="2000" dirty="0"/>
              <a:t> </a:t>
            </a:r>
            <a:r>
              <a:rPr sz="2000" dirty="0" err="1"/>
              <a:t>podem</a:t>
            </a:r>
            <a:r>
              <a:rPr sz="2000" dirty="0"/>
              <a:t> ser </a:t>
            </a:r>
            <a:r>
              <a:rPr sz="2000" dirty="0" err="1"/>
              <a:t>necessárias</a:t>
            </a:r>
            <a:r>
              <a:rPr sz="2000" dirty="0"/>
              <a:t> como </a:t>
            </a:r>
            <a:r>
              <a:rPr sz="2000" dirty="0" err="1"/>
              <a:t>parte</a:t>
            </a:r>
            <a:r>
              <a:rPr sz="2000" dirty="0"/>
              <a:t> do processo de </a:t>
            </a:r>
            <a:r>
              <a:rPr sz="2000" dirty="0" err="1"/>
              <a:t>suporte</a:t>
            </a:r>
            <a:r>
              <a:rPr sz="2000" dirty="0"/>
              <a:t>. </a:t>
            </a:r>
            <a:endParaRPr lang="en-CH" sz="2000" dirty="0"/>
          </a:p>
          <a:p>
            <a:pPr algn="just">
              <a:spcBef>
                <a:spcPts val="600"/>
              </a:spcBef>
              <a:spcAft>
                <a:spcPts val="0"/>
              </a:spcAft>
            </a:pPr>
            <a:r>
              <a:rPr sz="2000" dirty="0"/>
              <a:t>"</a:t>
            </a:r>
            <a:r>
              <a:rPr sz="2000" dirty="0" err="1"/>
              <a:t>Adaptação</a:t>
            </a:r>
            <a:r>
              <a:rPr sz="2000" dirty="0"/>
              <a:t> </a:t>
            </a:r>
            <a:r>
              <a:rPr sz="2000" dirty="0" err="1"/>
              <a:t>razoável</a:t>
            </a:r>
            <a:r>
              <a:rPr sz="2000" dirty="0"/>
              <a:t>" </a:t>
            </a:r>
            <a:r>
              <a:rPr sz="2000" dirty="0" err="1"/>
              <a:t>refere</a:t>
            </a:r>
            <a:r>
              <a:rPr sz="2000" dirty="0"/>
              <a:t>-se à </a:t>
            </a:r>
            <a:r>
              <a:rPr sz="2000" dirty="0" err="1"/>
              <a:t>remoção</a:t>
            </a:r>
            <a:r>
              <a:rPr sz="2000" dirty="0"/>
              <a:t> de </a:t>
            </a:r>
            <a:r>
              <a:rPr sz="2000" dirty="0" err="1"/>
              <a:t>barreiras</a:t>
            </a:r>
            <a:r>
              <a:rPr sz="2000" dirty="0"/>
              <a:t> que as pessoas com </a:t>
            </a:r>
            <a:r>
              <a:rPr sz="2000" dirty="0" err="1"/>
              <a:t>deficiência</a:t>
            </a:r>
            <a:r>
              <a:rPr sz="2000" dirty="0"/>
              <a:t> </a:t>
            </a:r>
            <a:r>
              <a:rPr sz="2000" dirty="0" err="1"/>
              <a:t>enfrentam</a:t>
            </a:r>
            <a:r>
              <a:rPr sz="2000" dirty="0"/>
              <a:t>, </a:t>
            </a:r>
            <a:r>
              <a:rPr sz="2000" dirty="0" err="1"/>
              <a:t>garantindo</a:t>
            </a:r>
            <a:r>
              <a:rPr sz="2000" dirty="0"/>
              <a:t> que </a:t>
            </a:r>
            <a:r>
              <a:rPr sz="2000" dirty="0" err="1"/>
              <a:t>elas</a:t>
            </a:r>
            <a:r>
              <a:rPr sz="2000" dirty="0"/>
              <a:t> </a:t>
            </a:r>
            <a:r>
              <a:rPr sz="2000" dirty="0" err="1"/>
              <a:t>possam</a:t>
            </a:r>
            <a:r>
              <a:rPr sz="2000" dirty="0"/>
              <a:t> </a:t>
            </a:r>
            <a:r>
              <a:rPr sz="2000" dirty="0" err="1"/>
              <a:t>exercer</a:t>
            </a:r>
            <a:r>
              <a:rPr sz="2000" dirty="0"/>
              <a:t> seus </a:t>
            </a:r>
            <a:r>
              <a:rPr sz="2000" dirty="0" err="1"/>
              <a:t>direitos</a:t>
            </a:r>
            <a:r>
              <a:rPr sz="2000" dirty="0"/>
              <a:t> em </a:t>
            </a:r>
            <a:r>
              <a:rPr sz="2000" dirty="0" err="1"/>
              <a:t>igualdade</a:t>
            </a:r>
            <a:r>
              <a:rPr sz="2000" dirty="0"/>
              <a:t> de </a:t>
            </a:r>
            <a:r>
              <a:rPr sz="2000" dirty="0" err="1"/>
              <a:t>condições</a:t>
            </a:r>
            <a:r>
              <a:rPr sz="2000" dirty="0"/>
              <a:t> com as </a:t>
            </a:r>
            <a:r>
              <a:rPr sz="2000" dirty="0" err="1"/>
              <a:t>outras</a:t>
            </a:r>
            <a:r>
              <a:rPr sz="2000" dirty="0"/>
              <a:t> pessoas. </a:t>
            </a:r>
          </a:p>
          <a:p>
            <a:pPr marL="620713" algn="just">
              <a:spcBef>
                <a:spcPts val="600"/>
              </a:spcBef>
              <a:spcAft>
                <a:spcPts val="0"/>
              </a:spcAft>
            </a:pPr>
            <a:r>
              <a:rPr sz="2000" dirty="0"/>
              <a:t>O </a:t>
            </a:r>
            <a:r>
              <a:rPr sz="2000" dirty="0" err="1"/>
              <a:t>Artigo</a:t>
            </a:r>
            <a:r>
              <a:rPr sz="2000" dirty="0"/>
              <a:t> 5 da CDPD </a:t>
            </a:r>
            <a:r>
              <a:rPr sz="2000" dirty="0" err="1"/>
              <a:t>exige</a:t>
            </a:r>
            <a:r>
              <a:rPr sz="2000" dirty="0"/>
              <a:t> que as pessoas com </a:t>
            </a:r>
            <a:r>
              <a:rPr sz="2000" dirty="0" err="1"/>
              <a:t>deficiência</a:t>
            </a:r>
            <a:r>
              <a:rPr sz="2000" dirty="0"/>
              <a:t> </a:t>
            </a:r>
            <a:r>
              <a:rPr sz="2000" dirty="0" err="1"/>
              <a:t>recebam</a:t>
            </a:r>
            <a:r>
              <a:rPr sz="2000" dirty="0"/>
              <a:t> </a:t>
            </a:r>
            <a:r>
              <a:rPr lang="pt-BR" sz="2000" dirty="0"/>
              <a:t>adaptações</a:t>
            </a:r>
            <a:r>
              <a:rPr sz="2000" dirty="0"/>
              <a:t> </a:t>
            </a:r>
            <a:r>
              <a:rPr sz="2000" dirty="0" err="1"/>
              <a:t>razoáveis</a:t>
            </a:r>
            <a:r>
              <a:rPr sz="2000" dirty="0"/>
              <a:t> para seus </a:t>
            </a:r>
            <a:r>
              <a:rPr sz="2000" dirty="0" err="1"/>
              <a:t>direitos</a:t>
            </a:r>
            <a:r>
              <a:rPr sz="2000" dirty="0"/>
              <a:t>. </a:t>
            </a:r>
          </a:p>
          <a:p>
            <a:pPr marL="620713" algn="just">
              <a:spcBef>
                <a:spcPts val="600"/>
              </a:spcBef>
              <a:spcAft>
                <a:spcPts val="0"/>
              </a:spcAft>
            </a:pPr>
            <a:r>
              <a:rPr sz="2000" dirty="0" err="1"/>
              <a:t>Isso</a:t>
            </a:r>
            <a:r>
              <a:rPr sz="2000" dirty="0"/>
              <a:t> </a:t>
            </a:r>
            <a:r>
              <a:rPr sz="2000" dirty="0" err="1"/>
              <a:t>significa</a:t>
            </a:r>
            <a:r>
              <a:rPr sz="2000" dirty="0"/>
              <a:t> que </a:t>
            </a:r>
            <a:r>
              <a:rPr sz="2000" dirty="0" err="1"/>
              <a:t>outras</a:t>
            </a:r>
            <a:r>
              <a:rPr sz="2000" dirty="0"/>
              <a:t> pessoas </a:t>
            </a:r>
            <a:r>
              <a:rPr sz="2000" dirty="0" err="1"/>
              <a:t>devem</a:t>
            </a:r>
            <a:r>
              <a:rPr sz="2000" dirty="0"/>
              <a:t> </a:t>
            </a:r>
            <a:r>
              <a:rPr sz="2000" dirty="0" err="1"/>
              <a:t>acomodar</a:t>
            </a:r>
            <a:r>
              <a:rPr sz="2000" dirty="0"/>
              <a:t> </a:t>
            </a:r>
            <a:r>
              <a:rPr sz="2000" dirty="0" err="1"/>
              <a:t>os</a:t>
            </a:r>
            <a:r>
              <a:rPr sz="2000" dirty="0"/>
              <a:t> </a:t>
            </a:r>
            <a:r>
              <a:rPr sz="2000" dirty="0" err="1"/>
              <a:t>requisitos</a:t>
            </a:r>
            <a:r>
              <a:rPr sz="2000" dirty="0"/>
              <a:t> da pessoa e </a:t>
            </a:r>
            <a:r>
              <a:rPr sz="2000" dirty="0" err="1"/>
              <a:t>reconhecer</a:t>
            </a:r>
            <a:r>
              <a:rPr sz="2000" dirty="0"/>
              <a:t> a </a:t>
            </a:r>
            <a:r>
              <a:rPr sz="2000" dirty="0" err="1"/>
              <a:t>necessidade</a:t>
            </a:r>
            <a:r>
              <a:rPr sz="2000" dirty="0"/>
              <a:t> </a:t>
            </a:r>
            <a:r>
              <a:rPr sz="2000" dirty="0" err="1"/>
              <a:t>potencial</a:t>
            </a:r>
            <a:r>
              <a:rPr sz="2000" dirty="0"/>
              <a:t> da pessoa de </a:t>
            </a:r>
            <a:r>
              <a:rPr sz="2000" dirty="0" err="1"/>
              <a:t>suporte</a:t>
            </a:r>
            <a:r>
              <a:rPr sz="2000" dirty="0"/>
              <a:t> na </a:t>
            </a:r>
            <a:r>
              <a:rPr sz="2000" dirty="0" err="1"/>
              <a:t>tomada</a:t>
            </a:r>
            <a:r>
              <a:rPr sz="2000" dirty="0"/>
              <a:t> de </a:t>
            </a:r>
            <a:r>
              <a:rPr sz="2000" dirty="0" err="1"/>
              <a:t>decisão</a:t>
            </a:r>
            <a:r>
              <a:rPr sz="2000" dirty="0"/>
              <a:t>.</a:t>
            </a:r>
            <a:endParaRPr lang="en-CH" sz="2000" dirty="0"/>
          </a:p>
          <a:p>
            <a:endParaRPr lang="en-CH" dirty="0"/>
          </a:p>
        </p:txBody>
      </p:sp>
      <p:sp>
        <p:nvSpPr>
          <p:cNvPr id="2" name="Title 1">
            <a:extLst>
              <a:ext uri="{FF2B5EF4-FFF2-40B4-BE49-F238E27FC236}">
                <a16:creationId xmlns:a16="http://schemas.microsoft.com/office/drawing/2014/main" id="{755B063D-D1F8-45A4-8F96-4CEF4C024607}"/>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5</a:t>
            </a:r>
            <a:endParaRPr lang="en-CH" dirty="0"/>
          </a:p>
        </p:txBody>
      </p:sp>
    </p:spTree>
    <p:extLst>
      <p:ext uri="{BB962C8B-B14F-4D97-AF65-F5344CB8AC3E}">
        <p14:creationId xmlns:p14="http://schemas.microsoft.com/office/powerpoint/2010/main" val="431926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824B1-0C0F-4104-A6BC-5AC712A69BE5}"/>
              </a:ext>
            </a:extLst>
          </p:cNvPr>
          <p:cNvSpPr>
            <a:spLocks noGrp="1"/>
          </p:cNvSpPr>
          <p:nvPr>
            <p:ph sz="quarter" idx="14"/>
          </p:nvPr>
        </p:nvSpPr>
        <p:spPr>
          <a:xfrm>
            <a:off x="507195" y="1511188"/>
            <a:ext cx="11174412" cy="3141023"/>
          </a:xfrm>
        </p:spPr>
        <p:txBody>
          <a:bodyPr>
            <a:normAutofit/>
          </a:bodyPr>
          <a:lstStyle/>
          <a:p>
            <a:pPr marL="0" indent="0" algn="just">
              <a:spcBef>
                <a:spcPts val="600"/>
              </a:spcBef>
              <a:spcAft>
                <a:spcPts val="0"/>
              </a:spcAft>
              <a:buNone/>
            </a:pPr>
            <a:endParaRPr sz="2000" dirty="0"/>
          </a:p>
          <a:p>
            <a:pPr marL="0" indent="0" algn="just">
              <a:spcBef>
                <a:spcPts val="600"/>
              </a:spcBef>
              <a:spcAft>
                <a:spcPts val="0"/>
              </a:spcAft>
              <a:buNone/>
            </a:pPr>
            <a:r>
              <a:rPr sz="2000" dirty="0" err="1"/>
              <a:t>Acomodação</a:t>
            </a:r>
            <a:r>
              <a:rPr sz="2000" dirty="0"/>
              <a:t> </a:t>
            </a:r>
            <a:r>
              <a:rPr sz="2000" dirty="0" err="1"/>
              <a:t>razoável</a:t>
            </a:r>
            <a:endParaRPr sz="2000" dirty="0"/>
          </a:p>
          <a:p>
            <a:pPr marL="977900" algn="just">
              <a:spcBef>
                <a:spcPts val="600"/>
              </a:spcBef>
              <a:spcAft>
                <a:spcPts val="0"/>
              </a:spcAft>
            </a:pPr>
            <a:r>
              <a:rPr sz="2000" dirty="0"/>
              <a:t>Pode </a:t>
            </a:r>
            <a:r>
              <a:rPr sz="2000" dirty="0" err="1"/>
              <a:t>incluir</a:t>
            </a:r>
            <a:r>
              <a:rPr sz="2000" dirty="0"/>
              <a:t> </a:t>
            </a:r>
            <a:r>
              <a:rPr sz="2000" dirty="0" err="1"/>
              <a:t>fornecer</a:t>
            </a:r>
            <a:r>
              <a:rPr sz="2000" dirty="0"/>
              <a:t> </a:t>
            </a:r>
            <a:r>
              <a:rPr sz="2000" dirty="0" err="1"/>
              <a:t>às</a:t>
            </a:r>
            <a:r>
              <a:rPr sz="2000" dirty="0"/>
              <a:t> pessoas </a:t>
            </a:r>
            <a:r>
              <a:rPr sz="2000" dirty="0" err="1"/>
              <a:t>informações</a:t>
            </a:r>
            <a:r>
              <a:rPr sz="2000" dirty="0"/>
              <a:t> </a:t>
            </a:r>
            <a:r>
              <a:rPr sz="2000" dirty="0" err="1"/>
              <a:t>compreensíveis</a:t>
            </a:r>
            <a:r>
              <a:rPr sz="2000" dirty="0"/>
              <a:t>. </a:t>
            </a:r>
          </a:p>
          <a:p>
            <a:pPr marL="977900" algn="just">
              <a:spcBef>
                <a:spcPts val="600"/>
              </a:spcBef>
              <a:spcAft>
                <a:spcPts val="0"/>
              </a:spcAft>
            </a:pPr>
            <a:r>
              <a:rPr sz="2000" dirty="0"/>
              <a:t>Pode </a:t>
            </a:r>
            <a:r>
              <a:rPr sz="2000" dirty="0" err="1"/>
              <a:t>envolver</a:t>
            </a:r>
            <a:r>
              <a:rPr sz="2000" dirty="0"/>
              <a:t> </a:t>
            </a:r>
            <a:r>
              <a:rPr sz="2000" dirty="0" err="1"/>
              <a:t>profissionais</a:t>
            </a:r>
            <a:r>
              <a:rPr sz="2000" dirty="0"/>
              <a:t> que </a:t>
            </a:r>
            <a:r>
              <a:rPr sz="2000" dirty="0" err="1"/>
              <a:t>aceitam</a:t>
            </a:r>
            <a:r>
              <a:rPr sz="2000" dirty="0"/>
              <a:t> </a:t>
            </a:r>
            <a:r>
              <a:rPr sz="2000" dirty="0" err="1"/>
              <a:t>assistência</a:t>
            </a:r>
            <a:r>
              <a:rPr sz="2000" dirty="0"/>
              <a:t> formal ou informal de </a:t>
            </a:r>
            <a:r>
              <a:rPr sz="2000" dirty="0" err="1"/>
              <a:t>familiares</a:t>
            </a:r>
            <a:r>
              <a:rPr sz="2000" dirty="0"/>
              <a:t> e amigos e </a:t>
            </a:r>
            <a:r>
              <a:rPr sz="2000" dirty="0" err="1"/>
              <a:t>dedicam</a:t>
            </a:r>
            <a:r>
              <a:rPr sz="2000" dirty="0"/>
              <a:t> </a:t>
            </a:r>
            <a:r>
              <a:rPr sz="2000" dirty="0" err="1"/>
              <a:t>mais</a:t>
            </a:r>
            <a:r>
              <a:rPr sz="2000" dirty="0"/>
              <a:t> tempo para </a:t>
            </a:r>
            <a:r>
              <a:rPr sz="2000" dirty="0" err="1"/>
              <a:t>comunicar</a:t>
            </a:r>
            <a:r>
              <a:rPr sz="2000" dirty="0"/>
              <a:t> </a:t>
            </a:r>
            <a:r>
              <a:rPr sz="2000" dirty="0" err="1"/>
              <a:t>informações</a:t>
            </a:r>
            <a:r>
              <a:rPr sz="2000" dirty="0"/>
              <a:t>.</a:t>
            </a:r>
          </a:p>
          <a:p>
            <a:pPr marL="977900" algn="just">
              <a:spcBef>
                <a:spcPts val="600"/>
              </a:spcBef>
              <a:spcAft>
                <a:spcPts val="0"/>
              </a:spcAft>
            </a:pPr>
            <a:r>
              <a:rPr sz="2000" dirty="0"/>
              <a:t>Pode ser </a:t>
            </a:r>
            <a:r>
              <a:rPr sz="2000" dirty="0" err="1"/>
              <a:t>relevante</a:t>
            </a:r>
            <a:r>
              <a:rPr sz="2000" dirty="0"/>
              <a:t> sempre que um </a:t>
            </a:r>
            <a:r>
              <a:rPr sz="2000" dirty="0" err="1"/>
              <a:t>indivíduo</a:t>
            </a:r>
            <a:r>
              <a:rPr sz="2000" dirty="0"/>
              <a:t> </a:t>
            </a:r>
            <a:r>
              <a:rPr sz="2000" dirty="0" err="1"/>
              <a:t>interage</a:t>
            </a:r>
            <a:r>
              <a:rPr sz="2000" dirty="0"/>
              <a:t> com </a:t>
            </a:r>
            <a:r>
              <a:rPr sz="2000" dirty="0" err="1"/>
              <a:t>outras</a:t>
            </a:r>
            <a:r>
              <a:rPr sz="2000" dirty="0"/>
              <a:t> pessoas (por </a:t>
            </a:r>
            <a:r>
              <a:rPr sz="2000" dirty="0" err="1"/>
              <a:t>exemplo</a:t>
            </a:r>
            <a:r>
              <a:rPr sz="2000" dirty="0"/>
              <a:t>, </a:t>
            </a:r>
            <a:r>
              <a:rPr sz="2000" dirty="0" err="1"/>
              <a:t>médicos</a:t>
            </a:r>
            <a:r>
              <a:rPr sz="2000" dirty="0"/>
              <a:t> </a:t>
            </a:r>
            <a:r>
              <a:rPr sz="2000" dirty="0" err="1"/>
              <a:t>explicando</a:t>
            </a:r>
            <a:r>
              <a:rPr sz="2000" dirty="0"/>
              <a:t> o </a:t>
            </a:r>
            <a:r>
              <a:rPr sz="2000" dirty="0" err="1"/>
              <a:t>risco</a:t>
            </a:r>
            <a:r>
              <a:rPr sz="2000" dirty="0"/>
              <a:t> de um </a:t>
            </a:r>
            <a:r>
              <a:rPr sz="2000" dirty="0" err="1"/>
              <a:t>procedimento</a:t>
            </a:r>
            <a:r>
              <a:rPr sz="2000" dirty="0"/>
              <a:t> </a:t>
            </a:r>
            <a:r>
              <a:rPr sz="2000" dirty="0" err="1"/>
              <a:t>médico</a:t>
            </a:r>
            <a:r>
              <a:rPr sz="2000" dirty="0"/>
              <a:t>, </a:t>
            </a:r>
            <a:r>
              <a:rPr sz="2000" dirty="0" err="1"/>
              <a:t>funcionários</a:t>
            </a:r>
            <a:r>
              <a:rPr sz="2000" dirty="0"/>
              <a:t> do banco </a:t>
            </a:r>
            <a:r>
              <a:rPr sz="2000" dirty="0" err="1"/>
              <a:t>abrindo</a:t>
            </a:r>
            <a:r>
              <a:rPr sz="2000" dirty="0"/>
              <a:t> uma </a:t>
            </a:r>
            <a:r>
              <a:rPr sz="2000" dirty="0" err="1"/>
              <a:t>conta</a:t>
            </a:r>
            <a:r>
              <a:rPr sz="2000" dirty="0"/>
              <a:t>, etc.). </a:t>
            </a:r>
            <a:endParaRPr lang="en-US" sz="2000" dirty="0"/>
          </a:p>
          <a:p>
            <a:pPr marL="977900" algn="just">
              <a:spcBef>
                <a:spcPts val="600"/>
              </a:spcBef>
              <a:spcAft>
                <a:spcPts val="0"/>
              </a:spcAft>
            </a:pPr>
            <a:r>
              <a:rPr sz="2000" dirty="0"/>
              <a:t>Deve ser </a:t>
            </a:r>
            <a:r>
              <a:rPr sz="2000" dirty="0" err="1"/>
              <a:t>individualizado</a:t>
            </a:r>
            <a:r>
              <a:rPr sz="2000" dirty="0"/>
              <a:t> e </a:t>
            </a:r>
            <a:r>
              <a:rPr sz="2000" dirty="0" err="1"/>
              <a:t>adaptado</a:t>
            </a:r>
            <a:r>
              <a:rPr sz="2000" dirty="0"/>
              <a:t> </a:t>
            </a:r>
            <a:r>
              <a:rPr sz="2000" dirty="0" err="1"/>
              <a:t>às</a:t>
            </a:r>
            <a:r>
              <a:rPr sz="2000" dirty="0"/>
              <a:t> </a:t>
            </a:r>
            <a:r>
              <a:rPr sz="2000" dirty="0" err="1"/>
              <a:t>necessidades</a:t>
            </a:r>
            <a:r>
              <a:rPr sz="2000" dirty="0"/>
              <a:t> da pessoa em </a:t>
            </a:r>
            <a:r>
              <a:rPr sz="2000" dirty="0" err="1"/>
              <a:t>questão</a:t>
            </a:r>
            <a:r>
              <a:rPr sz="2000" dirty="0"/>
              <a:t>.</a:t>
            </a:r>
            <a:endParaRPr lang="en-CH" sz="2000" dirty="0"/>
          </a:p>
        </p:txBody>
      </p:sp>
      <p:sp>
        <p:nvSpPr>
          <p:cNvPr id="2" name="Title 1">
            <a:extLst>
              <a:ext uri="{FF2B5EF4-FFF2-40B4-BE49-F238E27FC236}">
                <a16:creationId xmlns:a16="http://schemas.microsoft.com/office/drawing/2014/main" id="{6B184F2B-C0C8-4A20-8C2D-29656784EC77}"/>
              </a:ext>
            </a:extLst>
          </p:cNvPr>
          <p:cNvSpPr>
            <a:spLocks noGrp="1"/>
          </p:cNvSpPr>
          <p:nvPr>
            <p:ph type="title"/>
          </p:nvPr>
        </p:nvSpPr>
        <p:spPr>
          <a:xfrm>
            <a:off x="422141" y="506412"/>
            <a:ext cx="11174411" cy="432000"/>
          </a:xfrm>
        </p:spPr>
        <p:txBody>
          <a:bodyPr/>
          <a:lstStyle/>
          <a:p>
            <a:pPr algn="ctr"/>
            <a:r>
              <a:rPr dirty="0" err="1"/>
              <a:t>Apresentação</a:t>
            </a:r>
            <a:r>
              <a:rPr dirty="0"/>
              <a:t>: Diferentes </a:t>
            </a:r>
            <a:r>
              <a:rPr dirty="0" err="1"/>
              <a:t>formas</a:t>
            </a:r>
            <a:r>
              <a:rPr dirty="0"/>
              <a:t> de </a:t>
            </a:r>
            <a:r>
              <a:rPr dirty="0" err="1"/>
              <a:t>apoio</a:t>
            </a:r>
            <a:r>
              <a:rPr dirty="0"/>
              <a:t> – 6</a:t>
            </a:r>
            <a:endParaRPr lang="en-CH" dirty="0"/>
          </a:p>
        </p:txBody>
      </p:sp>
    </p:spTree>
    <p:extLst>
      <p:ext uri="{BB962C8B-B14F-4D97-AF65-F5344CB8AC3E}">
        <p14:creationId xmlns:p14="http://schemas.microsoft.com/office/powerpoint/2010/main" val="6644120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BFEDAD-ECF7-2A42-91A9-4BCBA3C5D9AF}"/>
              </a:ext>
            </a:extLst>
          </p:cNvPr>
          <p:cNvSpPr>
            <a:spLocks noGrp="1"/>
          </p:cNvSpPr>
          <p:nvPr>
            <p:ph type="body" sz="quarter" idx="13"/>
          </p:nvPr>
        </p:nvSpPr>
        <p:spPr>
          <a:xfrm>
            <a:off x="507206" y="1142771"/>
            <a:ext cx="11174400" cy="360000"/>
          </a:xfrm>
        </p:spPr>
        <p:txBody>
          <a:bodyPr/>
          <a:lstStyle/>
          <a:p>
            <a:r>
              <a:rPr dirty="0"/>
              <a:t>Tomar </a:t>
            </a:r>
            <a:r>
              <a:rPr dirty="0" err="1"/>
              <a:t>decisões</a:t>
            </a:r>
            <a:r>
              <a:rPr dirty="0"/>
              <a:t> com o </a:t>
            </a:r>
            <a:r>
              <a:rPr dirty="0" err="1"/>
              <a:t>apoio</a:t>
            </a:r>
            <a:r>
              <a:rPr dirty="0"/>
              <a:t> de </a:t>
            </a:r>
            <a:r>
              <a:rPr dirty="0" err="1"/>
              <a:t>outras</a:t>
            </a:r>
            <a:r>
              <a:rPr dirty="0"/>
              <a:t> pessoas</a:t>
            </a:r>
            <a:endParaRPr lang="en-CH" dirty="0"/>
          </a:p>
        </p:txBody>
      </p:sp>
      <p:sp>
        <p:nvSpPr>
          <p:cNvPr id="3" name="Content Placeholder 2">
            <a:extLst>
              <a:ext uri="{FF2B5EF4-FFF2-40B4-BE49-F238E27FC236}">
                <a16:creationId xmlns:a16="http://schemas.microsoft.com/office/drawing/2014/main" id="{B5B577C8-CEBE-44E1-B8F8-07D9A13D8003}"/>
              </a:ext>
            </a:extLst>
          </p:cNvPr>
          <p:cNvSpPr>
            <a:spLocks noGrp="1"/>
          </p:cNvSpPr>
          <p:nvPr>
            <p:ph sz="quarter" idx="14"/>
          </p:nvPr>
        </p:nvSpPr>
        <p:spPr>
          <a:xfrm>
            <a:off x="507206" y="1707131"/>
            <a:ext cx="10889161" cy="4008098"/>
          </a:xfrm>
        </p:spPr>
        <p:txBody>
          <a:bodyPr>
            <a:normAutofit/>
          </a:bodyPr>
          <a:lstStyle/>
          <a:p>
            <a:pPr algn="just">
              <a:spcBef>
                <a:spcPts val="600"/>
              </a:spcBef>
              <a:spcAft>
                <a:spcPts val="0"/>
              </a:spcAft>
            </a:pPr>
            <a:r>
              <a:rPr sz="2000" dirty="0"/>
              <a:t>O </a:t>
            </a:r>
            <a:r>
              <a:rPr sz="2000" dirty="0" err="1"/>
              <a:t>suporte</a:t>
            </a:r>
            <a:r>
              <a:rPr sz="2000" dirty="0"/>
              <a:t> </a:t>
            </a:r>
            <a:r>
              <a:rPr sz="2000" dirty="0" err="1"/>
              <a:t>pode</a:t>
            </a:r>
            <a:r>
              <a:rPr sz="2000" dirty="0"/>
              <a:t> </a:t>
            </a:r>
            <a:r>
              <a:rPr sz="2000" dirty="0" err="1"/>
              <a:t>assumir</a:t>
            </a:r>
            <a:r>
              <a:rPr sz="2000" dirty="0"/>
              <a:t> </a:t>
            </a:r>
            <a:r>
              <a:rPr sz="2000" dirty="0" err="1"/>
              <a:t>muitas</a:t>
            </a:r>
            <a:r>
              <a:rPr sz="2000" dirty="0"/>
              <a:t> </a:t>
            </a:r>
            <a:r>
              <a:rPr sz="2000" dirty="0" err="1"/>
              <a:t>formas</a:t>
            </a:r>
            <a:r>
              <a:rPr sz="2000" dirty="0"/>
              <a:t> e </a:t>
            </a:r>
            <a:r>
              <a:rPr sz="2000" dirty="0" err="1"/>
              <a:t>pode</a:t>
            </a:r>
            <a:r>
              <a:rPr sz="2000" dirty="0"/>
              <a:t> </a:t>
            </a:r>
            <a:r>
              <a:rPr sz="2000" dirty="0" err="1"/>
              <a:t>envolver</a:t>
            </a:r>
            <a:r>
              <a:rPr sz="2000" dirty="0"/>
              <a:t> uma pessoa de </a:t>
            </a:r>
            <a:r>
              <a:rPr sz="2000" dirty="0" err="1"/>
              <a:t>confiança</a:t>
            </a:r>
            <a:r>
              <a:rPr sz="2000" dirty="0"/>
              <a:t> ou uma rede. </a:t>
            </a:r>
          </a:p>
          <a:p>
            <a:pPr algn="just">
              <a:spcBef>
                <a:spcPts val="600"/>
              </a:spcBef>
              <a:spcAft>
                <a:spcPts val="0"/>
              </a:spcAft>
            </a:pPr>
            <a:r>
              <a:rPr sz="2000" dirty="0"/>
              <a:t>O </a:t>
            </a:r>
            <a:r>
              <a:rPr sz="2000" dirty="0" err="1"/>
              <a:t>apoio</a:t>
            </a:r>
            <a:r>
              <a:rPr sz="2000" dirty="0"/>
              <a:t> informal, </a:t>
            </a:r>
            <a:r>
              <a:rPr sz="2000" dirty="0" err="1"/>
              <a:t>principalmente</a:t>
            </a:r>
            <a:r>
              <a:rPr sz="2000" dirty="0"/>
              <a:t> </a:t>
            </a:r>
            <a:r>
              <a:rPr sz="2000" dirty="0" err="1"/>
              <a:t>fornecido</a:t>
            </a:r>
            <a:r>
              <a:rPr sz="2000" dirty="0"/>
              <a:t> por </a:t>
            </a:r>
            <a:r>
              <a:rPr sz="2000" dirty="0" err="1"/>
              <a:t>familiares</a:t>
            </a:r>
            <a:r>
              <a:rPr sz="2000" dirty="0"/>
              <a:t> e amigos, é </a:t>
            </a:r>
            <a:r>
              <a:rPr sz="2000" dirty="0" err="1"/>
              <a:t>usado</a:t>
            </a:r>
            <a:r>
              <a:rPr sz="2000" dirty="0"/>
              <a:t> por </a:t>
            </a:r>
            <a:r>
              <a:rPr sz="2000" dirty="0" err="1"/>
              <a:t>todos</a:t>
            </a:r>
            <a:r>
              <a:rPr sz="2000" dirty="0"/>
              <a:t> no </a:t>
            </a:r>
            <a:r>
              <a:rPr sz="2000" dirty="0" err="1"/>
              <a:t>dia</a:t>
            </a:r>
            <a:r>
              <a:rPr sz="2000" dirty="0"/>
              <a:t> a dia. </a:t>
            </a:r>
          </a:p>
          <a:p>
            <a:pPr algn="just">
              <a:spcBef>
                <a:spcPts val="600"/>
              </a:spcBef>
              <a:spcAft>
                <a:spcPts val="0"/>
              </a:spcAft>
            </a:pPr>
            <a:r>
              <a:rPr sz="2000" dirty="0"/>
              <a:t>Na </a:t>
            </a:r>
            <a:r>
              <a:rPr sz="2000" dirty="0" err="1"/>
              <a:t>medida</a:t>
            </a:r>
            <a:r>
              <a:rPr sz="2000" dirty="0"/>
              <a:t> do </a:t>
            </a:r>
            <a:r>
              <a:rPr sz="2000" dirty="0" err="1"/>
              <a:t>possível</a:t>
            </a:r>
            <a:r>
              <a:rPr sz="2000" dirty="0"/>
              <a:t>, o </a:t>
            </a:r>
            <a:r>
              <a:rPr sz="2000" dirty="0" err="1"/>
              <a:t>apoio</a:t>
            </a:r>
            <a:r>
              <a:rPr sz="2000" dirty="0"/>
              <a:t> informal </a:t>
            </a:r>
            <a:r>
              <a:rPr sz="2000" dirty="0" err="1"/>
              <a:t>deve</a:t>
            </a:r>
            <a:r>
              <a:rPr sz="2000" dirty="0"/>
              <a:t> ser </a:t>
            </a:r>
            <a:r>
              <a:rPr sz="2000" dirty="0" err="1"/>
              <a:t>encorajado</a:t>
            </a:r>
            <a:r>
              <a:rPr sz="2000" dirty="0"/>
              <a:t> a </a:t>
            </a:r>
            <a:r>
              <a:rPr sz="2000" dirty="0" err="1"/>
              <a:t>limitar</a:t>
            </a:r>
            <a:r>
              <a:rPr sz="2000" dirty="0"/>
              <a:t> a </a:t>
            </a:r>
            <a:r>
              <a:rPr sz="2000" dirty="0" err="1"/>
              <a:t>intervenção</a:t>
            </a:r>
            <a:r>
              <a:rPr sz="2000" dirty="0"/>
              <a:t> formal na vida das pessoas e a </a:t>
            </a:r>
            <a:r>
              <a:rPr sz="2000" dirty="0" err="1"/>
              <a:t>permitir</a:t>
            </a:r>
            <a:r>
              <a:rPr sz="2000" dirty="0"/>
              <a:t> que as pessoas </a:t>
            </a:r>
            <a:r>
              <a:rPr sz="2000" dirty="0" err="1"/>
              <a:t>tomem</a:t>
            </a:r>
            <a:r>
              <a:rPr sz="2000" dirty="0"/>
              <a:t> </a:t>
            </a:r>
            <a:r>
              <a:rPr sz="2000" dirty="0" err="1"/>
              <a:t>decisões</a:t>
            </a:r>
            <a:r>
              <a:rPr sz="2000" dirty="0"/>
              <a:t> de </a:t>
            </a:r>
            <a:r>
              <a:rPr sz="2000" dirty="0" err="1"/>
              <a:t>maneira</a:t>
            </a:r>
            <a:r>
              <a:rPr sz="2000" dirty="0"/>
              <a:t> </a:t>
            </a:r>
            <a:r>
              <a:rPr sz="2000" dirty="0" err="1"/>
              <a:t>semelhante</a:t>
            </a:r>
            <a:r>
              <a:rPr sz="2000" dirty="0"/>
              <a:t> à </a:t>
            </a:r>
            <a:r>
              <a:rPr sz="2000" dirty="0" err="1"/>
              <a:t>usada</a:t>
            </a:r>
            <a:r>
              <a:rPr sz="2000" dirty="0"/>
              <a:t> por pessoas sem </a:t>
            </a:r>
            <a:r>
              <a:rPr sz="2000" dirty="0" err="1"/>
              <a:t>deficiência</a:t>
            </a:r>
            <a:r>
              <a:rPr sz="2000" dirty="0"/>
              <a:t>. </a:t>
            </a:r>
          </a:p>
          <a:p>
            <a:pPr algn="just">
              <a:spcBef>
                <a:spcPts val="600"/>
              </a:spcBef>
              <a:spcAft>
                <a:spcPts val="0"/>
              </a:spcAft>
            </a:pPr>
            <a:r>
              <a:rPr sz="2000" dirty="0"/>
              <a:t>O </a:t>
            </a:r>
            <a:r>
              <a:rPr sz="2000" dirty="0" err="1"/>
              <a:t>apoio</a:t>
            </a:r>
            <a:r>
              <a:rPr sz="2000" dirty="0"/>
              <a:t> formal </a:t>
            </a:r>
            <a:r>
              <a:rPr sz="2000" dirty="0" err="1"/>
              <a:t>às</a:t>
            </a:r>
            <a:r>
              <a:rPr sz="2000" dirty="0"/>
              <a:t> </a:t>
            </a:r>
            <a:r>
              <a:rPr sz="2000" dirty="0" err="1"/>
              <a:t>vezes</a:t>
            </a:r>
            <a:r>
              <a:rPr sz="2000" dirty="0"/>
              <a:t> </a:t>
            </a:r>
            <a:r>
              <a:rPr sz="2000" dirty="0" err="1"/>
              <a:t>pode</a:t>
            </a:r>
            <a:r>
              <a:rPr sz="2000" dirty="0"/>
              <a:t> ser </a:t>
            </a:r>
            <a:r>
              <a:rPr sz="2000" dirty="0" err="1"/>
              <a:t>necessário</a:t>
            </a:r>
            <a:r>
              <a:rPr sz="2000" dirty="0"/>
              <a:t> para </a:t>
            </a:r>
            <a:r>
              <a:rPr sz="2000" dirty="0" err="1"/>
              <a:t>tomar</a:t>
            </a:r>
            <a:r>
              <a:rPr sz="2000" dirty="0"/>
              <a:t> </a:t>
            </a:r>
            <a:r>
              <a:rPr sz="2000" dirty="0" err="1"/>
              <a:t>decisões</a:t>
            </a:r>
            <a:r>
              <a:rPr sz="2000" dirty="0"/>
              <a:t> </a:t>
            </a:r>
            <a:r>
              <a:rPr sz="2000" dirty="0" err="1"/>
              <a:t>complexas</a:t>
            </a:r>
            <a:r>
              <a:rPr sz="2000" dirty="0"/>
              <a:t> ou </a:t>
            </a:r>
            <a:r>
              <a:rPr sz="2000" dirty="0" err="1"/>
              <a:t>importantes</a:t>
            </a:r>
            <a:r>
              <a:rPr sz="2000" dirty="0"/>
              <a:t> </a:t>
            </a:r>
            <a:r>
              <a:rPr sz="2000" dirty="0" err="1"/>
              <a:t>quando</a:t>
            </a:r>
            <a:r>
              <a:rPr sz="2000" dirty="0"/>
              <a:t> o </a:t>
            </a:r>
            <a:r>
              <a:rPr sz="2000" dirty="0" err="1"/>
              <a:t>apoio</a:t>
            </a:r>
            <a:r>
              <a:rPr sz="2000" dirty="0"/>
              <a:t> informal </a:t>
            </a:r>
            <a:r>
              <a:rPr sz="2000" dirty="0" err="1"/>
              <a:t>não</a:t>
            </a:r>
            <a:r>
              <a:rPr sz="2000" dirty="0"/>
              <a:t> é </a:t>
            </a:r>
            <a:r>
              <a:rPr sz="2000" dirty="0" err="1"/>
              <a:t>suficiente</a:t>
            </a:r>
            <a:r>
              <a:rPr sz="2000" dirty="0"/>
              <a:t>. </a:t>
            </a:r>
            <a:endParaRPr lang="en-CH" sz="2000" dirty="0"/>
          </a:p>
          <a:p>
            <a:pPr algn="just">
              <a:spcBef>
                <a:spcPts val="600"/>
              </a:spcBef>
              <a:spcAft>
                <a:spcPts val="0"/>
              </a:spcAft>
            </a:pPr>
            <a:r>
              <a:rPr sz="2000" dirty="0"/>
              <a:t>Quando as pessoas </a:t>
            </a:r>
            <a:r>
              <a:rPr sz="2000" dirty="0" err="1"/>
              <a:t>decidem</a:t>
            </a:r>
            <a:r>
              <a:rPr sz="2000" dirty="0"/>
              <a:t> </a:t>
            </a:r>
            <a:r>
              <a:rPr sz="2000" dirty="0" err="1"/>
              <a:t>nomear</a:t>
            </a:r>
            <a:r>
              <a:rPr sz="2000" dirty="0"/>
              <a:t> </a:t>
            </a:r>
            <a:r>
              <a:rPr sz="2000" dirty="0" err="1"/>
              <a:t>formalmente</a:t>
            </a:r>
            <a:r>
              <a:rPr sz="2000" dirty="0"/>
              <a:t> seu (s) </a:t>
            </a:r>
            <a:r>
              <a:rPr sz="2000" dirty="0" err="1"/>
              <a:t>apoiador</a:t>
            </a:r>
            <a:r>
              <a:rPr sz="2000" dirty="0"/>
              <a:t>(es), </a:t>
            </a:r>
            <a:r>
              <a:rPr sz="2000" dirty="0" err="1"/>
              <a:t>elas</a:t>
            </a:r>
            <a:r>
              <a:rPr sz="2000" dirty="0"/>
              <a:t> </a:t>
            </a:r>
            <a:r>
              <a:rPr sz="2000" dirty="0" err="1"/>
              <a:t>podem</a:t>
            </a:r>
            <a:r>
              <a:rPr sz="2000" dirty="0"/>
              <a:t> </a:t>
            </a:r>
            <a:r>
              <a:rPr sz="2000" dirty="0" err="1"/>
              <a:t>nomear</a:t>
            </a:r>
            <a:r>
              <a:rPr sz="2000" dirty="0"/>
              <a:t> um </a:t>
            </a:r>
            <a:r>
              <a:rPr sz="2000" dirty="0" err="1"/>
              <a:t>parente</a:t>
            </a:r>
            <a:r>
              <a:rPr sz="2000" dirty="0"/>
              <a:t> em </a:t>
            </a:r>
            <a:r>
              <a:rPr sz="2000" dirty="0" err="1"/>
              <a:t>quem</a:t>
            </a:r>
            <a:r>
              <a:rPr sz="2000" dirty="0"/>
              <a:t> </a:t>
            </a:r>
            <a:r>
              <a:rPr sz="2000" dirty="0" err="1"/>
              <a:t>confiam</a:t>
            </a:r>
            <a:r>
              <a:rPr sz="2000" dirty="0"/>
              <a:t>. </a:t>
            </a:r>
          </a:p>
          <a:p>
            <a:pPr algn="just">
              <a:spcBef>
                <a:spcPts val="600"/>
              </a:spcBef>
              <a:spcAft>
                <a:spcPts val="0"/>
              </a:spcAft>
            </a:pPr>
            <a:r>
              <a:rPr sz="2000" dirty="0"/>
              <a:t>No </a:t>
            </a:r>
            <a:r>
              <a:rPr sz="2000" dirty="0" err="1"/>
              <a:t>entanto</a:t>
            </a:r>
            <a:r>
              <a:rPr sz="2000" dirty="0"/>
              <a:t>, uma pessoa </a:t>
            </a:r>
            <a:r>
              <a:rPr sz="2000" dirty="0" err="1"/>
              <a:t>pode</a:t>
            </a:r>
            <a:r>
              <a:rPr sz="2000" dirty="0"/>
              <a:t> </a:t>
            </a:r>
            <a:r>
              <a:rPr sz="2000" dirty="0" err="1"/>
              <a:t>às</a:t>
            </a:r>
            <a:r>
              <a:rPr sz="2000" dirty="0"/>
              <a:t> </a:t>
            </a:r>
            <a:r>
              <a:rPr sz="2000" dirty="0" err="1"/>
              <a:t>vezes</a:t>
            </a:r>
            <a:r>
              <a:rPr sz="2000" dirty="0"/>
              <a:t> </a:t>
            </a:r>
            <a:r>
              <a:rPr sz="2000" dirty="0" err="1"/>
              <a:t>nomear</a:t>
            </a:r>
            <a:r>
              <a:rPr sz="2000" dirty="0"/>
              <a:t> </a:t>
            </a:r>
            <a:r>
              <a:rPr sz="2000" dirty="0" err="1"/>
              <a:t>alguém</a:t>
            </a:r>
            <a:r>
              <a:rPr sz="2000" dirty="0"/>
              <a:t> que </a:t>
            </a:r>
            <a:r>
              <a:rPr sz="2000" dirty="0" err="1"/>
              <a:t>seja</a:t>
            </a:r>
            <a:r>
              <a:rPr sz="2000" dirty="0"/>
              <a:t> </a:t>
            </a:r>
            <a:r>
              <a:rPr sz="2000" dirty="0" err="1"/>
              <a:t>independente</a:t>
            </a:r>
            <a:r>
              <a:rPr sz="2000" dirty="0"/>
              <a:t> (por </a:t>
            </a:r>
            <a:r>
              <a:rPr sz="2000" dirty="0" err="1"/>
              <a:t>exemplo</a:t>
            </a:r>
            <a:r>
              <a:rPr sz="2000" dirty="0"/>
              <a:t>, um </a:t>
            </a:r>
            <a:r>
              <a:rPr sz="2000" dirty="0" err="1"/>
              <a:t>advogado</a:t>
            </a:r>
            <a:r>
              <a:rPr sz="2000" dirty="0"/>
              <a:t>) – por </a:t>
            </a:r>
            <a:r>
              <a:rPr sz="2000" dirty="0" err="1"/>
              <a:t>exemplo</a:t>
            </a:r>
            <a:r>
              <a:rPr sz="2000" dirty="0"/>
              <a:t>, </a:t>
            </a:r>
            <a:r>
              <a:rPr sz="2000" dirty="0" err="1"/>
              <a:t>porque</a:t>
            </a:r>
            <a:r>
              <a:rPr sz="2000" dirty="0"/>
              <a:t> a pessoa está </a:t>
            </a:r>
            <a:r>
              <a:rPr sz="2000" dirty="0" err="1"/>
              <a:t>isolada</a:t>
            </a:r>
            <a:r>
              <a:rPr sz="2000" dirty="0"/>
              <a:t> ou </a:t>
            </a:r>
            <a:r>
              <a:rPr sz="2000" dirty="0" err="1"/>
              <a:t>sofreu</a:t>
            </a:r>
            <a:r>
              <a:rPr sz="2000" dirty="0"/>
              <a:t> </a:t>
            </a:r>
            <a:r>
              <a:rPr sz="2000" dirty="0" err="1"/>
              <a:t>abuso</a:t>
            </a:r>
            <a:r>
              <a:rPr sz="2000" dirty="0"/>
              <a:t> em sua </a:t>
            </a:r>
            <a:r>
              <a:rPr sz="2000" dirty="0" err="1"/>
              <a:t>família</a:t>
            </a:r>
            <a:r>
              <a:rPr sz="2000" dirty="0"/>
              <a:t>.</a:t>
            </a:r>
            <a:endParaRPr lang="en-CH" sz="2000" dirty="0"/>
          </a:p>
        </p:txBody>
      </p:sp>
      <p:sp>
        <p:nvSpPr>
          <p:cNvPr id="2" name="Title 1">
            <a:extLst>
              <a:ext uri="{FF2B5EF4-FFF2-40B4-BE49-F238E27FC236}">
                <a16:creationId xmlns:a16="http://schemas.microsoft.com/office/drawing/2014/main" id="{3E9AFBAC-451C-4995-AC74-2E8404121D23}"/>
              </a:ext>
            </a:extLst>
          </p:cNvPr>
          <p:cNvSpPr>
            <a:spLocks noGrp="1"/>
          </p:cNvSpPr>
          <p:nvPr>
            <p:ph type="title"/>
          </p:nvPr>
        </p:nvSpPr>
        <p:spPr>
          <a:xfrm>
            <a:off x="422142" y="506412"/>
            <a:ext cx="11259464" cy="432000"/>
          </a:xfrm>
        </p:spPr>
        <p:txBody>
          <a:bodyPr/>
          <a:lstStyle/>
          <a:p>
            <a:pPr algn="ctr"/>
            <a:r>
              <a:rPr dirty="0" err="1"/>
              <a:t>Apresentação</a:t>
            </a:r>
            <a:r>
              <a:rPr dirty="0"/>
              <a:t>: Diferentes </a:t>
            </a:r>
            <a:r>
              <a:rPr dirty="0" err="1"/>
              <a:t>formas</a:t>
            </a:r>
            <a:r>
              <a:rPr dirty="0"/>
              <a:t> de </a:t>
            </a:r>
            <a:r>
              <a:rPr dirty="0" err="1"/>
              <a:t>apoio</a:t>
            </a:r>
            <a:r>
              <a:rPr dirty="0"/>
              <a:t> – 7</a:t>
            </a:r>
            <a:endParaRPr lang="en-CH" dirty="0"/>
          </a:p>
        </p:txBody>
      </p:sp>
    </p:spTree>
    <p:extLst>
      <p:ext uri="{BB962C8B-B14F-4D97-AF65-F5344CB8AC3E}">
        <p14:creationId xmlns:p14="http://schemas.microsoft.com/office/powerpoint/2010/main" val="37153917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9B1BD77-0ED7-DF4C-AE88-390EF9CA5857}"/>
              </a:ext>
            </a:extLst>
          </p:cNvPr>
          <p:cNvSpPr>
            <a:spLocks noGrp="1"/>
          </p:cNvSpPr>
          <p:nvPr>
            <p:ph type="body" sz="quarter" idx="13"/>
          </p:nvPr>
        </p:nvSpPr>
        <p:spPr>
          <a:xfrm>
            <a:off x="507207" y="1378614"/>
            <a:ext cx="11174400" cy="360000"/>
          </a:xfrm>
        </p:spPr>
        <p:txBody>
          <a:bodyPr/>
          <a:lstStyle/>
          <a:p>
            <a:r>
              <a:t>Apoio formal</a:t>
            </a:r>
            <a:endParaRPr lang="en-CH"/>
          </a:p>
        </p:txBody>
      </p:sp>
      <p:sp>
        <p:nvSpPr>
          <p:cNvPr id="3" name="Content Placeholder 2">
            <a:extLst>
              <a:ext uri="{FF2B5EF4-FFF2-40B4-BE49-F238E27FC236}">
                <a16:creationId xmlns:a16="http://schemas.microsoft.com/office/drawing/2014/main" id="{5C250824-ED38-4B10-935D-44F11BDC8A68}"/>
              </a:ext>
            </a:extLst>
          </p:cNvPr>
          <p:cNvSpPr>
            <a:spLocks noGrp="1"/>
          </p:cNvSpPr>
          <p:nvPr>
            <p:ph sz="quarter" idx="14"/>
          </p:nvPr>
        </p:nvSpPr>
        <p:spPr>
          <a:xfrm>
            <a:off x="507195" y="1992086"/>
            <a:ext cx="11174412" cy="2841171"/>
          </a:xfrm>
        </p:spPr>
        <p:txBody>
          <a:bodyPr/>
          <a:lstStyle/>
          <a:p>
            <a:pPr marL="0" lvl="0" indent="0">
              <a:buNone/>
              <a:defRPr b="1"/>
            </a:pPr>
            <a:r>
              <a:rPr lang="pt-BR" dirty="0"/>
              <a:t>O Sistema de Representante Pessoal Sueco (PO, em inglês)</a:t>
            </a:r>
            <a:endParaRPr lang="en-CH" b="1" dirty="0"/>
          </a:p>
          <a:p>
            <a:endParaRPr lang="en-CH" dirty="0"/>
          </a:p>
        </p:txBody>
      </p:sp>
      <p:sp>
        <p:nvSpPr>
          <p:cNvPr id="2" name="Title 1">
            <a:extLst>
              <a:ext uri="{FF2B5EF4-FFF2-40B4-BE49-F238E27FC236}">
                <a16:creationId xmlns:a16="http://schemas.microsoft.com/office/drawing/2014/main" id="{229212CF-3CB1-4D4A-838E-7A8996FFA2F0}"/>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8</a:t>
            </a:r>
            <a:endParaRPr lang="en-CH" dirty="0"/>
          </a:p>
        </p:txBody>
      </p:sp>
      <p:sp>
        <p:nvSpPr>
          <p:cNvPr id="4" name="Text Box 55">
            <a:extLst>
              <a:ext uri="{FF2B5EF4-FFF2-40B4-BE49-F238E27FC236}">
                <a16:creationId xmlns:a16="http://schemas.microsoft.com/office/drawing/2014/main" id="{A1797F0D-8E8B-473B-9B34-402423E58001}"/>
              </a:ext>
            </a:extLst>
          </p:cNvPr>
          <p:cNvSpPr txBox="1"/>
          <p:nvPr/>
        </p:nvSpPr>
        <p:spPr>
          <a:xfrm>
            <a:off x="507196" y="2911081"/>
            <a:ext cx="10015832" cy="1700214"/>
          </a:xfrm>
          <a:prstGeom prst="rect">
            <a:avLst/>
          </a:prstGeom>
          <a:solidFill>
            <a:srgbClr val="FF99FF">
              <a:alpha val="30196"/>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algn="just">
              <a:lnSpc>
                <a:spcPct val="115000"/>
              </a:lnSpc>
              <a:defRPr sz="2200">
                <a:ea typeface="SimSun" panose="02010600030101010101" pitchFamily="2" charset="-122"/>
                <a:cs typeface="Calibri" panose="020F0502020204030204" pitchFamily="34" charset="0"/>
              </a:defRPr>
            </a:pPr>
            <a:r>
              <a:rPr lang="pt-BR" sz="2000" dirty="0">
                <a:solidFill>
                  <a:srgbClr val="4F81BD"/>
                </a:solidFill>
                <a:effectLst/>
              </a:rPr>
              <a:t>Peça ao grupo para assistir ao seguinte vídeo sobre uma política inovadora, Sistema de Representante Pessoal (13:50 minutos): </a:t>
            </a:r>
            <a:r>
              <a:rPr sz="2000" dirty="0">
                <a:solidFill>
                  <a:srgbClr val="4F81BD"/>
                </a:solidFill>
                <a:effectLst/>
              </a:rPr>
              <a:t> </a:t>
            </a:r>
            <a:endParaRPr lang="en-CH" sz="2000" dirty="0">
              <a:solidFill>
                <a:srgbClr val="4F81BD"/>
              </a:solidFill>
              <a:effectLst/>
              <a:ea typeface="SimSun" panose="02010600030101010101" pitchFamily="2" charset="-122"/>
              <a:cs typeface="Calibri" panose="020F0502020204030204" pitchFamily="34" charset="0"/>
            </a:endParaRPr>
          </a:p>
          <a:p>
            <a:pPr marL="0" marR="0" algn="just">
              <a:lnSpc>
                <a:spcPct val="115000"/>
              </a:lnSpc>
              <a:spcBef>
                <a:spcPts val="0"/>
              </a:spcBef>
              <a:spcAft>
                <a:spcPts val="0"/>
              </a:spcAft>
              <a:defRPr sz="2200">
                <a:solidFill>
                  <a:srgbClr val="4F81BD"/>
                </a:solidFill>
                <a:effectLst/>
                <a:ea typeface="SimSun" panose="02010600030101010101" pitchFamily="2" charset="-122"/>
                <a:cs typeface="Calibri" panose="020F0502020204030204" pitchFamily="34" charset="0"/>
              </a:defRPr>
            </a:pPr>
            <a:r>
              <a:rPr sz="2000" dirty="0"/>
              <a:t> </a:t>
            </a:r>
            <a:endParaRPr lang="en-CH" sz="2000" dirty="0">
              <a:solidFill>
                <a:srgbClr val="4F81BD"/>
              </a:solidFill>
              <a:effectLst/>
              <a:ea typeface="SimSun" panose="02010600030101010101" pitchFamily="2" charset="-122"/>
              <a:cs typeface="Calibri" panose="020F0502020204030204" pitchFamily="34" charset="0"/>
            </a:endParaRPr>
          </a:p>
          <a:p>
            <a:pPr algn="just">
              <a:lnSpc>
                <a:spcPct val="115000"/>
              </a:lnSpc>
              <a:defRPr sz="2200" b="1" u="sng">
                <a:solidFill>
                  <a:srgbClr val="4F81BD"/>
                </a:solidFill>
                <a:ea typeface="SimSun" panose="02010600030101010101" pitchFamily="2" charset="-122"/>
                <a:cs typeface="Calibri" panose="020F0502020204030204" pitchFamily="34" charset="0"/>
              </a:defRPr>
            </a:pPr>
            <a:r>
              <a:rPr sz="2000" dirty="0">
                <a:hlinkClick r:id="rId3"/>
              </a:rPr>
              <a:t>https://youtu.be/63vK2F1ok7k</a:t>
            </a:r>
            <a:r>
              <a:rPr sz="2000" dirty="0"/>
              <a:t> </a:t>
            </a:r>
            <a:endParaRPr lang="en-CH" sz="2000" dirty="0">
              <a:solidFill>
                <a:srgbClr val="4F81BD"/>
              </a:solidFill>
              <a:effectLs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1391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78692-80CE-4B5F-8078-1EABF5E316DA}"/>
              </a:ext>
            </a:extLst>
          </p:cNvPr>
          <p:cNvSpPr>
            <a:spLocks noGrp="1"/>
          </p:cNvSpPr>
          <p:nvPr>
            <p:ph sz="quarter" idx="14"/>
          </p:nvPr>
        </p:nvSpPr>
        <p:spPr>
          <a:xfrm>
            <a:off x="865414" y="1218580"/>
            <a:ext cx="10816204" cy="4500000"/>
          </a:xfrm>
        </p:spPr>
        <p:txBody>
          <a:bodyPr>
            <a:noAutofit/>
          </a:bodyPr>
          <a:lstStyle/>
          <a:p>
            <a:pPr algn="just">
              <a:spcBef>
                <a:spcPts val="600"/>
              </a:spcBef>
              <a:spcAft>
                <a:spcPts val="0"/>
              </a:spcAft>
            </a:pPr>
            <a:r>
              <a:rPr sz="2000" dirty="0"/>
              <a:t>Este </a:t>
            </a:r>
            <a:r>
              <a:rPr sz="2000" dirty="0" err="1"/>
              <a:t>treinamento</a:t>
            </a:r>
            <a:r>
              <a:rPr sz="2000" dirty="0"/>
              <a:t> </a:t>
            </a:r>
            <a:r>
              <a:rPr sz="2000" dirty="0" err="1"/>
              <a:t>explora</a:t>
            </a:r>
            <a:r>
              <a:rPr sz="2000" dirty="0"/>
              <a:t> como </a:t>
            </a:r>
            <a:r>
              <a:rPr sz="2000" dirty="0" err="1"/>
              <a:t>promover</a:t>
            </a:r>
            <a:r>
              <a:rPr sz="2000" dirty="0"/>
              <a:t> o </a:t>
            </a:r>
            <a:r>
              <a:rPr sz="2000" dirty="0" err="1"/>
              <a:t>direito</a:t>
            </a:r>
            <a:r>
              <a:rPr sz="2000" dirty="0"/>
              <a:t> de uma pessoa à </a:t>
            </a:r>
            <a:r>
              <a:rPr lang="pt-BR" sz="2000" dirty="0"/>
              <a:t>capacidade legal</a:t>
            </a:r>
            <a:r>
              <a:rPr sz="2000" dirty="0"/>
              <a:t>. </a:t>
            </a:r>
          </a:p>
          <a:p>
            <a:pPr algn="just">
              <a:spcBef>
                <a:spcPts val="600"/>
              </a:spcBef>
              <a:spcAft>
                <a:spcPts val="0"/>
              </a:spcAft>
            </a:pPr>
            <a:r>
              <a:rPr sz="2000" dirty="0" err="1"/>
              <a:t>Isso</a:t>
            </a:r>
            <a:r>
              <a:rPr sz="2000" dirty="0"/>
              <a:t> </a:t>
            </a:r>
            <a:r>
              <a:rPr sz="2000" dirty="0" err="1"/>
              <a:t>pode</a:t>
            </a:r>
            <a:r>
              <a:rPr sz="2000" dirty="0"/>
              <a:t> </a:t>
            </a:r>
            <a:r>
              <a:rPr sz="2000" dirty="0" err="1"/>
              <a:t>parecer</a:t>
            </a:r>
            <a:r>
              <a:rPr sz="2000" dirty="0"/>
              <a:t> </a:t>
            </a:r>
            <a:r>
              <a:rPr sz="2000" dirty="0" err="1"/>
              <a:t>desafiador</a:t>
            </a:r>
            <a:r>
              <a:rPr sz="2000" dirty="0"/>
              <a:t> em </a:t>
            </a:r>
            <a:r>
              <a:rPr sz="2000" dirty="0" err="1"/>
              <a:t>certas</a:t>
            </a:r>
            <a:r>
              <a:rPr sz="2000" dirty="0"/>
              <a:t> </a:t>
            </a:r>
            <a:r>
              <a:rPr sz="2000" dirty="0" err="1"/>
              <a:t>situações</a:t>
            </a:r>
            <a:r>
              <a:rPr sz="2000" dirty="0"/>
              <a:t> – por </a:t>
            </a:r>
            <a:r>
              <a:rPr sz="2000" dirty="0" err="1"/>
              <a:t>exemplo</a:t>
            </a:r>
            <a:r>
              <a:rPr sz="2000" dirty="0"/>
              <a:t>, e se </a:t>
            </a:r>
            <a:r>
              <a:rPr sz="2000" dirty="0" err="1"/>
              <a:t>alguém</a:t>
            </a:r>
            <a:r>
              <a:rPr sz="2000" dirty="0"/>
              <a:t>:</a:t>
            </a:r>
            <a:endParaRPr lang="en-CH" sz="2000" dirty="0"/>
          </a:p>
          <a:p>
            <a:pPr lvl="3" algn="just">
              <a:spcBef>
                <a:spcPts val="600"/>
              </a:spcBef>
              <a:spcAft>
                <a:spcPts val="0"/>
              </a:spcAft>
            </a:pPr>
            <a:r>
              <a:rPr dirty="0" err="1"/>
              <a:t>Quer</a:t>
            </a:r>
            <a:r>
              <a:rPr dirty="0"/>
              <a:t> </a:t>
            </a:r>
            <a:r>
              <a:rPr dirty="0" err="1"/>
              <a:t>acabar</a:t>
            </a:r>
            <a:r>
              <a:rPr dirty="0"/>
              <a:t> com a vida deles? </a:t>
            </a:r>
          </a:p>
          <a:p>
            <a:pPr lvl="3" algn="just">
              <a:spcBef>
                <a:spcPts val="600"/>
              </a:spcBef>
              <a:spcAft>
                <a:spcPts val="0"/>
              </a:spcAft>
            </a:pPr>
            <a:r>
              <a:rPr dirty="0"/>
              <a:t>Tem </a:t>
            </a:r>
            <a:r>
              <a:rPr dirty="0" err="1"/>
              <a:t>demência</a:t>
            </a:r>
            <a:r>
              <a:rPr dirty="0"/>
              <a:t> grave? </a:t>
            </a:r>
          </a:p>
          <a:p>
            <a:pPr lvl="3" algn="just">
              <a:spcBef>
                <a:spcPts val="600"/>
              </a:spcBef>
              <a:spcAft>
                <a:spcPts val="0"/>
              </a:spcAft>
            </a:pPr>
            <a:r>
              <a:rPr dirty="0" err="1"/>
              <a:t>Sofre</a:t>
            </a:r>
            <a:r>
              <a:rPr dirty="0"/>
              <a:t> uma crise </a:t>
            </a:r>
            <a:r>
              <a:rPr dirty="0" err="1"/>
              <a:t>aguda</a:t>
            </a:r>
            <a:r>
              <a:rPr dirty="0"/>
              <a:t>? </a:t>
            </a:r>
          </a:p>
          <a:p>
            <a:pPr lvl="3" algn="just">
              <a:spcBef>
                <a:spcPts val="600"/>
              </a:spcBef>
              <a:spcAft>
                <a:spcPts val="0"/>
              </a:spcAft>
            </a:pPr>
            <a:r>
              <a:rPr dirty="0"/>
              <a:t>Fazer algo é </a:t>
            </a:r>
            <a:r>
              <a:rPr dirty="0" err="1"/>
              <a:t>perigoso</a:t>
            </a:r>
            <a:r>
              <a:rPr dirty="0"/>
              <a:t>?</a:t>
            </a:r>
          </a:p>
          <a:p>
            <a:pPr lvl="3" algn="just">
              <a:spcBef>
                <a:spcPts val="600"/>
              </a:spcBef>
              <a:spcAft>
                <a:spcPts val="0"/>
              </a:spcAft>
            </a:pPr>
            <a:r>
              <a:rPr dirty="0"/>
              <a:t>Sem </a:t>
            </a:r>
            <a:r>
              <a:rPr dirty="0" err="1"/>
              <a:t>tratamento</a:t>
            </a:r>
            <a:r>
              <a:rPr dirty="0"/>
              <a:t> </a:t>
            </a:r>
            <a:r>
              <a:rPr dirty="0" err="1"/>
              <a:t>vai</a:t>
            </a:r>
            <a:r>
              <a:rPr dirty="0"/>
              <a:t> </a:t>
            </a:r>
            <a:r>
              <a:rPr dirty="0" err="1"/>
              <a:t>piorar</a:t>
            </a:r>
            <a:r>
              <a:rPr dirty="0"/>
              <a:t>?</a:t>
            </a:r>
            <a:endParaRPr lang="en-GB" dirty="0"/>
          </a:p>
          <a:p>
            <a:pPr lvl="3" algn="just">
              <a:spcBef>
                <a:spcPts val="600"/>
              </a:spcBef>
              <a:spcAft>
                <a:spcPts val="0"/>
              </a:spcAft>
            </a:pPr>
            <a:r>
              <a:rPr dirty="0"/>
              <a:t>Está </a:t>
            </a:r>
            <a:r>
              <a:rPr dirty="0" err="1"/>
              <a:t>inconsciente</a:t>
            </a:r>
            <a:r>
              <a:rPr dirty="0"/>
              <a:t>?</a:t>
            </a:r>
          </a:p>
          <a:p>
            <a:pPr lvl="3" algn="just">
              <a:spcBef>
                <a:spcPts val="600"/>
              </a:spcBef>
              <a:spcAft>
                <a:spcPts val="0"/>
              </a:spcAft>
            </a:pPr>
            <a:r>
              <a:rPr dirty="0"/>
              <a:t>Não </a:t>
            </a:r>
            <a:r>
              <a:rPr dirty="0" err="1"/>
              <a:t>consegue</a:t>
            </a:r>
            <a:r>
              <a:rPr dirty="0"/>
              <a:t> se </a:t>
            </a:r>
            <a:r>
              <a:rPr dirty="0" err="1"/>
              <a:t>comunicar</a:t>
            </a:r>
            <a:r>
              <a:rPr dirty="0"/>
              <a:t>?</a:t>
            </a:r>
            <a:endParaRPr lang="en-GB" dirty="0"/>
          </a:p>
          <a:p>
            <a:pPr algn="just">
              <a:spcBef>
                <a:spcPts val="600"/>
              </a:spcBef>
              <a:spcAft>
                <a:spcPts val="0"/>
              </a:spcAft>
            </a:pPr>
            <a:r>
              <a:rPr sz="2000" dirty="0" err="1"/>
              <a:t>Mesmo</a:t>
            </a:r>
            <a:r>
              <a:rPr sz="2000" dirty="0"/>
              <a:t> </a:t>
            </a:r>
            <a:r>
              <a:rPr lang="pt-BR" sz="2000" dirty="0"/>
              <a:t>nesses cenários desafiadores, devemos sempre nos esforçar para encontrar maneiras de garantir que as pessoas permaneçam no centro de todas as decisões relativas às suas vidas.</a:t>
            </a:r>
            <a:r>
              <a:rPr sz="2000" dirty="0"/>
              <a:t>. </a:t>
            </a:r>
            <a:endParaRPr lang="en-CH" sz="2000" dirty="0"/>
          </a:p>
          <a:p>
            <a:pPr algn="just">
              <a:spcBef>
                <a:spcPts val="600"/>
              </a:spcBef>
              <a:spcAft>
                <a:spcPts val="0"/>
              </a:spcAft>
            </a:pPr>
            <a:r>
              <a:rPr sz="2000" dirty="0"/>
              <a:t>Há sempre </a:t>
            </a:r>
            <a:r>
              <a:rPr sz="2000" dirty="0" err="1"/>
              <a:t>maneiras</a:t>
            </a:r>
            <a:r>
              <a:rPr sz="2000" dirty="0"/>
              <a:t> de </a:t>
            </a:r>
            <a:r>
              <a:rPr sz="2000" dirty="0" err="1"/>
              <a:t>promover</a:t>
            </a:r>
            <a:r>
              <a:rPr sz="2000" dirty="0"/>
              <a:t> o </a:t>
            </a:r>
            <a:r>
              <a:rPr sz="2000" dirty="0" err="1"/>
              <a:t>direito</a:t>
            </a:r>
            <a:r>
              <a:rPr sz="2000" dirty="0"/>
              <a:t> de </a:t>
            </a:r>
            <a:r>
              <a:rPr sz="2000" dirty="0" err="1"/>
              <a:t>exercer</a:t>
            </a:r>
            <a:r>
              <a:rPr sz="2000" dirty="0"/>
              <a:t> a </a:t>
            </a:r>
            <a:r>
              <a:rPr lang="pt-BR" sz="2000" dirty="0"/>
              <a:t>capacidade legal</a:t>
            </a:r>
            <a:r>
              <a:rPr sz="2000" dirty="0"/>
              <a:t>. </a:t>
            </a:r>
            <a:endParaRPr lang="en-CH" sz="2000" dirty="0"/>
          </a:p>
        </p:txBody>
      </p:sp>
      <p:sp>
        <p:nvSpPr>
          <p:cNvPr id="2" name="Title 1">
            <a:extLst>
              <a:ext uri="{FF2B5EF4-FFF2-40B4-BE49-F238E27FC236}">
                <a16:creationId xmlns:a16="http://schemas.microsoft.com/office/drawing/2014/main" id="{6202F23D-B1BC-4D7A-8CCE-D8F8C1E63C88}"/>
              </a:ext>
            </a:extLst>
          </p:cNvPr>
          <p:cNvSpPr>
            <a:spLocks noGrp="1"/>
          </p:cNvSpPr>
          <p:nvPr>
            <p:ph type="title"/>
          </p:nvPr>
        </p:nvSpPr>
        <p:spPr>
          <a:xfrm>
            <a:off x="422142" y="506412"/>
            <a:ext cx="11529226" cy="432000"/>
          </a:xfrm>
        </p:spPr>
        <p:txBody>
          <a:bodyPr>
            <a:noAutofit/>
          </a:bodyPr>
          <a:lstStyle/>
          <a:p>
            <a:pPr algn="ctr"/>
            <a:r>
              <a:rPr dirty="0" err="1"/>
              <a:t>Apresentação</a:t>
            </a:r>
            <a:r>
              <a:rPr dirty="0"/>
              <a:t> : Breve </a:t>
            </a:r>
            <a:r>
              <a:rPr dirty="0" err="1"/>
              <a:t>introdução</a:t>
            </a:r>
            <a:r>
              <a:rPr dirty="0"/>
              <a:t> </a:t>
            </a:r>
            <a:r>
              <a:rPr lang="pt-BR" dirty="0"/>
              <a:t>ao </a:t>
            </a:r>
            <a:r>
              <a:rPr dirty="0" err="1"/>
              <a:t>módulo</a:t>
            </a:r>
            <a:endParaRPr lang="en-CH" dirty="0"/>
          </a:p>
        </p:txBody>
      </p:sp>
    </p:spTree>
    <p:extLst>
      <p:ext uri="{BB962C8B-B14F-4D97-AF65-F5344CB8AC3E}">
        <p14:creationId xmlns:p14="http://schemas.microsoft.com/office/powerpoint/2010/main" val="33929420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57C736C-3ED3-DC46-9279-AF00C8866932}"/>
              </a:ext>
            </a:extLst>
          </p:cNvPr>
          <p:cNvSpPr>
            <a:spLocks noGrp="1"/>
          </p:cNvSpPr>
          <p:nvPr>
            <p:ph type="body" sz="quarter" idx="13"/>
          </p:nvPr>
        </p:nvSpPr>
        <p:spPr>
          <a:xfrm>
            <a:off x="507206" y="1033652"/>
            <a:ext cx="11174400" cy="360000"/>
          </a:xfrm>
        </p:spPr>
        <p:txBody>
          <a:bodyPr/>
          <a:lstStyle/>
          <a:p>
            <a:r>
              <a:t>Apoio formal</a:t>
            </a:r>
            <a:endParaRPr lang="en-US" dirty="0"/>
          </a:p>
        </p:txBody>
      </p:sp>
      <p:sp>
        <p:nvSpPr>
          <p:cNvPr id="3" name="Content Placeholder 2">
            <a:extLst>
              <a:ext uri="{FF2B5EF4-FFF2-40B4-BE49-F238E27FC236}">
                <a16:creationId xmlns:a16="http://schemas.microsoft.com/office/drawing/2014/main" id="{5C4B810B-2AE3-4ACE-B82D-8EBFA0229413}"/>
              </a:ext>
            </a:extLst>
          </p:cNvPr>
          <p:cNvSpPr>
            <a:spLocks noGrp="1"/>
          </p:cNvSpPr>
          <p:nvPr>
            <p:ph sz="quarter" idx="14"/>
          </p:nvPr>
        </p:nvSpPr>
        <p:spPr>
          <a:xfrm>
            <a:off x="850232" y="1583160"/>
            <a:ext cx="10456328" cy="5007074"/>
          </a:xfrm>
        </p:spPr>
        <p:txBody>
          <a:bodyPr>
            <a:noAutofit/>
          </a:bodyPr>
          <a:lstStyle/>
          <a:p>
            <a:pPr marL="0" lvl="0" indent="0">
              <a:buNone/>
              <a:defRPr b="1"/>
            </a:pPr>
            <a:r>
              <a:rPr lang="pt-BR" sz="2000" dirty="0"/>
              <a:t>O Sistema de Representante Pessoal Sueco (PO, em inglês)</a:t>
            </a:r>
            <a:endParaRPr lang="pt-BR" sz="2000" b="1" dirty="0"/>
          </a:p>
          <a:p>
            <a:pPr algn="just">
              <a:spcBef>
                <a:spcPts val="300"/>
              </a:spcBef>
              <a:spcAft>
                <a:spcPts val="0"/>
              </a:spcAft>
              <a:defRPr sz="1700"/>
            </a:pPr>
            <a:r>
              <a:rPr lang="pt-BR" sz="1900" dirty="0"/>
              <a:t>É um modelo de tomada de decisão apoiada que geralmente é oferecido por ONGs.</a:t>
            </a:r>
          </a:p>
          <a:p>
            <a:pPr algn="just">
              <a:spcBef>
                <a:spcPts val="300"/>
              </a:spcBef>
              <a:spcAft>
                <a:spcPts val="0"/>
              </a:spcAft>
              <a:defRPr sz="1700"/>
            </a:pPr>
            <a:r>
              <a:rPr sz="1900" dirty="0"/>
              <a:t>As </a:t>
            </a:r>
            <a:r>
              <a:rPr lang="pt-BR" sz="1900" dirty="0"/>
              <a:t>PO</a:t>
            </a:r>
            <a:r>
              <a:rPr sz="1900" dirty="0"/>
              <a:t>s </a:t>
            </a:r>
            <a:r>
              <a:rPr sz="1900" dirty="0" err="1"/>
              <a:t>trabalham</a:t>
            </a:r>
            <a:r>
              <a:rPr sz="1900" dirty="0"/>
              <a:t> a </a:t>
            </a:r>
            <a:r>
              <a:rPr sz="1900" dirty="0" err="1"/>
              <a:t>pedido</a:t>
            </a:r>
            <a:r>
              <a:rPr sz="1900" dirty="0"/>
              <a:t> da pessoa que precisa de </a:t>
            </a:r>
            <a:r>
              <a:rPr sz="1900" dirty="0" err="1"/>
              <a:t>serviços</a:t>
            </a:r>
            <a:r>
              <a:rPr sz="1900" dirty="0"/>
              <a:t> </a:t>
            </a:r>
          </a:p>
          <a:p>
            <a:pPr algn="just">
              <a:spcBef>
                <a:spcPts val="300"/>
              </a:spcBef>
              <a:spcAft>
                <a:spcPts val="0"/>
              </a:spcAft>
              <a:defRPr sz="1700"/>
            </a:pPr>
            <a:r>
              <a:rPr sz="1900" dirty="0"/>
              <a:t>Eles </a:t>
            </a:r>
            <a:r>
              <a:rPr sz="1900" dirty="0" err="1"/>
              <a:t>ajudam</a:t>
            </a:r>
            <a:r>
              <a:rPr sz="1900" dirty="0"/>
              <a:t> </a:t>
            </a:r>
            <a:r>
              <a:rPr sz="1900" dirty="0" err="1"/>
              <a:t>os</a:t>
            </a:r>
            <a:r>
              <a:rPr sz="1900" dirty="0"/>
              <a:t> </a:t>
            </a:r>
            <a:r>
              <a:rPr sz="1900" dirty="0" err="1"/>
              <a:t>clientes</a:t>
            </a:r>
            <a:r>
              <a:rPr sz="1900" dirty="0"/>
              <a:t> com uma </a:t>
            </a:r>
            <a:r>
              <a:rPr sz="1900" dirty="0" err="1"/>
              <a:t>série</a:t>
            </a:r>
            <a:r>
              <a:rPr sz="1900" dirty="0"/>
              <a:t> de </a:t>
            </a:r>
            <a:r>
              <a:rPr sz="1900" dirty="0" err="1"/>
              <a:t>problemas</a:t>
            </a:r>
            <a:r>
              <a:rPr sz="1900" dirty="0"/>
              <a:t>. </a:t>
            </a:r>
          </a:p>
          <a:p>
            <a:pPr algn="just">
              <a:spcBef>
                <a:spcPts val="300"/>
              </a:spcBef>
              <a:spcAft>
                <a:spcPts val="0"/>
              </a:spcAft>
              <a:defRPr sz="1700"/>
            </a:pPr>
            <a:r>
              <a:rPr sz="1900" dirty="0"/>
              <a:t>As </a:t>
            </a:r>
            <a:r>
              <a:rPr lang="pt-BR" sz="1900" dirty="0"/>
              <a:t>PO</a:t>
            </a:r>
            <a:r>
              <a:rPr sz="1900" dirty="0"/>
              <a:t>s </a:t>
            </a:r>
            <a:r>
              <a:rPr sz="1900" dirty="0" err="1"/>
              <a:t>só</a:t>
            </a:r>
            <a:r>
              <a:rPr sz="1900" dirty="0"/>
              <a:t> </a:t>
            </a:r>
            <a:r>
              <a:rPr sz="1900" dirty="0" err="1"/>
              <a:t>fazem</a:t>
            </a:r>
            <a:r>
              <a:rPr sz="1900" dirty="0"/>
              <a:t> o que o cliente </a:t>
            </a:r>
            <a:r>
              <a:rPr sz="1900" dirty="0" err="1"/>
              <a:t>quer</a:t>
            </a:r>
            <a:r>
              <a:rPr sz="1900" dirty="0"/>
              <a:t> que </a:t>
            </a:r>
            <a:r>
              <a:rPr sz="1900" dirty="0" err="1"/>
              <a:t>elas</a:t>
            </a:r>
            <a:r>
              <a:rPr sz="1900" dirty="0"/>
              <a:t> </a:t>
            </a:r>
            <a:r>
              <a:rPr sz="1900" dirty="0" err="1"/>
              <a:t>façam</a:t>
            </a:r>
            <a:r>
              <a:rPr sz="1900" dirty="0"/>
              <a:t>.</a:t>
            </a:r>
            <a:endParaRPr lang="en-CH" sz="1900" dirty="0"/>
          </a:p>
          <a:p>
            <a:pPr algn="just">
              <a:spcBef>
                <a:spcPts val="300"/>
              </a:spcBef>
              <a:spcAft>
                <a:spcPts val="0"/>
              </a:spcAft>
              <a:defRPr sz="1700"/>
            </a:pPr>
            <a:r>
              <a:rPr sz="1900" dirty="0"/>
              <a:t>O </a:t>
            </a:r>
            <a:r>
              <a:rPr sz="1900" dirty="0" err="1"/>
              <a:t>modelo</a:t>
            </a:r>
            <a:r>
              <a:rPr sz="1900" dirty="0"/>
              <a:t> é </a:t>
            </a:r>
            <a:r>
              <a:rPr sz="1900" dirty="0" err="1"/>
              <a:t>baseado</a:t>
            </a:r>
            <a:r>
              <a:rPr sz="1900" dirty="0"/>
              <a:t> na </a:t>
            </a:r>
            <a:r>
              <a:rPr sz="1900" dirty="0" err="1"/>
              <a:t>confiança</a:t>
            </a:r>
            <a:r>
              <a:rPr sz="1900" dirty="0"/>
              <a:t> de </a:t>
            </a:r>
            <a:r>
              <a:rPr sz="1900" dirty="0" err="1"/>
              <a:t>longo</a:t>
            </a:r>
            <a:r>
              <a:rPr sz="1900" dirty="0"/>
              <a:t> </a:t>
            </a:r>
            <a:r>
              <a:rPr sz="1900" dirty="0" err="1"/>
              <a:t>prazo</a:t>
            </a:r>
            <a:r>
              <a:rPr sz="1900" dirty="0"/>
              <a:t> </a:t>
            </a:r>
          </a:p>
          <a:p>
            <a:pPr algn="just">
              <a:spcBef>
                <a:spcPts val="300"/>
              </a:spcBef>
              <a:spcAft>
                <a:spcPts val="0"/>
              </a:spcAft>
              <a:defRPr sz="1700"/>
            </a:pPr>
            <a:r>
              <a:rPr sz="1900" dirty="0" err="1"/>
              <a:t>Projetado</a:t>
            </a:r>
            <a:r>
              <a:rPr sz="1900" dirty="0"/>
              <a:t> </a:t>
            </a:r>
            <a:r>
              <a:rPr sz="1900" dirty="0" err="1"/>
              <a:t>principalmente</a:t>
            </a:r>
            <a:r>
              <a:rPr sz="1900" dirty="0"/>
              <a:t> para pessoas que são </a:t>
            </a:r>
            <a:r>
              <a:rPr sz="1900" dirty="0" err="1"/>
              <a:t>difíceis</a:t>
            </a:r>
            <a:r>
              <a:rPr sz="1900" dirty="0"/>
              <a:t> de </a:t>
            </a:r>
            <a:r>
              <a:rPr sz="1900" dirty="0" err="1"/>
              <a:t>alcançar</a:t>
            </a:r>
            <a:r>
              <a:rPr sz="1900" dirty="0"/>
              <a:t>. </a:t>
            </a:r>
            <a:endParaRPr lang="en-CH" sz="1900" dirty="0"/>
          </a:p>
          <a:p>
            <a:pPr algn="just">
              <a:spcBef>
                <a:spcPts val="300"/>
              </a:spcBef>
              <a:spcAft>
                <a:spcPts val="0"/>
              </a:spcAft>
              <a:defRPr sz="1700"/>
            </a:pPr>
            <a:r>
              <a:rPr sz="1900" dirty="0"/>
              <a:t>Para </a:t>
            </a:r>
            <a:r>
              <a:rPr sz="1900" dirty="0" err="1"/>
              <a:t>evitar</a:t>
            </a:r>
            <a:r>
              <a:rPr sz="1900" dirty="0"/>
              <a:t> uma </a:t>
            </a:r>
            <a:r>
              <a:rPr sz="1900" dirty="0" err="1"/>
              <a:t>administração</a:t>
            </a:r>
            <a:r>
              <a:rPr sz="1900" dirty="0"/>
              <a:t> </a:t>
            </a:r>
            <a:r>
              <a:rPr sz="1900" dirty="0" err="1"/>
              <a:t>onerosa</a:t>
            </a:r>
            <a:r>
              <a:rPr sz="1900" dirty="0"/>
              <a:t>, </a:t>
            </a:r>
            <a:r>
              <a:rPr sz="1900" dirty="0" err="1"/>
              <a:t>não</a:t>
            </a:r>
            <a:r>
              <a:rPr sz="1900" dirty="0"/>
              <a:t> há </a:t>
            </a:r>
            <a:r>
              <a:rPr sz="1900" dirty="0" err="1"/>
              <a:t>acordo</a:t>
            </a:r>
            <a:r>
              <a:rPr sz="1900" dirty="0"/>
              <a:t> por escrito.</a:t>
            </a:r>
            <a:endParaRPr lang="en-CH" sz="1900" dirty="0"/>
          </a:p>
          <a:p>
            <a:pPr algn="just">
              <a:spcBef>
                <a:spcPts val="300"/>
              </a:spcBef>
              <a:spcAft>
                <a:spcPts val="0"/>
              </a:spcAft>
              <a:defRPr sz="1700"/>
            </a:pPr>
            <a:r>
              <a:rPr sz="1900" dirty="0"/>
              <a:t>As </a:t>
            </a:r>
            <a:r>
              <a:rPr lang="pt-BR" sz="1900" dirty="0"/>
              <a:t>PO</a:t>
            </a:r>
            <a:r>
              <a:rPr sz="1900" dirty="0"/>
              <a:t>s </a:t>
            </a:r>
            <a:r>
              <a:rPr sz="1900" dirty="0" err="1"/>
              <a:t>têm</a:t>
            </a:r>
            <a:r>
              <a:rPr sz="1900" dirty="0"/>
              <a:t> </a:t>
            </a:r>
            <a:r>
              <a:rPr sz="1900" dirty="0" err="1"/>
              <a:t>horários</a:t>
            </a:r>
            <a:r>
              <a:rPr sz="1900" dirty="0"/>
              <a:t> </a:t>
            </a:r>
            <a:r>
              <a:rPr sz="1900" dirty="0" err="1"/>
              <a:t>flexíveis</a:t>
            </a:r>
            <a:r>
              <a:rPr sz="1900" dirty="0"/>
              <a:t>, </a:t>
            </a:r>
            <a:r>
              <a:rPr sz="1900" dirty="0" err="1"/>
              <a:t>adaptados</a:t>
            </a:r>
            <a:r>
              <a:rPr sz="1900" dirty="0"/>
              <a:t> </a:t>
            </a:r>
            <a:r>
              <a:rPr sz="1900" dirty="0" err="1"/>
              <a:t>às</a:t>
            </a:r>
            <a:r>
              <a:rPr sz="1900" dirty="0"/>
              <a:t> </a:t>
            </a:r>
            <a:r>
              <a:rPr sz="1900" dirty="0" err="1"/>
              <a:t>necessidades</a:t>
            </a:r>
            <a:r>
              <a:rPr sz="1900" dirty="0"/>
              <a:t> e </a:t>
            </a:r>
            <a:r>
              <a:rPr sz="1900" dirty="0" err="1"/>
              <a:t>desejos</a:t>
            </a:r>
            <a:r>
              <a:rPr sz="1900" dirty="0"/>
              <a:t> de seus </a:t>
            </a:r>
            <a:r>
              <a:rPr sz="1900" dirty="0" err="1"/>
              <a:t>clientes</a:t>
            </a:r>
            <a:r>
              <a:rPr sz="1900" dirty="0"/>
              <a:t>. </a:t>
            </a:r>
          </a:p>
          <a:p>
            <a:pPr algn="just">
              <a:spcBef>
                <a:spcPts val="300"/>
              </a:spcBef>
              <a:spcAft>
                <a:spcPts val="0"/>
              </a:spcAft>
              <a:defRPr sz="1700"/>
            </a:pPr>
            <a:r>
              <a:rPr sz="1900" dirty="0"/>
              <a:t>As </a:t>
            </a:r>
            <a:r>
              <a:rPr lang="pt-BR" sz="1900" dirty="0"/>
              <a:t>PO</a:t>
            </a:r>
            <a:r>
              <a:rPr sz="1900" dirty="0"/>
              <a:t>s </a:t>
            </a:r>
            <a:r>
              <a:rPr sz="1900" dirty="0" err="1"/>
              <a:t>trabalham</a:t>
            </a:r>
            <a:r>
              <a:rPr sz="1900" dirty="0"/>
              <a:t> em suas </a:t>
            </a:r>
            <a:r>
              <a:rPr sz="1900" dirty="0" err="1"/>
              <a:t>próprias</a:t>
            </a:r>
            <a:r>
              <a:rPr sz="1900" dirty="0"/>
              <a:t> casas, </a:t>
            </a:r>
            <a:r>
              <a:rPr sz="1900" dirty="0" err="1"/>
              <a:t>encontrando</a:t>
            </a:r>
            <a:r>
              <a:rPr sz="1900" dirty="0"/>
              <a:t> </a:t>
            </a:r>
            <a:r>
              <a:rPr sz="1900" dirty="0" err="1"/>
              <a:t>clientes</a:t>
            </a:r>
            <a:r>
              <a:rPr sz="1900" dirty="0"/>
              <a:t> em suas casas ou em </a:t>
            </a:r>
            <a:r>
              <a:rPr sz="1900" dirty="0" err="1"/>
              <a:t>lugares</a:t>
            </a:r>
            <a:r>
              <a:rPr sz="1900" dirty="0"/>
              <a:t> </a:t>
            </a:r>
            <a:r>
              <a:rPr sz="1900" dirty="0" err="1"/>
              <a:t>neutros</a:t>
            </a:r>
            <a:r>
              <a:rPr sz="1900" dirty="0"/>
              <a:t>, como um café. </a:t>
            </a:r>
          </a:p>
          <a:p>
            <a:pPr algn="just">
              <a:spcBef>
                <a:spcPts val="300"/>
              </a:spcBef>
              <a:spcAft>
                <a:spcPts val="0"/>
              </a:spcAft>
              <a:defRPr sz="1700"/>
            </a:pPr>
            <a:r>
              <a:rPr sz="1900" dirty="0"/>
              <a:t>Eles </a:t>
            </a:r>
            <a:r>
              <a:rPr sz="1900" dirty="0" err="1"/>
              <a:t>têm</a:t>
            </a:r>
            <a:r>
              <a:rPr sz="1900" dirty="0"/>
              <a:t> as </a:t>
            </a:r>
            <a:r>
              <a:rPr sz="1900" dirty="0" err="1"/>
              <a:t>habilidades</a:t>
            </a:r>
            <a:r>
              <a:rPr sz="1900" dirty="0"/>
              <a:t> para defender </a:t>
            </a:r>
            <a:r>
              <a:rPr sz="1900" dirty="0" err="1"/>
              <a:t>os</a:t>
            </a:r>
            <a:r>
              <a:rPr sz="1900" dirty="0"/>
              <a:t> </a:t>
            </a:r>
            <a:r>
              <a:rPr sz="1900" dirty="0" err="1"/>
              <a:t>direitos</a:t>
            </a:r>
            <a:r>
              <a:rPr sz="1900" dirty="0"/>
              <a:t> de um cliente </a:t>
            </a:r>
            <a:r>
              <a:rPr sz="1900" dirty="0" err="1"/>
              <a:t>perante</a:t>
            </a:r>
            <a:r>
              <a:rPr sz="1900" dirty="0"/>
              <a:t> as </a:t>
            </a:r>
            <a:r>
              <a:rPr sz="1900" dirty="0" err="1"/>
              <a:t>autoridades</a:t>
            </a:r>
            <a:r>
              <a:rPr sz="1900" dirty="0"/>
              <a:t> ou </a:t>
            </a:r>
            <a:r>
              <a:rPr sz="1900" dirty="0" err="1"/>
              <a:t>nos</a:t>
            </a:r>
            <a:r>
              <a:rPr sz="1900" dirty="0"/>
              <a:t> </a:t>
            </a:r>
            <a:r>
              <a:rPr sz="1900" dirty="0" err="1"/>
              <a:t>tribunais</a:t>
            </a:r>
            <a:r>
              <a:rPr sz="1900" dirty="0"/>
              <a:t>. </a:t>
            </a:r>
            <a:endParaRPr lang="en-CH" sz="1900" dirty="0"/>
          </a:p>
          <a:p>
            <a:pPr algn="just">
              <a:spcBef>
                <a:spcPts val="300"/>
              </a:spcBef>
              <a:spcAft>
                <a:spcPts val="0"/>
              </a:spcAft>
              <a:defRPr sz="1700"/>
            </a:pPr>
            <a:r>
              <a:rPr sz="1900" dirty="0"/>
              <a:t>A </a:t>
            </a:r>
            <a:r>
              <a:rPr sz="1900" dirty="0" err="1"/>
              <a:t>Suécia</a:t>
            </a:r>
            <a:r>
              <a:rPr sz="1900" dirty="0"/>
              <a:t> tem um </a:t>
            </a:r>
            <a:r>
              <a:rPr sz="1900" dirty="0" err="1"/>
              <a:t>sistema</a:t>
            </a:r>
            <a:r>
              <a:rPr sz="1900" dirty="0"/>
              <a:t> de tutela </a:t>
            </a:r>
            <a:r>
              <a:rPr sz="1900" dirty="0" err="1"/>
              <a:t>parcial</a:t>
            </a:r>
            <a:r>
              <a:rPr sz="1900" dirty="0"/>
              <a:t>, mas o </a:t>
            </a:r>
            <a:r>
              <a:rPr sz="1900" dirty="0" err="1"/>
              <a:t>governo</a:t>
            </a:r>
            <a:r>
              <a:rPr sz="1900" dirty="0"/>
              <a:t> </a:t>
            </a:r>
            <a:r>
              <a:rPr sz="1900" dirty="0" err="1"/>
              <a:t>não</a:t>
            </a:r>
            <a:r>
              <a:rPr sz="1900" dirty="0"/>
              <a:t> </a:t>
            </a:r>
            <a:r>
              <a:rPr sz="1900" dirty="0" err="1"/>
              <a:t>vê</a:t>
            </a:r>
            <a:r>
              <a:rPr sz="1900" dirty="0"/>
              <a:t> as </a:t>
            </a:r>
            <a:r>
              <a:rPr lang="pt-BR" sz="1900" dirty="0"/>
              <a:t>PO</a:t>
            </a:r>
            <a:r>
              <a:rPr sz="1900" dirty="0"/>
              <a:t> como uma </a:t>
            </a:r>
            <a:r>
              <a:rPr sz="1900" dirty="0" err="1"/>
              <a:t>alternativa</a:t>
            </a:r>
            <a:r>
              <a:rPr sz="1900" dirty="0"/>
              <a:t> à tutela. </a:t>
            </a:r>
          </a:p>
          <a:p>
            <a:pPr algn="just">
              <a:spcBef>
                <a:spcPts val="300"/>
              </a:spcBef>
              <a:spcAft>
                <a:spcPts val="0"/>
              </a:spcAft>
              <a:defRPr sz="1700"/>
            </a:pPr>
            <a:r>
              <a:rPr sz="1900" dirty="0"/>
              <a:t>As </a:t>
            </a:r>
            <a:r>
              <a:rPr lang="pt-BR" sz="1900" dirty="0"/>
              <a:t>PO</a:t>
            </a:r>
            <a:r>
              <a:rPr sz="1900" dirty="0"/>
              <a:t>s são </a:t>
            </a:r>
            <a:r>
              <a:rPr sz="1900" dirty="0" err="1"/>
              <a:t>frequentemente</a:t>
            </a:r>
            <a:r>
              <a:rPr sz="1900" dirty="0"/>
              <a:t> </a:t>
            </a:r>
            <a:r>
              <a:rPr sz="1900" dirty="0" err="1"/>
              <a:t>solicitadas</a:t>
            </a:r>
            <a:r>
              <a:rPr sz="1900" dirty="0"/>
              <a:t> a </a:t>
            </a:r>
            <a:r>
              <a:rPr sz="1900" dirty="0" err="1"/>
              <a:t>ajudar</a:t>
            </a:r>
            <a:r>
              <a:rPr sz="1900" dirty="0"/>
              <a:t> </a:t>
            </a:r>
            <a:r>
              <a:rPr sz="1900" dirty="0" err="1"/>
              <a:t>os</a:t>
            </a:r>
            <a:r>
              <a:rPr sz="1900" dirty="0"/>
              <a:t> </a:t>
            </a:r>
            <a:r>
              <a:rPr sz="1900" dirty="0" err="1"/>
              <a:t>clientes</a:t>
            </a:r>
            <a:r>
              <a:rPr sz="1900" dirty="0"/>
              <a:t> a </a:t>
            </a:r>
            <a:r>
              <a:rPr sz="1900" dirty="0" err="1"/>
              <a:t>encerrar</a:t>
            </a:r>
            <a:r>
              <a:rPr sz="1900" dirty="0"/>
              <a:t> a </a:t>
            </a:r>
            <a:r>
              <a:rPr sz="1900" dirty="0" err="1"/>
              <a:t>medida</a:t>
            </a:r>
            <a:r>
              <a:rPr sz="1900" dirty="0"/>
              <a:t> de tutela. </a:t>
            </a:r>
            <a:endParaRPr lang="en-CH" sz="1900" dirty="0"/>
          </a:p>
        </p:txBody>
      </p:sp>
      <p:sp>
        <p:nvSpPr>
          <p:cNvPr id="2" name="Title 1">
            <a:extLst>
              <a:ext uri="{FF2B5EF4-FFF2-40B4-BE49-F238E27FC236}">
                <a16:creationId xmlns:a16="http://schemas.microsoft.com/office/drawing/2014/main" id="{6B423C26-7A77-4686-8A8B-528432ADA5C6}"/>
              </a:ext>
            </a:extLst>
          </p:cNvPr>
          <p:cNvSpPr>
            <a:spLocks noGrp="1"/>
          </p:cNvSpPr>
          <p:nvPr>
            <p:ph type="title"/>
          </p:nvPr>
        </p:nvSpPr>
        <p:spPr>
          <a:xfrm>
            <a:off x="507194" y="267766"/>
            <a:ext cx="11174399" cy="432000"/>
          </a:xfrm>
        </p:spPr>
        <p:txBody>
          <a:bodyPr>
            <a:noAutofit/>
          </a:bodyPr>
          <a:lstStyle/>
          <a:p>
            <a:pPr algn="ctr"/>
            <a:r>
              <a:rPr dirty="0" err="1"/>
              <a:t>Apresentação</a:t>
            </a:r>
            <a:r>
              <a:rPr dirty="0"/>
              <a:t>: Diferentes </a:t>
            </a:r>
            <a:r>
              <a:rPr dirty="0" err="1"/>
              <a:t>formas</a:t>
            </a:r>
            <a:r>
              <a:rPr dirty="0"/>
              <a:t> de </a:t>
            </a:r>
            <a:r>
              <a:rPr dirty="0" err="1"/>
              <a:t>apoio</a:t>
            </a:r>
            <a:r>
              <a:rPr dirty="0"/>
              <a:t> – 9</a:t>
            </a:r>
            <a:endParaRPr lang="en-CH" dirty="0"/>
          </a:p>
        </p:txBody>
      </p:sp>
    </p:spTree>
    <p:extLst>
      <p:ext uri="{BB962C8B-B14F-4D97-AF65-F5344CB8AC3E}">
        <p14:creationId xmlns:p14="http://schemas.microsoft.com/office/powerpoint/2010/main" val="236950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8806" y="1404257"/>
            <a:ext cx="11174400" cy="360000"/>
          </a:xfrm>
        </p:spPr>
        <p:txBody>
          <a:bodyPr/>
          <a:lstStyle/>
          <a:p>
            <a:r>
              <a:t>Apoio formal</a:t>
            </a:r>
            <a:endParaRPr lang="en-US" dirty="0"/>
          </a:p>
        </p:txBody>
      </p:sp>
      <p:sp>
        <p:nvSpPr>
          <p:cNvPr id="3" name="Content Placeholder 2">
            <a:extLst>
              <a:ext uri="{FF2B5EF4-FFF2-40B4-BE49-F238E27FC236}">
                <a16:creationId xmlns:a16="http://schemas.microsoft.com/office/drawing/2014/main" id="{5EB03013-59FC-4CC1-92CB-17B386BDB4D7}"/>
              </a:ext>
            </a:extLst>
          </p:cNvPr>
          <p:cNvSpPr>
            <a:spLocks noGrp="1"/>
          </p:cNvSpPr>
          <p:nvPr>
            <p:ph sz="quarter" idx="14"/>
          </p:nvPr>
        </p:nvSpPr>
        <p:spPr>
          <a:xfrm>
            <a:off x="508794" y="2148003"/>
            <a:ext cx="11174412" cy="2945742"/>
          </a:xfrm>
        </p:spPr>
        <p:txBody>
          <a:bodyPr/>
          <a:lstStyle/>
          <a:p>
            <a:pPr marL="0" indent="0" algn="just">
              <a:spcBef>
                <a:spcPts val="600"/>
              </a:spcBef>
              <a:spcAft>
                <a:spcPts val="0"/>
              </a:spcAft>
              <a:buNone/>
              <a:defRPr b="1"/>
            </a:pPr>
            <a:r>
              <a:rPr lang="pt-BR" sz="2000" dirty="0"/>
              <a:t>O Sistema de Representante Pessoal Sueco (PO) </a:t>
            </a:r>
            <a:r>
              <a:rPr sz="2000" dirty="0"/>
              <a:t>(</a:t>
            </a:r>
            <a:r>
              <a:rPr sz="2000" dirty="0" err="1"/>
              <a:t>continuação</a:t>
            </a:r>
            <a:r>
              <a:rPr sz="2000" dirty="0"/>
              <a:t>)</a:t>
            </a:r>
            <a:endParaRPr lang="en-GB" sz="2000" dirty="0"/>
          </a:p>
          <a:p>
            <a:pPr algn="just">
              <a:spcBef>
                <a:spcPts val="600"/>
              </a:spcBef>
              <a:spcAft>
                <a:spcPts val="0"/>
              </a:spcAft>
            </a:pPr>
            <a:r>
              <a:rPr sz="2000" dirty="0"/>
              <a:t>O </a:t>
            </a:r>
            <a:r>
              <a:rPr sz="2000" dirty="0" err="1"/>
              <a:t>sistema</a:t>
            </a:r>
            <a:r>
              <a:rPr sz="2000" dirty="0"/>
              <a:t> </a:t>
            </a:r>
            <a:r>
              <a:rPr sz="2000" dirty="0" err="1"/>
              <a:t>sueco</a:t>
            </a:r>
            <a:r>
              <a:rPr sz="2000" dirty="0"/>
              <a:t> </a:t>
            </a:r>
            <a:r>
              <a:rPr sz="2000" dirty="0" err="1"/>
              <a:t>mostrou</a:t>
            </a:r>
            <a:r>
              <a:rPr sz="2000" dirty="0"/>
              <a:t> resultados e </a:t>
            </a:r>
            <a:r>
              <a:rPr sz="2000" dirty="0" err="1"/>
              <a:t>benefícios</a:t>
            </a:r>
            <a:r>
              <a:rPr sz="2000" dirty="0"/>
              <a:t> muito </a:t>
            </a:r>
            <a:r>
              <a:rPr sz="2000" dirty="0" err="1"/>
              <a:t>positivos</a:t>
            </a:r>
            <a:r>
              <a:rPr sz="2000" dirty="0"/>
              <a:t>:  </a:t>
            </a:r>
            <a:endParaRPr lang="pt-BR" sz="2000" dirty="0"/>
          </a:p>
          <a:p>
            <a:pPr marL="620713" algn="just">
              <a:spcBef>
                <a:spcPts val="600"/>
              </a:spcBef>
              <a:spcAft>
                <a:spcPts val="0"/>
              </a:spcAft>
            </a:pPr>
            <a:r>
              <a:rPr lang="pt-BR" sz="2000" dirty="0"/>
              <a:t>Em 2014, 6.000 pessoas foram apoiadas por um PO na Suécia. </a:t>
            </a:r>
          </a:p>
          <a:p>
            <a:pPr marL="620713" algn="just">
              <a:spcBef>
                <a:spcPts val="600"/>
              </a:spcBef>
              <a:spcAft>
                <a:spcPts val="0"/>
              </a:spcAft>
            </a:pPr>
            <a:r>
              <a:rPr lang="pt-BR" sz="2000" dirty="0"/>
              <a:t>84% dos municípios suecos incluíram </a:t>
            </a:r>
            <a:r>
              <a:rPr lang="pt-BR" sz="2000" dirty="0" err="1"/>
              <a:t>POs</a:t>
            </a:r>
            <a:r>
              <a:rPr lang="pt-BR" sz="2000" dirty="0"/>
              <a:t> em seu sistema de serviço social. </a:t>
            </a:r>
          </a:p>
          <a:p>
            <a:pPr marL="620713" algn="just">
              <a:spcBef>
                <a:spcPts val="600"/>
              </a:spcBef>
              <a:spcAft>
                <a:spcPts val="0"/>
              </a:spcAft>
            </a:pPr>
            <a:r>
              <a:rPr lang="pt-BR" sz="2000" dirty="0"/>
              <a:t>Pessoas com deficiência que são apoiadas por um PO requerem menos cuidados e sua situação geral melhora. </a:t>
            </a:r>
          </a:p>
          <a:p>
            <a:pPr marL="620713" algn="just">
              <a:spcBef>
                <a:spcPts val="600"/>
              </a:spcBef>
              <a:spcAft>
                <a:spcPts val="0"/>
              </a:spcAft>
            </a:pPr>
            <a:r>
              <a:rPr lang="pt-BR" sz="2000" dirty="0"/>
              <a:t>A longo prazo, o sistema de PO reduz os custos para o sistema social. </a:t>
            </a:r>
          </a:p>
          <a:p>
            <a:endParaRPr lang="en-CH" dirty="0"/>
          </a:p>
        </p:txBody>
      </p:sp>
      <p:sp>
        <p:nvSpPr>
          <p:cNvPr id="2" name="Title 1">
            <a:extLst>
              <a:ext uri="{FF2B5EF4-FFF2-40B4-BE49-F238E27FC236}">
                <a16:creationId xmlns:a16="http://schemas.microsoft.com/office/drawing/2014/main" id="{4A8BDEDA-379A-4AFA-B0DD-9131048ED673}"/>
              </a:ext>
            </a:extLst>
          </p:cNvPr>
          <p:cNvSpPr>
            <a:spLocks noGrp="1"/>
          </p:cNvSpPr>
          <p:nvPr>
            <p:ph type="title"/>
          </p:nvPr>
        </p:nvSpPr>
        <p:spPr>
          <a:xfrm>
            <a:off x="422142" y="506412"/>
            <a:ext cx="11400890" cy="432000"/>
          </a:xfrm>
        </p:spPr>
        <p:txBody>
          <a:bodyPr/>
          <a:lstStyle/>
          <a:p>
            <a:pPr algn="ctr"/>
            <a:r>
              <a:rPr dirty="0" err="1"/>
              <a:t>Apresentação</a:t>
            </a:r>
            <a:r>
              <a:rPr dirty="0"/>
              <a:t>: Diferentes </a:t>
            </a:r>
            <a:r>
              <a:rPr dirty="0" err="1"/>
              <a:t>formas</a:t>
            </a:r>
            <a:r>
              <a:rPr dirty="0"/>
              <a:t> de </a:t>
            </a:r>
            <a:r>
              <a:rPr dirty="0" err="1"/>
              <a:t>apoio</a:t>
            </a:r>
            <a:r>
              <a:rPr dirty="0"/>
              <a:t> – 10</a:t>
            </a:r>
            <a:endParaRPr lang="en-CH" dirty="0"/>
          </a:p>
        </p:txBody>
      </p:sp>
    </p:spTree>
    <p:extLst>
      <p:ext uri="{BB962C8B-B14F-4D97-AF65-F5344CB8AC3E}">
        <p14:creationId xmlns:p14="http://schemas.microsoft.com/office/powerpoint/2010/main" val="17810546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DE8AC-445A-4EE2-B508-2FE45BD0BEFD}"/>
              </a:ext>
            </a:extLst>
          </p:cNvPr>
          <p:cNvSpPr>
            <a:spLocks noGrp="1"/>
          </p:cNvSpPr>
          <p:nvPr>
            <p:ph sz="quarter" idx="14"/>
          </p:nvPr>
        </p:nvSpPr>
        <p:spPr/>
        <p:txBody>
          <a:bodyPr/>
          <a:lstStyle/>
          <a:p>
            <a:pPr marL="0" indent="0">
              <a:buNone/>
              <a:defRPr altLang="en-CH" b="1"/>
            </a:pPr>
            <a:r>
              <a:rPr lang="pt-BR" i="1" dirty="0" err="1"/>
              <a:t>Advocacy</a:t>
            </a:r>
            <a:r>
              <a:rPr dirty="0"/>
              <a:t> Independente (</a:t>
            </a:r>
            <a:r>
              <a:rPr dirty="0" err="1"/>
              <a:t>Escócia</a:t>
            </a:r>
            <a:r>
              <a:rPr dirty="0"/>
              <a:t>, Reino </a:t>
            </a:r>
            <a:r>
              <a:rPr dirty="0" err="1"/>
              <a:t>Unido</a:t>
            </a:r>
            <a:r>
              <a:rPr dirty="0"/>
              <a:t>)</a:t>
            </a:r>
            <a:endParaRPr lang="en-US" b="1" dirty="0"/>
          </a:p>
          <a:p>
            <a:endParaRPr lang="en-CH" dirty="0"/>
          </a:p>
        </p:txBody>
      </p:sp>
      <p:sp>
        <p:nvSpPr>
          <p:cNvPr id="2" name="Title 1">
            <a:extLst>
              <a:ext uri="{FF2B5EF4-FFF2-40B4-BE49-F238E27FC236}">
                <a16:creationId xmlns:a16="http://schemas.microsoft.com/office/drawing/2014/main" id="{318CA1B2-0490-4A78-BE96-92639D84C873}"/>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11</a:t>
            </a:r>
            <a:endParaRPr lang="en-CH" dirty="0"/>
          </a:p>
        </p:txBody>
      </p:sp>
      <p:sp>
        <p:nvSpPr>
          <p:cNvPr id="9" name="Rectangle 8">
            <a:extLst>
              <a:ext uri="{FF2B5EF4-FFF2-40B4-BE49-F238E27FC236}">
                <a16:creationId xmlns:a16="http://schemas.microsoft.com/office/drawing/2014/main" id="{AB534815-C02A-467F-B232-DD36DE1364A1}"/>
              </a:ext>
            </a:extLst>
          </p:cNvPr>
          <p:cNvSpPr>
            <a:spLocks noChangeArrowheads="1"/>
          </p:cNvSpPr>
          <p:nvPr/>
        </p:nvSpPr>
        <p:spPr bwMode="auto">
          <a:xfrm>
            <a:off x="-121920" y="1508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H"/>
          </a:p>
        </p:txBody>
      </p:sp>
      <p:sp>
        <p:nvSpPr>
          <p:cNvPr id="10" name="Text Box 55">
            <a:extLst>
              <a:ext uri="{FF2B5EF4-FFF2-40B4-BE49-F238E27FC236}">
                <a16:creationId xmlns:a16="http://schemas.microsoft.com/office/drawing/2014/main" id="{34DC0791-A0F2-7C40-87CF-86562ADDAA2C}"/>
              </a:ext>
            </a:extLst>
          </p:cNvPr>
          <p:cNvSpPr txBox="1"/>
          <p:nvPr/>
        </p:nvSpPr>
        <p:spPr>
          <a:xfrm>
            <a:off x="507195" y="2659648"/>
            <a:ext cx="10946868" cy="1328744"/>
          </a:xfrm>
          <a:prstGeom prst="rect">
            <a:avLst/>
          </a:prstGeom>
          <a:solidFill>
            <a:srgbClr val="FF99FF">
              <a:alpha val="30196"/>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algn="just">
              <a:lnSpc>
                <a:spcPct val="115000"/>
              </a:lnSpc>
              <a:defRPr sz="2200">
                <a:solidFill>
                  <a:srgbClr val="4F81BD"/>
                </a:solidFill>
                <a:ea typeface="SimSun" panose="02010600030101010101" pitchFamily="2" charset="-122"/>
                <a:cs typeface="Calibri" panose="020F0502020204030204" pitchFamily="34" charset="0"/>
              </a:defRPr>
            </a:pPr>
            <a:r>
              <a:rPr lang="pt-BR" sz="2200" i="1" dirty="0" err="1"/>
              <a:t>Advocacy</a:t>
            </a:r>
            <a:r>
              <a:rPr lang="pt-BR" sz="2200" dirty="0"/>
              <a:t> Independente, a história de James </a:t>
            </a:r>
            <a:r>
              <a:rPr sz="2000" dirty="0"/>
              <a:t>(4:33 min.) (o </a:t>
            </a:r>
            <a:r>
              <a:rPr sz="2000" dirty="0" err="1"/>
              <a:t>vídeo</a:t>
            </a:r>
            <a:r>
              <a:rPr sz="2000" dirty="0"/>
              <a:t> está </a:t>
            </a:r>
            <a:r>
              <a:rPr sz="2000" dirty="0" err="1"/>
              <a:t>disponível</a:t>
            </a:r>
            <a:r>
              <a:rPr sz="2000" dirty="0"/>
              <a:t> em </a:t>
            </a:r>
            <a:r>
              <a:rPr sz="2000" dirty="0" err="1"/>
              <a:t>vários</a:t>
            </a:r>
            <a:r>
              <a:rPr sz="2000" dirty="0"/>
              <a:t> </a:t>
            </a:r>
            <a:r>
              <a:rPr sz="2000" dirty="0" err="1"/>
              <a:t>idiomas</a:t>
            </a:r>
            <a:r>
              <a:rPr sz="2000" dirty="0"/>
              <a:t>):</a:t>
            </a:r>
          </a:p>
          <a:p>
            <a:pPr algn="just">
              <a:lnSpc>
                <a:spcPct val="115000"/>
              </a:lnSpc>
              <a:defRPr sz="2200">
                <a:solidFill>
                  <a:srgbClr val="4F81BD"/>
                </a:solidFill>
                <a:ea typeface="SimSun" panose="02010600030101010101" pitchFamily="2" charset="-122"/>
                <a:cs typeface="Calibri" panose="020F0502020204030204" pitchFamily="34" charset="0"/>
              </a:defRPr>
            </a:pPr>
            <a:r>
              <a:rPr sz="2000" dirty="0">
                <a:hlinkClick r:id="rId3"/>
              </a:rPr>
              <a:t>https://youtu.be/SSvorQMSn8Q</a:t>
            </a:r>
            <a:r>
              <a:rPr sz="2000" dirty="0"/>
              <a:t> </a:t>
            </a:r>
          </a:p>
        </p:txBody>
      </p:sp>
    </p:spTree>
    <p:extLst>
      <p:ext uri="{BB962C8B-B14F-4D97-AF65-F5344CB8AC3E}">
        <p14:creationId xmlns:p14="http://schemas.microsoft.com/office/powerpoint/2010/main" val="20064387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C9857-46CC-40C4-9874-F715098A5377}"/>
              </a:ext>
            </a:extLst>
          </p:cNvPr>
          <p:cNvSpPr>
            <a:spLocks noGrp="1"/>
          </p:cNvSpPr>
          <p:nvPr>
            <p:ph sz="quarter" idx="14"/>
          </p:nvPr>
        </p:nvSpPr>
        <p:spPr>
          <a:xfrm>
            <a:off x="507195" y="1511188"/>
            <a:ext cx="11174412" cy="2772054"/>
          </a:xfrm>
        </p:spPr>
        <p:txBody>
          <a:bodyPr>
            <a:normAutofit/>
          </a:bodyPr>
          <a:lstStyle/>
          <a:p>
            <a:pPr marL="0" lvl="0" indent="0" algn="just">
              <a:spcBef>
                <a:spcPts val="600"/>
              </a:spcBef>
              <a:spcAft>
                <a:spcPts val="0"/>
              </a:spcAft>
              <a:buNone/>
              <a:defRPr altLang="en-CH" b="1"/>
            </a:pPr>
            <a:r>
              <a:rPr lang="pt-BR" sz="2000" i="1" dirty="0" err="1"/>
              <a:t>Advocacy</a:t>
            </a:r>
            <a:r>
              <a:rPr lang="pt-BR" sz="2000" dirty="0"/>
              <a:t> </a:t>
            </a:r>
            <a:r>
              <a:rPr sz="2000" dirty="0"/>
              <a:t>Independente </a:t>
            </a:r>
            <a:endParaRPr lang="en-US" sz="2000" b="1" dirty="0"/>
          </a:p>
          <a:p>
            <a:pPr lvl="0" algn="just">
              <a:spcBef>
                <a:spcPts val="600"/>
              </a:spcBef>
              <a:spcAft>
                <a:spcPts val="0"/>
              </a:spcAft>
            </a:pPr>
            <a:r>
              <a:rPr sz="2000" dirty="0"/>
              <a:t>Uma </a:t>
            </a:r>
            <a:r>
              <a:rPr sz="2000" dirty="0" err="1"/>
              <a:t>maneira</a:t>
            </a:r>
            <a:r>
              <a:rPr sz="2000" dirty="0"/>
              <a:t> de </a:t>
            </a:r>
            <a:r>
              <a:rPr sz="2000" dirty="0" err="1"/>
              <a:t>ajudar</a:t>
            </a:r>
            <a:r>
              <a:rPr sz="2000" dirty="0"/>
              <a:t> as pessoas a </a:t>
            </a:r>
            <a:r>
              <a:rPr sz="2000" dirty="0" err="1"/>
              <a:t>ter</a:t>
            </a:r>
            <a:r>
              <a:rPr sz="2000" dirty="0"/>
              <a:t> uma </a:t>
            </a:r>
            <a:r>
              <a:rPr sz="2000" dirty="0" err="1"/>
              <a:t>voz</a:t>
            </a:r>
            <a:r>
              <a:rPr sz="2000" dirty="0"/>
              <a:t> </a:t>
            </a:r>
            <a:r>
              <a:rPr sz="2000" dirty="0" err="1"/>
              <a:t>mais</a:t>
            </a:r>
            <a:r>
              <a:rPr sz="2000" dirty="0"/>
              <a:t> forte e o </a:t>
            </a:r>
            <a:r>
              <a:rPr sz="2000" dirty="0" err="1"/>
              <a:t>máximo</a:t>
            </a:r>
            <a:r>
              <a:rPr sz="2000" dirty="0"/>
              <a:t> de </a:t>
            </a:r>
            <a:r>
              <a:rPr sz="2000" dirty="0" err="1"/>
              <a:t>controle</a:t>
            </a:r>
            <a:r>
              <a:rPr sz="2000" dirty="0"/>
              <a:t> </a:t>
            </a:r>
            <a:r>
              <a:rPr sz="2000" dirty="0" err="1"/>
              <a:t>possível</a:t>
            </a:r>
            <a:r>
              <a:rPr sz="2000" dirty="0"/>
              <a:t> sobre suas </a:t>
            </a:r>
            <a:r>
              <a:rPr sz="2000" dirty="0" err="1"/>
              <a:t>próprias</a:t>
            </a:r>
            <a:r>
              <a:rPr sz="2000" dirty="0"/>
              <a:t> </a:t>
            </a:r>
            <a:r>
              <a:rPr sz="2000" dirty="0" err="1"/>
              <a:t>vidas</a:t>
            </a:r>
            <a:r>
              <a:rPr sz="2000" dirty="0"/>
              <a:t>. </a:t>
            </a:r>
            <a:endParaRPr lang="en-CH" sz="2000" dirty="0"/>
          </a:p>
          <a:p>
            <a:pPr lvl="0" algn="just">
              <a:spcBef>
                <a:spcPts val="600"/>
              </a:spcBef>
              <a:spcAft>
                <a:spcPts val="0"/>
              </a:spcAft>
            </a:pPr>
            <a:r>
              <a:rPr sz="2000" dirty="0"/>
              <a:t>As </a:t>
            </a:r>
            <a:r>
              <a:rPr sz="2000" dirty="0" err="1"/>
              <a:t>organizações</a:t>
            </a:r>
            <a:r>
              <a:rPr sz="2000" dirty="0"/>
              <a:t> independentes de </a:t>
            </a:r>
            <a:r>
              <a:rPr sz="2000" dirty="0" err="1"/>
              <a:t>Advocacia</a:t>
            </a:r>
            <a:r>
              <a:rPr sz="2000" dirty="0"/>
              <a:t> são </a:t>
            </a:r>
            <a:r>
              <a:rPr sz="2000" dirty="0" err="1"/>
              <a:t>separadas</a:t>
            </a:r>
            <a:r>
              <a:rPr sz="2000" dirty="0"/>
              <a:t> de outros tipos de </a:t>
            </a:r>
            <a:r>
              <a:rPr sz="2000" dirty="0" err="1"/>
              <a:t>serviços</a:t>
            </a:r>
            <a:r>
              <a:rPr sz="2000" dirty="0"/>
              <a:t>. </a:t>
            </a:r>
            <a:endParaRPr lang="en-CH" sz="2000" dirty="0"/>
          </a:p>
          <a:p>
            <a:pPr lvl="0" algn="just">
              <a:spcBef>
                <a:spcPts val="600"/>
              </a:spcBef>
              <a:spcAft>
                <a:spcPts val="0"/>
              </a:spcAft>
            </a:pPr>
            <a:r>
              <a:rPr sz="2000" dirty="0"/>
              <a:t>Não </a:t>
            </a:r>
            <a:r>
              <a:rPr sz="2000" dirty="0" err="1"/>
              <a:t>tomará</a:t>
            </a:r>
            <a:r>
              <a:rPr sz="2000" dirty="0"/>
              <a:t> </a:t>
            </a:r>
            <a:r>
              <a:rPr sz="2000" dirty="0" err="1"/>
              <a:t>decisões</a:t>
            </a:r>
            <a:r>
              <a:rPr sz="2000" dirty="0"/>
              <a:t> em </a:t>
            </a:r>
            <a:r>
              <a:rPr sz="2000" dirty="0" err="1"/>
              <a:t>nome</a:t>
            </a:r>
            <a:r>
              <a:rPr sz="2000" dirty="0"/>
              <a:t> da pessoa/</a:t>
            </a:r>
            <a:r>
              <a:rPr sz="2000" dirty="0" err="1"/>
              <a:t>grupo</a:t>
            </a:r>
            <a:r>
              <a:rPr sz="2000" dirty="0"/>
              <a:t> que está </a:t>
            </a:r>
            <a:r>
              <a:rPr sz="2000" dirty="0" err="1"/>
              <a:t>apoiando</a:t>
            </a:r>
            <a:r>
              <a:rPr sz="2000" dirty="0"/>
              <a:t>. </a:t>
            </a:r>
          </a:p>
          <a:p>
            <a:pPr lvl="0" algn="just">
              <a:spcBef>
                <a:spcPts val="600"/>
              </a:spcBef>
              <a:spcAft>
                <a:spcPts val="0"/>
              </a:spcAft>
            </a:pPr>
            <a:r>
              <a:rPr sz="2000" dirty="0"/>
              <a:t>O </a:t>
            </a:r>
            <a:r>
              <a:rPr sz="2000" dirty="0" err="1"/>
              <a:t>defensor</a:t>
            </a:r>
            <a:r>
              <a:rPr sz="2000" dirty="0"/>
              <a:t> </a:t>
            </a:r>
            <a:r>
              <a:rPr sz="2000" dirty="0" err="1"/>
              <a:t>independente</a:t>
            </a:r>
            <a:r>
              <a:rPr sz="2000" dirty="0"/>
              <a:t> </a:t>
            </a:r>
            <a:r>
              <a:rPr sz="2000" dirty="0" err="1"/>
              <a:t>ajuda</a:t>
            </a:r>
            <a:r>
              <a:rPr sz="2000" dirty="0"/>
              <a:t> a pessoa/</a:t>
            </a:r>
            <a:r>
              <a:rPr sz="2000" dirty="0" err="1"/>
              <a:t>grupo</a:t>
            </a:r>
            <a:r>
              <a:rPr sz="2000" dirty="0"/>
              <a:t> a </a:t>
            </a:r>
            <a:r>
              <a:rPr sz="2000" dirty="0" err="1"/>
              <a:t>obter</a:t>
            </a:r>
            <a:r>
              <a:rPr sz="2000" dirty="0"/>
              <a:t> as </a:t>
            </a:r>
            <a:r>
              <a:rPr sz="2000" dirty="0" err="1"/>
              <a:t>informações</a:t>
            </a:r>
            <a:r>
              <a:rPr sz="2000" dirty="0"/>
              <a:t> de que </a:t>
            </a:r>
            <a:r>
              <a:rPr sz="2000" dirty="0" err="1"/>
              <a:t>precisam</a:t>
            </a:r>
            <a:r>
              <a:rPr sz="2000" dirty="0"/>
              <a:t> para fazer </a:t>
            </a:r>
            <a:r>
              <a:rPr sz="2000" dirty="0" err="1"/>
              <a:t>escolhas</a:t>
            </a:r>
            <a:r>
              <a:rPr sz="2000" dirty="0"/>
              <a:t> reais sobre suas </a:t>
            </a:r>
            <a:r>
              <a:rPr sz="2000" dirty="0" err="1"/>
              <a:t>circunstâncias</a:t>
            </a:r>
            <a:r>
              <a:rPr sz="2000" dirty="0"/>
              <a:t> e </a:t>
            </a:r>
            <a:r>
              <a:rPr sz="2000" dirty="0" err="1"/>
              <a:t>os</a:t>
            </a:r>
            <a:r>
              <a:rPr sz="2000" dirty="0"/>
              <a:t> </a:t>
            </a:r>
            <a:r>
              <a:rPr sz="2000" dirty="0" err="1"/>
              <a:t>apoia</a:t>
            </a:r>
            <a:r>
              <a:rPr sz="2000" dirty="0"/>
              <a:t> a </a:t>
            </a:r>
            <a:r>
              <a:rPr sz="2000" dirty="0" err="1"/>
              <a:t>transmitir</a:t>
            </a:r>
            <a:r>
              <a:rPr sz="2000" dirty="0"/>
              <a:t> suas </a:t>
            </a:r>
            <a:r>
              <a:rPr sz="2000" dirty="0" err="1"/>
              <a:t>escolhas</a:t>
            </a:r>
            <a:r>
              <a:rPr sz="2000" dirty="0"/>
              <a:t> </a:t>
            </a:r>
            <a:r>
              <a:rPr sz="2000" dirty="0" err="1"/>
              <a:t>aos</a:t>
            </a:r>
            <a:r>
              <a:rPr sz="2000" dirty="0"/>
              <a:t> outros. </a:t>
            </a:r>
            <a:endParaRPr lang="en-CH" sz="2000" dirty="0"/>
          </a:p>
          <a:p>
            <a:endParaRPr lang="en-CH" dirty="0"/>
          </a:p>
        </p:txBody>
      </p:sp>
      <p:sp>
        <p:nvSpPr>
          <p:cNvPr id="2" name="Title 1">
            <a:extLst>
              <a:ext uri="{FF2B5EF4-FFF2-40B4-BE49-F238E27FC236}">
                <a16:creationId xmlns:a16="http://schemas.microsoft.com/office/drawing/2014/main" id="{06469838-F271-47DE-B9AD-18C58490F81E}"/>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12</a:t>
            </a:r>
            <a:endParaRPr lang="en-CH" dirty="0"/>
          </a:p>
        </p:txBody>
      </p:sp>
    </p:spTree>
    <p:extLst>
      <p:ext uri="{BB962C8B-B14F-4D97-AF65-F5344CB8AC3E}">
        <p14:creationId xmlns:p14="http://schemas.microsoft.com/office/powerpoint/2010/main" val="12208103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0F1B6-3B8C-48D3-8D3F-B582673A5770}"/>
              </a:ext>
            </a:extLst>
          </p:cNvPr>
          <p:cNvSpPr>
            <a:spLocks noGrp="1"/>
          </p:cNvSpPr>
          <p:nvPr>
            <p:ph sz="quarter" idx="14"/>
          </p:nvPr>
        </p:nvSpPr>
        <p:spPr>
          <a:xfrm>
            <a:off x="507195" y="1268297"/>
            <a:ext cx="11174412" cy="4500000"/>
          </a:xfrm>
        </p:spPr>
        <p:txBody>
          <a:bodyPr>
            <a:normAutofit fontScale="92500"/>
          </a:bodyPr>
          <a:lstStyle/>
          <a:p>
            <a:pPr marL="0" indent="0" algn="just">
              <a:lnSpc>
                <a:spcPct val="110000"/>
              </a:lnSpc>
              <a:spcBef>
                <a:spcPts val="600"/>
              </a:spcBef>
              <a:spcAft>
                <a:spcPts val="0"/>
              </a:spcAft>
              <a:buNone/>
            </a:pPr>
            <a:r>
              <a:rPr dirty="0" err="1"/>
              <a:t>Advocacia</a:t>
            </a:r>
            <a:r>
              <a:rPr dirty="0"/>
              <a:t> Independente é:</a:t>
            </a:r>
          </a:p>
          <a:p>
            <a:pPr algn="just">
              <a:lnSpc>
                <a:spcPct val="110000"/>
              </a:lnSpc>
              <a:spcBef>
                <a:spcPts val="600"/>
              </a:spcBef>
              <a:spcAft>
                <a:spcPts val="0"/>
              </a:spcAft>
            </a:pPr>
            <a:r>
              <a:rPr dirty="0"/>
              <a:t>sobre </a:t>
            </a:r>
            <a:r>
              <a:rPr dirty="0" err="1"/>
              <a:t>estar</a:t>
            </a:r>
            <a:r>
              <a:rPr dirty="0"/>
              <a:t> ao </a:t>
            </a:r>
            <a:r>
              <a:rPr dirty="0" err="1"/>
              <a:t>lado</a:t>
            </a:r>
            <a:r>
              <a:rPr dirty="0"/>
              <a:t> de pessoas que </a:t>
            </a:r>
            <a:r>
              <a:rPr dirty="0" err="1"/>
              <a:t>correm</a:t>
            </a:r>
            <a:r>
              <a:rPr dirty="0"/>
              <a:t> o </a:t>
            </a:r>
            <a:r>
              <a:rPr dirty="0" err="1"/>
              <a:t>risco</a:t>
            </a:r>
            <a:r>
              <a:rPr dirty="0"/>
              <a:t> de </a:t>
            </a:r>
            <a:r>
              <a:rPr dirty="0" err="1"/>
              <a:t>serem</a:t>
            </a:r>
            <a:r>
              <a:rPr dirty="0"/>
              <a:t> </a:t>
            </a:r>
            <a:r>
              <a:rPr dirty="0" err="1"/>
              <a:t>empurradas</a:t>
            </a:r>
            <a:r>
              <a:rPr dirty="0"/>
              <a:t> para as </a:t>
            </a:r>
            <a:r>
              <a:rPr dirty="0" err="1"/>
              <a:t>margens</a:t>
            </a:r>
            <a:r>
              <a:rPr dirty="0"/>
              <a:t> da </a:t>
            </a:r>
            <a:r>
              <a:rPr dirty="0" err="1"/>
              <a:t>sociedade</a:t>
            </a:r>
            <a:r>
              <a:rPr dirty="0"/>
              <a:t>;</a:t>
            </a:r>
          </a:p>
          <a:p>
            <a:pPr algn="just">
              <a:lnSpc>
                <a:spcPct val="110000"/>
              </a:lnSpc>
              <a:spcBef>
                <a:spcPts val="600"/>
              </a:spcBef>
              <a:spcAft>
                <a:spcPts val="0"/>
              </a:spcAft>
            </a:pPr>
            <a:r>
              <a:rPr dirty="0"/>
              <a:t>sobre defender uma pessoa e </a:t>
            </a:r>
            <a:r>
              <a:rPr dirty="0" err="1"/>
              <a:t>ficar</a:t>
            </a:r>
            <a:r>
              <a:rPr dirty="0"/>
              <a:t> do </a:t>
            </a:r>
            <a:r>
              <a:rPr dirty="0" err="1"/>
              <a:t>lado</a:t>
            </a:r>
            <a:r>
              <a:rPr dirty="0"/>
              <a:t> dela;</a:t>
            </a:r>
          </a:p>
          <a:p>
            <a:pPr algn="just">
              <a:lnSpc>
                <a:spcPct val="110000"/>
              </a:lnSpc>
              <a:spcBef>
                <a:spcPts val="600"/>
              </a:spcBef>
              <a:spcAft>
                <a:spcPts val="0"/>
              </a:spcAft>
            </a:pPr>
            <a:r>
              <a:rPr dirty="0" err="1"/>
              <a:t>ouvindo</a:t>
            </a:r>
            <a:r>
              <a:rPr dirty="0"/>
              <a:t> </a:t>
            </a:r>
            <a:r>
              <a:rPr dirty="0" err="1"/>
              <a:t>alguém</a:t>
            </a:r>
            <a:r>
              <a:rPr dirty="0"/>
              <a:t> e </a:t>
            </a:r>
            <a:r>
              <a:rPr dirty="0" err="1"/>
              <a:t>tentando</a:t>
            </a:r>
            <a:r>
              <a:rPr dirty="0"/>
              <a:t> </a:t>
            </a:r>
            <a:r>
              <a:rPr dirty="0" err="1"/>
              <a:t>entender</a:t>
            </a:r>
            <a:r>
              <a:rPr dirty="0"/>
              <a:t> seu </a:t>
            </a:r>
            <a:r>
              <a:rPr dirty="0" err="1"/>
              <a:t>ponto</a:t>
            </a:r>
            <a:r>
              <a:rPr dirty="0"/>
              <a:t> de vista;</a:t>
            </a:r>
          </a:p>
          <a:p>
            <a:pPr algn="just">
              <a:lnSpc>
                <a:spcPct val="110000"/>
              </a:lnSpc>
              <a:spcBef>
                <a:spcPts val="600"/>
              </a:spcBef>
              <a:spcAft>
                <a:spcPts val="0"/>
              </a:spcAft>
            </a:pPr>
            <a:r>
              <a:rPr dirty="0" err="1"/>
              <a:t>descobrir</a:t>
            </a:r>
            <a:r>
              <a:rPr dirty="0"/>
              <a:t> o que </a:t>
            </a:r>
            <a:r>
              <a:rPr dirty="0" err="1"/>
              <a:t>os</a:t>
            </a:r>
            <a:r>
              <a:rPr dirty="0"/>
              <a:t> </a:t>
            </a:r>
            <a:r>
              <a:rPr dirty="0" err="1"/>
              <a:t>faz</a:t>
            </a:r>
            <a:r>
              <a:rPr dirty="0"/>
              <a:t> se </a:t>
            </a:r>
            <a:r>
              <a:rPr dirty="0" err="1"/>
              <a:t>sentirem</a:t>
            </a:r>
            <a:r>
              <a:rPr dirty="0"/>
              <a:t> </a:t>
            </a:r>
            <a:r>
              <a:rPr dirty="0" err="1"/>
              <a:t>bem</a:t>
            </a:r>
            <a:r>
              <a:rPr dirty="0"/>
              <a:t> e </a:t>
            </a:r>
            <a:r>
              <a:rPr dirty="0" err="1"/>
              <a:t>valorizados</a:t>
            </a:r>
            <a:r>
              <a:rPr dirty="0"/>
              <a:t>;</a:t>
            </a:r>
          </a:p>
          <a:p>
            <a:pPr algn="just">
              <a:lnSpc>
                <a:spcPct val="110000"/>
              </a:lnSpc>
              <a:spcBef>
                <a:spcPts val="600"/>
              </a:spcBef>
              <a:spcAft>
                <a:spcPts val="0"/>
              </a:spcAft>
            </a:pPr>
            <a:r>
              <a:rPr dirty="0" err="1"/>
              <a:t>entender</a:t>
            </a:r>
            <a:r>
              <a:rPr dirty="0"/>
              <a:t> sua </a:t>
            </a:r>
            <a:r>
              <a:rPr dirty="0" err="1"/>
              <a:t>situação</a:t>
            </a:r>
            <a:r>
              <a:rPr dirty="0"/>
              <a:t> e o que </a:t>
            </a:r>
            <a:r>
              <a:rPr dirty="0" err="1"/>
              <a:t>pode</a:t>
            </a:r>
            <a:r>
              <a:rPr dirty="0"/>
              <a:t> </a:t>
            </a:r>
            <a:r>
              <a:rPr dirty="0" err="1"/>
              <a:t>estar</a:t>
            </a:r>
            <a:r>
              <a:rPr dirty="0"/>
              <a:t> </a:t>
            </a:r>
            <a:r>
              <a:rPr dirty="0" err="1"/>
              <a:t>impedindo-os</a:t>
            </a:r>
            <a:r>
              <a:rPr dirty="0"/>
              <a:t> de </a:t>
            </a:r>
            <a:r>
              <a:rPr dirty="0" err="1"/>
              <a:t>conseguir</a:t>
            </a:r>
            <a:r>
              <a:rPr dirty="0"/>
              <a:t> o que </a:t>
            </a:r>
            <a:r>
              <a:rPr dirty="0" err="1"/>
              <a:t>querem</a:t>
            </a:r>
            <a:r>
              <a:rPr dirty="0"/>
              <a:t>;</a:t>
            </a:r>
          </a:p>
          <a:p>
            <a:pPr algn="just">
              <a:lnSpc>
                <a:spcPct val="110000"/>
              </a:lnSpc>
              <a:spcBef>
                <a:spcPts val="600"/>
              </a:spcBef>
              <a:spcAft>
                <a:spcPts val="0"/>
              </a:spcAft>
            </a:pPr>
            <a:r>
              <a:rPr dirty="0" err="1"/>
              <a:t>oferecer</a:t>
            </a:r>
            <a:r>
              <a:rPr dirty="0"/>
              <a:t> </a:t>
            </a:r>
            <a:r>
              <a:rPr dirty="0" err="1"/>
              <a:t>apoio</a:t>
            </a:r>
            <a:r>
              <a:rPr dirty="0"/>
              <a:t> à pessoa para </a:t>
            </a:r>
            <a:r>
              <a:rPr dirty="0" err="1"/>
              <a:t>dizer</a:t>
            </a:r>
            <a:r>
              <a:rPr dirty="0"/>
              <a:t> a </a:t>
            </a:r>
            <a:r>
              <a:rPr dirty="0" err="1"/>
              <a:t>outras</a:t>
            </a:r>
            <a:r>
              <a:rPr dirty="0"/>
              <a:t> pessoas o que </a:t>
            </a:r>
            <a:r>
              <a:rPr dirty="0" err="1"/>
              <a:t>elas</a:t>
            </a:r>
            <a:r>
              <a:rPr dirty="0"/>
              <a:t> </a:t>
            </a:r>
            <a:r>
              <a:rPr dirty="0" err="1"/>
              <a:t>querem</a:t>
            </a:r>
            <a:r>
              <a:rPr dirty="0"/>
              <a:t> ou </a:t>
            </a:r>
            <a:r>
              <a:rPr dirty="0" err="1"/>
              <a:t>apresentá</a:t>
            </a:r>
            <a:r>
              <a:rPr dirty="0"/>
              <a:t>-las a </a:t>
            </a:r>
            <a:r>
              <a:rPr dirty="0" err="1"/>
              <a:t>outras</a:t>
            </a:r>
            <a:r>
              <a:rPr dirty="0"/>
              <a:t> pessoas que </a:t>
            </a:r>
            <a:r>
              <a:rPr dirty="0" err="1"/>
              <a:t>possam</a:t>
            </a:r>
            <a:r>
              <a:rPr dirty="0"/>
              <a:t> ser </a:t>
            </a:r>
            <a:r>
              <a:rPr dirty="0" err="1"/>
              <a:t>capazes</a:t>
            </a:r>
            <a:r>
              <a:rPr dirty="0"/>
              <a:t> de </a:t>
            </a:r>
            <a:r>
              <a:rPr dirty="0" err="1"/>
              <a:t>ajudar</a:t>
            </a:r>
            <a:r>
              <a:rPr dirty="0"/>
              <a:t>;</a:t>
            </a:r>
          </a:p>
          <a:p>
            <a:pPr algn="just">
              <a:lnSpc>
                <a:spcPct val="110000"/>
              </a:lnSpc>
              <a:spcBef>
                <a:spcPts val="600"/>
              </a:spcBef>
              <a:spcAft>
                <a:spcPts val="0"/>
              </a:spcAft>
            </a:pPr>
            <a:r>
              <a:rPr dirty="0" err="1"/>
              <a:t>ajudar</a:t>
            </a:r>
            <a:r>
              <a:rPr dirty="0"/>
              <a:t> </a:t>
            </a:r>
            <a:r>
              <a:rPr dirty="0" err="1"/>
              <a:t>alguém</a:t>
            </a:r>
            <a:r>
              <a:rPr dirty="0"/>
              <a:t> a saber quais </a:t>
            </a:r>
            <a:r>
              <a:rPr dirty="0" err="1"/>
              <a:t>escolhas</a:t>
            </a:r>
            <a:r>
              <a:rPr dirty="0"/>
              <a:t> </a:t>
            </a:r>
            <a:r>
              <a:rPr dirty="0" err="1"/>
              <a:t>eles</a:t>
            </a:r>
            <a:r>
              <a:rPr dirty="0"/>
              <a:t> </a:t>
            </a:r>
            <a:r>
              <a:rPr dirty="0" err="1"/>
              <a:t>têm</a:t>
            </a:r>
            <a:r>
              <a:rPr dirty="0"/>
              <a:t> e quais </a:t>
            </a:r>
            <a:r>
              <a:rPr dirty="0" err="1"/>
              <a:t>podem</a:t>
            </a:r>
            <a:r>
              <a:rPr dirty="0"/>
              <a:t> ser as </a:t>
            </a:r>
            <a:r>
              <a:rPr dirty="0" err="1"/>
              <a:t>consequências</a:t>
            </a:r>
            <a:r>
              <a:rPr dirty="0"/>
              <a:t> dessas </a:t>
            </a:r>
            <a:r>
              <a:rPr dirty="0" err="1"/>
              <a:t>escolhas</a:t>
            </a:r>
            <a:r>
              <a:rPr dirty="0"/>
              <a:t>;</a:t>
            </a:r>
          </a:p>
          <a:p>
            <a:pPr algn="just">
              <a:lnSpc>
                <a:spcPct val="110000"/>
              </a:lnSpc>
              <a:spcBef>
                <a:spcPts val="600"/>
              </a:spcBef>
              <a:spcAft>
                <a:spcPts val="0"/>
              </a:spcAft>
            </a:pPr>
            <a:r>
              <a:rPr dirty="0" err="1"/>
              <a:t>permitindo</a:t>
            </a:r>
            <a:r>
              <a:rPr dirty="0"/>
              <a:t> que uma pessoa </a:t>
            </a:r>
            <a:r>
              <a:rPr dirty="0" err="1"/>
              <a:t>tenha</a:t>
            </a:r>
            <a:r>
              <a:rPr dirty="0"/>
              <a:t> </a:t>
            </a:r>
            <a:r>
              <a:rPr dirty="0" err="1"/>
              <a:t>controle</a:t>
            </a:r>
            <a:r>
              <a:rPr dirty="0"/>
              <a:t> sobre sua vida, mas </a:t>
            </a:r>
            <a:r>
              <a:rPr dirty="0" err="1"/>
              <a:t>assumindo</a:t>
            </a:r>
            <a:r>
              <a:rPr dirty="0"/>
              <a:t> </a:t>
            </a:r>
            <a:r>
              <a:rPr dirty="0" err="1"/>
              <a:t>problemas</a:t>
            </a:r>
            <a:r>
              <a:rPr dirty="0"/>
              <a:t> em seu </a:t>
            </a:r>
            <a:r>
              <a:rPr dirty="0" err="1"/>
              <a:t>nome</a:t>
            </a:r>
            <a:r>
              <a:rPr dirty="0"/>
              <a:t>, se </a:t>
            </a:r>
            <a:r>
              <a:rPr dirty="0" err="1"/>
              <a:t>quiserem</a:t>
            </a:r>
            <a:r>
              <a:rPr dirty="0"/>
              <a:t>.</a:t>
            </a:r>
          </a:p>
          <a:p>
            <a:endParaRPr lang="en-CH" dirty="0"/>
          </a:p>
        </p:txBody>
      </p:sp>
      <p:sp>
        <p:nvSpPr>
          <p:cNvPr id="2" name="Title 1">
            <a:extLst>
              <a:ext uri="{FF2B5EF4-FFF2-40B4-BE49-F238E27FC236}">
                <a16:creationId xmlns:a16="http://schemas.microsoft.com/office/drawing/2014/main" id="{829A215D-2EFD-43E6-BA52-FEA9101DF90B}"/>
              </a:ext>
            </a:extLst>
          </p:cNvPr>
          <p:cNvSpPr>
            <a:spLocks noGrp="1"/>
          </p:cNvSpPr>
          <p:nvPr>
            <p:ph type="title"/>
          </p:nvPr>
        </p:nvSpPr>
        <p:spPr>
          <a:xfrm>
            <a:off x="422141" y="506412"/>
            <a:ext cx="11174411" cy="432000"/>
          </a:xfrm>
        </p:spPr>
        <p:txBody>
          <a:bodyPr/>
          <a:lstStyle/>
          <a:p>
            <a:pPr algn="ctr"/>
            <a:r>
              <a:rPr dirty="0" err="1"/>
              <a:t>Apresentação</a:t>
            </a:r>
            <a:r>
              <a:rPr dirty="0"/>
              <a:t>: Diferentes </a:t>
            </a:r>
            <a:r>
              <a:rPr dirty="0" err="1"/>
              <a:t>formas</a:t>
            </a:r>
            <a:r>
              <a:rPr dirty="0"/>
              <a:t> de </a:t>
            </a:r>
            <a:r>
              <a:rPr dirty="0" err="1"/>
              <a:t>apoio</a:t>
            </a:r>
            <a:r>
              <a:rPr dirty="0"/>
              <a:t> – 13</a:t>
            </a:r>
            <a:endParaRPr lang="en-CH" dirty="0"/>
          </a:p>
        </p:txBody>
      </p:sp>
    </p:spTree>
    <p:extLst>
      <p:ext uri="{BB962C8B-B14F-4D97-AF65-F5344CB8AC3E}">
        <p14:creationId xmlns:p14="http://schemas.microsoft.com/office/powerpoint/2010/main" val="2137781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43C9D-C3C5-4BEB-B33A-9A54803E5E9E}"/>
              </a:ext>
            </a:extLst>
          </p:cNvPr>
          <p:cNvSpPr>
            <a:spLocks noGrp="1"/>
          </p:cNvSpPr>
          <p:nvPr>
            <p:ph sz="quarter" idx="14"/>
          </p:nvPr>
        </p:nvSpPr>
        <p:spPr/>
        <p:txBody>
          <a:bodyPr/>
          <a:lstStyle/>
          <a:p>
            <a:pPr lvl="0">
              <a:defRPr b="1"/>
            </a:pPr>
            <a:r>
              <a:rPr dirty="0" err="1"/>
              <a:t>Diálogo</a:t>
            </a:r>
            <a:r>
              <a:rPr dirty="0"/>
              <a:t> Aberto (</a:t>
            </a:r>
            <a:r>
              <a:rPr dirty="0" err="1"/>
              <a:t>Finlândia</a:t>
            </a:r>
            <a:r>
              <a:rPr dirty="0"/>
              <a:t>)</a:t>
            </a:r>
          </a:p>
          <a:p>
            <a:pPr lvl="0"/>
            <a:endParaRPr lang="en-CH" dirty="0"/>
          </a:p>
        </p:txBody>
      </p:sp>
      <p:sp>
        <p:nvSpPr>
          <p:cNvPr id="2" name="Title 1">
            <a:extLst>
              <a:ext uri="{FF2B5EF4-FFF2-40B4-BE49-F238E27FC236}">
                <a16:creationId xmlns:a16="http://schemas.microsoft.com/office/drawing/2014/main" id="{8A207D6A-ED95-4D85-A11A-AF1CD2ECACA0}"/>
              </a:ext>
            </a:extLst>
          </p:cNvPr>
          <p:cNvSpPr>
            <a:spLocks noGrp="1"/>
          </p:cNvSpPr>
          <p:nvPr>
            <p:ph type="title"/>
          </p:nvPr>
        </p:nvSpPr>
        <p:spPr>
          <a:xfrm>
            <a:off x="422142" y="506412"/>
            <a:ext cx="11174412" cy="432000"/>
          </a:xfrm>
        </p:spPr>
        <p:txBody>
          <a:bodyPr/>
          <a:lstStyle/>
          <a:p>
            <a:pPr algn="ctr"/>
            <a:r>
              <a:t>Apresentação: Diferentes formas de apoio – 14</a:t>
            </a:r>
            <a:endParaRPr lang="en-CH" dirty="0"/>
          </a:p>
        </p:txBody>
      </p:sp>
      <p:sp>
        <p:nvSpPr>
          <p:cNvPr id="5" name="Text Box 58">
            <a:extLst>
              <a:ext uri="{FF2B5EF4-FFF2-40B4-BE49-F238E27FC236}">
                <a16:creationId xmlns:a16="http://schemas.microsoft.com/office/drawing/2014/main" id="{0E865017-DF88-484C-8796-4DDBD02531F8}"/>
              </a:ext>
            </a:extLst>
          </p:cNvPr>
          <p:cNvSpPr txBox="1"/>
          <p:nvPr/>
        </p:nvSpPr>
        <p:spPr>
          <a:xfrm>
            <a:off x="507196" y="2249484"/>
            <a:ext cx="9838906" cy="850322"/>
          </a:xfrm>
          <a:prstGeom prst="rect">
            <a:avLst/>
          </a:prstGeom>
          <a:solidFill>
            <a:srgbClr val="FF99FF">
              <a:alpha val="30196"/>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a:lnSpc>
                <a:spcPct val="115000"/>
              </a:lnSpc>
              <a:defRPr sz="2200">
                <a:solidFill>
                  <a:srgbClr val="4F81BD"/>
                </a:solidFill>
                <a:ea typeface="SimSun" panose="02010600030101010101" pitchFamily="2" charset="-122"/>
                <a:cs typeface="Calibri" panose="020F0502020204030204" pitchFamily="34" charset="0"/>
              </a:defRPr>
            </a:pPr>
            <a:r>
              <a:rPr sz="2000" dirty="0" err="1">
                <a:effectLst/>
              </a:rPr>
              <a:t>Opção</a:t>
            </a:r>
            <a:r>
              <a:rPr sz="2000" dirty="0">
                <a:effectLst/>
              </a:rPr>
              <a:t> </a:t>
            </a:r>
            <a:r>
              <a:rPr sz="2000" dirty="0" err="1">
                <a:effectLst/>
              </a:rPr>
              <a:t>curta</a:t>
            </a:r>
            <a:r>
              <a:rPr sz="2000" dirty="0">
                <a:effectLst/>
              </a:rPr>
              <a:t>: Daniel Mackler, </a:t>
            </a:r>
            <a:r>
              <a:rPr sz="2000" b="1" dirty="0">
                <a:effectLst/>
              </a:rPr>
              <a:t>Jaakko </a:t>
            </a:r>
            <a:r>
              <a:rPr sz="2000" b="1" dirty="0" err="1">
                <a:effectLst/>
              </a:rPr>
              <a:t>Seikkula</a:t>
            </a:r>
            <a:r>
              <a:rPr sz="2000" b="1" dirty="0">
                <a:effectLst/>
              </a:rPr>
              <a:t> Fala sobre </a:t>
            </a:r>
            <a:r>
              <a:rPr sz="2000" b="1" dirty="0" err="1">
                <a:effectLst/>
              </a:rPr>
              <a:t>Diálogo</a:t>
            </a:r>
            <a:r>
              <a:rPr sz="2000" b="1" dirty="0">
                <a:effectLst/>
              </a:rPr>
              <a:t> Aberto </a:t>
            </a:r>
            <a:r>
              <a:rPr sz="2000" b="1" dirty="0" err="1">
                <a:effectLst/>
              </a:rPr>
              <a:t>Finlandês</a:t>
            </a:r>
            <a:r>
              <a:rPr sz="2000" b="1" dirty="0">
                <a:effectLst/>
              </a:rPr>
              <a:t>, Redes Sociais e </a:t>
            </a:r>
            <a:r>
              <a:rPr sz="2000" b="1" dirty="0" err="1">
                <a:effectLst/>
              </a:rPr>
              <a:t>Recuperação</a:t>
            </a:r>
            <a:r>
              <a:rPr sz="2000" b="1" dirty="0">
                <a:effectLst/>
              </a:rPr>
              <a:t> da </a:t>
            </a:r>
            <a:r>
              <a:rPr sz="2000" b="1" dirty="0" err="1">
                <a:effectLst/>
              </a:rPr>
              <a:t>Psicose</a:t>
            </a:r>
            <a:r>
              <a:rPr sz="2000" b="1" dirty="0">
                <a:effectLst/>
              </a:rPr>
              <a:t> </a:t>
            </a:r>
            <a:r>
              <a:rPr sz="2000" dirty="0">
                <a:effectLst/>
              </a:rPr>
              <a:t>(</a:t>
            </a:r>
            <a:r>
              <a:rPr sz="2000" dirty="0"/>
              <a:t>8:24) </a:t>
            </a:r>
            <a:r>
              <a:rPr sz="2000" dirty="0">
                <a:hlinkClick r:id="rId3"/>
              </a:rPr>
              <a:t>https://youtu.be/b5_xaQBgkwA</a:t>
            </a:r>
            <a:r>
              <a:rPr sz="2000" dirty="0"/>
              <a:t> </a:t>
            </a:r>
            <a:endParaRPr lang="en-CH" sz="2000" dirty="0">
              <a:solidFill>
                <a:srgbClr val="4F81BD"/>
              </a:solidFill>
              <a:effectLst/>
              <a:ea typeface="SimSun" panose="02010600030101010101" pitchFamily="2" charset="-122"/>
              <a:cs typeface="Calibri" panose="020F0502020204030204" pitchFamily="34" charset="0"/>
            </a:endParaRPr>
          </a:p>
          <a:p>
            <a:pPr marL="0" marR="0" algn="l">
              <a:lnSpc>
                <a:spcPct val="115000"/>
              </a:lnSpc>
              <a:spcBef>
                <a:spcPts val="0"/>
              </a:spcBef>
              <a:spcAft>
                <a:spcPts val="0"/>
              </a:spcAft>
              <a:defRPr sz="2000">
                <a:solidFill>
                  <a:srgbClr val="4F81BD"/>
                </a:solidFill>
                <a:effectLst/>
                <a:latin typeface="Calibri" panose="020F0502020204030204" pitchFamily="34" charset="0"/>
                <a:ea typeface="SimSun" panose="02010600030101010101" pitchFamily="2" charset="-122"/>
                <a:cs typeface="Calibri" panose="020F0502020204030204" pitchFamily="34" charset="0"/>
              </a:defRPr>
            </a:pPr>
            <a:r>
              <a:rPr dirty="0"/>
              <a:t> </a:t>
            </a:r>
            <a:endParaRPr lang="en-CH" sz="20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6" name="Text Box 59">
            <a:extLst>
              <a:ext uri="{FF2B5EF4-FFF2-40B4-BE49-F238E27FC236}">
                <a16:creationId xmlns:a16="http://schemas.microsoft.com/office/drawing/2014/main" id="{001A559C-106A-4792-BE2C-0E6110E58307}"/>
              </a:ext>
            </a:extLst>
          </p:cNvPr>
          <p:cNvSpPr txBox="1"/>
          <p:nvPr/>
        </p:nvSpPr>
        <p:spPr>
          <a:xfrm>
            <a:off x="507197" y="3412941"/>
            <a:ext cx="9838905" cy="850322"/>
          </a:xfrm>
          <a:prstGeom prst="rect">
            <a:avLst/>
          </a:prstGeom>
          <a:solidFill>
            <a:srgbClr val="FF99FF">
              <a:alpha val="30196"/>
            </a:srgbClr>
          </a:solidFill>
          <a:ln w="6350">
            <a:noFill/>
          </a:ln>
          <a:effectLst/>
        </p:spPr>
        <p:txBody>
          <a:bodyPr rot="0" spcFirstLastPara="0" vert="horz" wrap="square" lIns="91440" tIns="45720" rIns="91440" bIns="45720" numCol="1" spcCol="0" fromWordArt="0" anchor="t" anchorCtr="0" forceAA="0" compatLnSpc="1">
            <a:prstTxWarp prst="textNoShape">
              <a:avLst/>
            </a:prstTxWarp>
            <a:noAutofit/>
          </a:bodyPr>
          <a:lstStyle/>
          <a:p>
            <a:pPr algn="just">
              <a:lnSpc>
                <a:spcPct val="115000"/>
              </a:lnSpc>
              <a:defRPr sz="2200">
                <a:solidFill>
                  <a:srgbClr val="4F81BD"/>
                </a:solidFill>
                <a:ea typeface="SimSun" panose="02010600030101010101" pitchFamily="2" charset="-122"/>
                <a:cs typeface="Calibri" panose="020F0502020204030204" pitchFamily="34" charset="0"/>
              </a:defRPr>
            </a:pPr>
            <a:r>
              <a:rPr sz="2000" dirty="0" err="1">
                <a:effectLst/>
              </a:rPr>
              <a:t>Opção</a:t>
            </a:r>
            <a:r>
              <a:rPr sz="2000" dirty="0">
                <a:effectLst/>
              </a:rPr>
              <a:t> longa: Daniel Mackler</a:t>
            </a:r>
            <a:r>
              <a:rPr lang="pt-BR" sz="2000" dirty="0">
                <a:effectLst/>
              </a:rPr>
              <a:t>, </a:t>
            </a:r>
            <a:r>
              <a:rPr lang="pt-BR" sz="2000" b="1" dirty="0">
                <a:effectLst/>
              </a:rPr>
              <a:t>Diálogo Aberto: uma abordagem finlandesa alternativa para curar a psicose </a:t>
            </a:r>
            <a:r>
              <a:rPr sz="2000" b="1" dirty="0">
                <a:effectLst/>
              </a:rPr>
              <a:t> </a:t>
            </a:r>
            <a:r>
              <a:rPr sz="2000" dirty="0">
                <a:effectLst/>
              </a:rPr>
              <a:t>(</a:t>
            </a:r>
            <a:r>
              <a:rPr sz="2000" dirty="0" err="1">
                <a:effectLst/>
              </a:rPr>
              <a:t>filme</a:t>
            </a:r>
            <a:r>
              <a:rPr sz="2000" dirty="0">
                <a:effectLst/>
              </a:rPr>
              <a:t> </a:t>
            </a:r>
            <a:r>
              <a:rPr sz="2000" dirty="0" err="1">
                <a:effectLst/>
              </a:rPr>
              <a:t>completo</a:t>
            </a:r>
            <a:r>
              <a:rPr sz="2000" dirty="0">
                <a:effectLst/>
              </a:rPr>
              <a:t>) (1:13:59): </a:t>
            </a:r>
            <a:r>
              <a:rPr sz="2000" u="sng" dirty="0">
                <a:hlinkClick r:id="rId4"/>
              </a:rPr>
              <a:t>https://youtu.be/H-ontu-Ty68</a:t>
            </a:r>
            <a:r>
              <a:rPr sz="2000" u="sng" dirty="0"/>
              <a:t> </a:t>
            </a:r>
            <a:endParaRPr lang="en-CH" sz="2000" dirty="0">
              <a:solidFill>
                <a:srgbClr val="4F81BD"/>
              </a:solidFill>
              <a:effectLs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759660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1355-546F-4DD6-A560-CE00308816B1}"/>
              </a:ext>
            </a:extLst>
          </p:cNvPr>
          <p:cNvSpPr>
            <a:spLocks noGrp="1"/>
          </p:cNvSpPr>
          <p:nvPr>
            <p:ph sz="quarter" idx="14"/>
          </p:nvPr>
        </p:nvSpPr>
        <p:spPr>
          <a:xfrm>
            <a:off x="507195" y="1511188"/>
            <a:ext cx="11174412" cy="2964559"/>
          </a:xfrm>
        </p:spPr>
        <p:txBody>
          <a:bodyPr/>
          <a:lstStyle/>
          <a:p>
            <a:pPr marL="0" indent="0" algn="just">
              <a:spcBef>
                <a:spcPts val="600"/>
              </a:spcBef>
              <a:spcAft>
                <a:spcPts val="0"/>
              </a:spcAft>
              <a:buNone/>
              <a:defRPr b="1"/>
            </a:pPr>
            <a:r>
              <a:rPr sz="2000" dirty="0" err="1"/>
              <a:t>Diálogo</a:t>
            </a:r>
            <a:r>
              <a:rPr sz="2000" dirty="0"/>
              <a:t> Aberto</a:t>
            </a:r>
          </a:p>
          <a:p>
            <a:pPr algn="just">
              <a:spcBef>
                <a:spcPts val="600"/>
              </a:spcBef>
              <a:spcAft>
                <a:spcPts val="0"/>
              </a:spcAft>
            </a:pPr>
            <a:r>
              <a:rPr sz="2000" dirty="0"/>
              <a:t>É uma </a:t>
            </a:r>
            <a:r>
              <a:rPr sz="2000" dirty="0" err="1"/>
              <a:t>alternativa</a:t>
            </a:r>
            <a:r>
              <a:rPr sz="2000" dirty="0"/>
              <a:t> </a:t>
            </a:r>
            <a:r>
              <a:rPr sz="2000" dirty="0" err="1"/>
              <a:t>finlandesa</a:t>
            </a:r>
            <a:r>
              <a:rPr sz="2000" dirty="0"/>
              <a:t> ao </a:t>
            </a:r>
            <a:r>
              <a:rPr sz="2000" dirty="0" err="1"/>
              <a:t>sistema</a:t>
            </a:r>
            <a:r>
              <a:rPr sz="2000" dirty="0"/>
              <a:t> </a:t>
            </a:r>
            <a:r>
              <a:rPr sz="2000" dirty="0" err="1"/>
              <a:t>tradicional</a:t>
            </a:r>
            <a:r>
              <a:rPr sz="2000" dirty="0"/>
              <a:t> de saúde mental para pessoas </a:t>
            </a:r>
            <a:r>
              <a:rPr sz="2000" dirty="0" err="1"/>
              <a:t>diagnosticadas</a:t>
            </a:r>
            <a:r>
              <a:rPr sz="2000" dirty="0"/>
              <a:t> com </a:t>
            </a:r>
            <a:r>
              <a:rPr sz="2000" dirty="0" err="1"/>
              <a:t>psicose</a:t>
            </a:r>
            <a:r>
              <a:rPr sz="2000" dirty="0"/>
              <a:t>, como "</a:t>
            </a:r>
            <a:r>
              <a:rPr sz="2000" dirty="0" err="1"/>
              <a:t>esquizofrenia</a:t>
            </a:r>
            <a:r>
              <a:rPr sz="2000" dirty="0"/>
              <a:t>". </a:t>
            </a:r>
          </a:p>
          <a:p>
            <a:pPr algn="just">
              <a:spcBef>
                <a:spcPts val="600"/>
              </a:spcBef>
              <a:spcAft>
                <a:spcPts val="0"/>
              </a:spcAft>
            </a:pPr>
            <a:r>
              <a:rPr sz="2000" dirty="0" err="1"/>
              <a:t>Respeita</a:t>
            </a:r>
            <a:r>
              <a:rPr sz="2000" dirty="0"/>
              <a:t> o </a:t>
            </a:r>
            <a:r>
              <a:rPr sz="2000" dirty="0" err="1"/>
              <a:t>poder</a:t>
            </a:r>
            <a:r>
              <a:rPr sz="2000" dirty="0"/>
              <a:t> de </a:t>
            </a:r>
            <a:r>
              <a:rPr sz="2000" dirty="0" err="1"/>
              <a:t>decisão</a:t>
            </a:r>
            <a:r>
              <a:rPr sz="2000" dirty="0"/>
              <a:t> da pessoa e </a:t>
            </a:r>
            <a:r>
              <a:rPr sz="2000" dirty="0" err="1"/>
              <a:t>envolve</a:t>
            </a:r>
            <a:r>
              <a:rPr sz="2000" dirty="0"/>
              <a:t> a rede de </a:t>
            </a:r>
            <a:r>
              <a:rPr sz="2000" dirty="0" err="1"/>
              <a:t>familiares</a:t>
            </a:r>
            <a:r>
              <a:rPr sz="2000" dirty="0"/>
              <a:t> e amigos da pessoa. </a:t>
            </a:r>
            <a:endParaRPr lang="en-US" sz="2000" dirty="0"/>
          </a:p>
          <a:p>
            <a:pPr algn="just">
              <a:spcBef>
                <a:spcPts val="600"/>
              </a:spcBef>
              <a:spcAft>
                <a:spcPts val="0"/>
              </a:spcAft>
            </a:pPr>
            <a:r>
              <a:rPr sz="2000" dirty="0"/>
              <a:t>A equipe </a:t>
            </a:r>
            <a:r>
              <a:rPr sz="2000" dirty="0" err="1"/>
              <a:t>fornece</a:t>
            </a:r>
            <a:r>
              <a:rPr sz="2000" dirty="0"/>
              <a:t> </a:t>
            </a:r>
            <a:r>
              <a:rPr sz="2000" dirty="0" err="1"/>
              <a:t>ajuda</a:t>
            </a:r>
            <a:r>
              <a:rPr sz="2000" dirty="0"/>
              <a:t> </a:t>
            </a:r>
            <a:r>
              <a:rPr sz="2000" dirty="0" err="1"/>
              <a:t>imediata</a:t>
            </a:r>
            <a:r>
              <a:rPr sz="2000" dirty="0"/>
              <a:t> </a:t>
            </a:r>
            <a:r>
              <a:rPr sz="2000" dirty="0" err="1"/>
              <a:t>dentro</a:t>
            </a:r>
            <a:r>
              <a:rPr sz="2000" dirty="0"/>
              <a:t> de 24 horas </a:t>
            </a:r>
            <a:r>
              <a:rPr sz="2000" dirty="0" err="1"/>
              <a:t>após</a:t>
            </a:r>
            <a:r>
              <a:rPr sz="2000" dirty="0"/>
              <a:t> o </a:t>
            </a:r>
            <a:r>
              <a:rPr sz="2000" dirty="0" err="1"/>
              <a:t>primeiro</a:t>
            </a:r>
            <a:r>
              <a:rPr sz="2000" dirty="0"/>
              <a:t> </a:t>
            </a:r>
            <a:r>
              <a:rPr sz="2000" dirty="0" err="1"/>
              <a:t>contato</a:t>
            </a:r>
            <a:r>
              <a:rPr sz="2000" dirty="0"/>
              <a:t>. </a:t>
            </a:r>
          </a:p>
          <a:p>
            <a:pPr algn="just">
              <a:spcBef>
                <a:spcPts val="600"/>
              </a:spcBef>
              <a:spcAft>
                <a:spcPts val="0"/>
              </a:spcAft>
            </a:pPr>
            <a:r>
              <a:rPr sz="2000" dirty="0" err="1"/>
              <a:t>Busca</a:t>
            </a:r>
            <a:r>
              <a:rPr sz="2000" dirty="0"/>
              <a:t> </a:t>
            </a:r>
            <a:r>
              <a:rPr sz="2000" dirty="0" err="1"/>
              <a:t>engajar</a:t>
            </a:r>
            <a:r>
              <a:rPr sz="2000" dirty="0"/>
              <a:t> as redes sociais, </a:t>
            </a:r>
            <a:r>
              <a:rPr sz="2000" dirty="0" err="1"/>
              <a:t>reconstruir</a:t>
            </a:r>
            <a:r>
              <a:rPr sz="2000" dirty="0"/>
              <a:t> </a:t>
            </a:r>
            <a:r>
              <a:rPr sz="2000" dirty="0" err="1"/>
              <a:t>relacionamentos</a:t>
            </a:r>
            <a:r>
              <a:rPr sz="2000" dirty="0"/>
              <a:t> e, se </a:t>
            </a:r>
            <a:r>
              <a:rPr sz="2000" dirty="0" err="1"/>
              <a:t>possível</a:t>
            </a:r>
            <a:r>
              <a:rPr sz="2000" dirty="0"/>
              <a:t>, </a:t>
            </a:r>
            <a:r>
              <a:rPr sz="2000" dirty="0" err="1"/>
              <a:t>evitar</a:t>
            </a:r>
            <a:r>
              <a:rPr sz="2000" dirty="0"/>
              <a:t> a </a:t>
            </a:r>
            <a:r>
              <a:rPr sz="2000" dirty="0" err="1"/>
              <a:t>medicação</a:t>
            </a:r>
            <a:r>
              <a:rPr sz="2000" dirty="0"/>
              <a:t> e a </a:t>
            </a:r>
            <a:r>
              <a:rPr sz="2000" dirty="0" err="1"/>
              <a:t>experiência</a:t>
            </a:r>
            <a:r>
              <a:rPr sz="2000" dirty="0"/>
              <a:t> </a:t>
            </a:r>
            <a:r>
              <a:rPr sz="2000" dirty="0" err="1"/>
              <a:t>alienante</a:t>
            </a:r>
            <a:r>
              <a:rPr sz="2000" dirty="0"/>
              <a:t> da </a:t>
            </a:r>
            <a:r>
              <a:rPr sz="2000" dirty="0" err="1"/>
              <a:t>hospitalização</a:t>
            </a:r>
            <a:r>
              <a:rPr sz="2000" dirty="0"/>
              <a:t>. </a:t>
            </a:r>
          </a:p>
        </p:txBody>
      </p:sp>
      <p:sp>
        <p:nvSpPr>
          <p:cNvPr id="2" name="Title 1">
            <a:extLst>
              <a:ext uri="{FF2B5EF4-FFF2-40B4-BE49-F238E27FC236}">
                <a16:creationId xmlns:a16="http://schemas.microsoft.com/office/drawing/2014/main" id="{8E4AB929-0710-4C83-B232-8B54043CFE71}"/>
              </a:ext>
            </a:extLst>
          </p:cNvPr>
          <p:cNvSpPr>
            <a:spLocks noGrp="1"/>
          </p:cNvSpPr>
          <p:nvPr>
            <p:ph type="title"/>
          </p:nvPr>
        </p:nvSpPr>
        <p:spPr>
          <a:xfrm>
            <a:off x="422141" y="506412"/>
            <a:ext cx="11174411" cy="432000"/>
          </a:xfrm>
        </p:spPr>
        <p:txBody>
          <a:bodyPr/>
          <a:lstStyle/>
          <a:p>
            <a:pPr algn="ctr"/>
            <a:r>
              <a:rPr dirty="0" err="1"/>
              <a:t>Apresentação</a:t>
            </a:r>
            <a:r>
              <a:rPr dirty="0"/>
              <a:t>: Diferentes </a:t>
            </a:r>
            <a:r>
              <a:rPr dirty="0" err="1"/>
              <a:t>formas</a:t>
            </a:r>
            <a:r>
              <a:rPr dirty="0"/>
              <a:t> de </a:t>
            </a:r>
            <a:r>
              <a:rPr dirty="0" err="1"/>
              <a:t>apoio</a:t>
            </a:r>
            <a:r>
              <a:rPr dirty="0"/>
              <a:t> – 15</a:t>
            </a:r>
            <a:endParaRPr lang="en-CH" dirty="0"/>
          </a:p>
        </p:txBody>
      </p:sp>
    </p:spTree>
    <p:extLst>
      <p:ext uri="{BB962C8B-B14F-4D97-AF65-F5344CB8AC3E}">
        <p14:creationId xmlns:p14="http://schemas.microsoft.com/office/powerpoint/2010/main" val="634290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1355-546F-4DD6-A560-CE00308816B1}"/>
              </a:ext>
            </a:extLst>
          </p:cNvPr>
          <p:cNvSpPr>
            <a:spLocks noGrp="1"/>
          </p:cNvSpPr>
          <p:nvPr>
            <p:ph sz="quarter" idx="14"/>
          </p:nvPr>
        </p:nvSpPr>
        <p:spPr>
          <a:xfrm>
            <a:off x="508794" y="1831273"/>
            <a:ext cx="11174412" cy="3446580"/>
          </a:xfrm>
        </p:spPr>
        <p:txBody>
          <a:bodyPr>
            <a:normAutofit/>
          </a:bodyPr>
          <a:lstStyle/>
          <a:p>
            <a:pPr marL="0" indent="0" algn="just">
              <a:spcBef>
                <a:spcPts val="600"/>
              </a:spcBef>
              <a:spcAft>
                <a:spcPts val="0"/>
              </a:spcAft>
              <a:buNone/>
              <a:defRPr b="1"/>
            </a:pPr>
            <a:r>
              <a:rPr sz="2000" dirty="0" err="1"/>
              <a:t>Diálogo</a:t>
            </a:r>
            <a:r>
              <a:rPr sz="2000" dirty="0"/>
              <a:t> Aberto (</a:t>
            </a:r>
            <a:r>
              <a:rPr sz="2000" dirty="0" err="1"/>
              <a:t>continuação</a:t>
            </a:r>
            <a:r>
              <a:rPr sz="2000" dirty="0"/>
              <a:t>)</a:t>
            </a:r>
          </a:p>
          <a:p>
            <a:pPr algn="just">
              <a:spcBef>
                <a:spcPts val="600"/>
              </a:spcBef>
              <a:spcAft>
                <a:spcPts val="0"/>
              </a:spcAft>
            </a:pPr>
            <a:r>
              <a:rPr sz="2000" dirty="0" err="1"/>
              <a:t>Nenhum</a:t>
            </a:r>
            <a:r>
              <a:rPr sz="2000" dirty="0"/>
              <a:t> plano de </a:t>
            </a:r>
            <a:r>
              <a:rPr sz="2000" dirty="0" err="1"/>
              <a:t>tratamento</a:t>
            </a:r>
            <a:r>
              <a:rPr sz="2000" dirty="0"/>
              <a:t> </a:t>
            </a:r>
            <a:r>
              <a:rPr sz="2000" dirty="0" err="1"/>
              <a:t>exato</a:t>
            </a:r>
            <a:r>
              <a:rPr sz="2000" dirty="0"/>
              <a:t> é </a:t>
            </a:r>
            <a:r>
              <a:rPr sz="2000" dirty="0" err="1"/>
              <a:t>preparado</a:t>
            </a:r>
            <a:r>
              <a:rPr sz="2000" dirty="0"/>
              <a:t>. </a:t>
            </a:r>
          </a:p>
          <a:p>
            <a:pPr algn="just">
              <a:spcBef>
                <a:spcPts val="600"/>
              </a:spcBef>
              <a:spcAft>
                <a:spcPts val="0"/>
              </a:spcAft>
            </a:pPr>
            <a:r>
              <a:rPr sz="2000" dirty="0"/>
              <a:t>A </a:t>
            </a:r>
            <a:r>
              <a:rPr sz="2000" dirty="0" err="1"/>
              <a:t>abordagem</a:t>
            </a:r>
            <a:r>
              <a:rPr sz="2000" dirty="0"/>
              <a:t> é </a:t>
            </a:r>
            <a:r>
              <a:rPr sz="2000" dirty="0" err="1"/>
              <a:t>flexível</a:t>
            </a:r>
            <a:r>
              <a:rPr sz="2000" dirty="0"/>
              <a:t> e se </a:t>
            </a:r>
            <a:r>
              <a:rPr sz="2000" dirty="0" err="1"/>
              <a:t>adapta</a:t>
            </a:r>
            <a:r>
              <a:rPr sz="2000" dirty="0"/>
              <a:t> </a:t>
            </a:r>
            <a:r>
              <a:rPr sz="2000" dirty="0" err="1"/>
              <a:t>às</a:t>
            </a:r>
            <a:r>
              <a:rPr sz="2000" dirty="0"/>
              <a:t> </a:t>
            </a:r>
            <a:r>
              <a:rPr sz="2000" dirty="0" err="1"/>
              <a:t>necessidades</a:t>
            </a:r>
            <a:r>
              <a:rPr sz="2000" dirty="0"/>
              <a:t> de </a:t>
            </a:r>
            <a:r>
              <a:rPr sz="2000" dirty="0" err="1"/>
              <a:t>mudança</a:t>
            </a:r>
            <a:r>
              <a:rPr sz="2000" dirty="0"/>
              <a:t> de </a:t>
            </a:r>
            <a:r>
              <a:rPr sz="2000" dirty="0" err="1"/>
              <a:t>cada</a:t>
            </a:r>
            <a:r>
              <a:rPr sz="2000" dirty="0"/>
              <a:t> pessoa. </a:t>
            </a:r>
          </a:p>
          <a:p>
            <a:pPr algn="just">
              <a:spcBef>
                <a:spcPts val="600"/>
              </a:spcBef>
              <a:spcAft>
                <a:spcPts val="0"/>
              </a:spcAft>
            </a:pPr>
            <a:r>
              <a:rPr sz="2000" dirty="0"/>
              <a:t>O local da </a:t>
            </a:r>
            <a:r>
              <a:rPr sz="2000" dirty="0" err="1"/>
              <a:t>reunião</a:t>
            </a:r>
            <a:r>
              <a:rPr sz="2000" dirty="0"/>
              <a:t> é </a:t>
            </a:r>
            <a:r>
              <a:rPr sz="2000" dirty="0" err="1"/>
              <a:t>decidido</a:t>
            </a:r>
            <a:r>
              <a:rPr sz="2000" dirty="0"/>
              <a:t> em conjunto. </a:t>
            </a:r>
          </a:p>
          <a:p>
            <a:pPr algn="just">
              <a:spcBef>
                <a:spcPts val="600"/>
              </a:spcBef>
              <a:spcAft>
                <a:spcPts val="0"/>
              </a:spcAft>
            </a:pPr>
            <a:r>
              <a:rPr sz="2000" dirty="0"/>
              <a:t>Para combater o </a:t>
            </a:r>
            <a:r>
              <a:rPr sz="2000" dirty="0" err="1"/>
              <a:t>estigma</a:t>
            </a:r>
            <a:r>
              <a:rPr sz="2000" dirty="0"/>
              <a:t>, as </a:t>
            </a:r>
            <a:r>
              <a:rPr sz="2000" dirty="0" err="1"/>
              <a:t>reuniões</a:t>
            </a:r>
            <a:r>
              <a:rPr sz="2000" dirty="0"/>
              <a:t> </a:t>
            </a:r>
            <a:r>
              <a:rPr sz="2000" dirty="0" err="1"/>
              <a:t>podem</a:t>
            </a:r>
            <a:r>
              <a:rPr sz="2000" dirty="0"/>
              <a:t> ocorrer na casa da pessoa que </a:t>
            </a:r>
            <a:r>
              <a:rPr sz="2000" dirty="0" err="1"/>
              <a:t>procura</a:t>
            </a:r>
            <a:r>
              <a:rPr sz="2000" dirty="0"/>
              <a:t> </a:t>
            </a:r>
            <a:r>
              <a:rPr sz="2000" dirty="0" err="1"/>
              <a:t>apoio</a:t>
            </a:r>
            <a:r>
              <a:rPr sz="2000" dirty="0"/>
              <a:t>. </a:t>
            </a:r>
            <a:endParaRPr lang="en-CH" sz="2000" dirty="0"/>
          </a:p>
          <a:p>
            <a:pPr algn="just">
              <a:spcBef>
                <a:spcPts val="600"/>
              </a:spcBef>
              <a:spcAft>
                <a:spcPts val="0"/>
              </a:spcAft>
            </a:pPr>
            <a:r>
              <a:rPr sz="2000" dirty="0"/>
              <a:t>A pessoa que </a:t>
            </a:r>
            <a:r>
              <a:rPr sz="2000" dirty="0" err="1"/>
              <a:t>busca</a:t>
            </a:r>
            <a:r>
              <a:rPr sz="2000" dirty="0"/>
              <a:t> </a:t>
            </a:r>
            <a:r>
              <a:rPr sz="2000" dirty="0" err="1"/>
              <a:t>apoio</a:t>
            </a:r>
            <a:r>
              <a:rPr sz="2000" dirty="0"/>
              <a:t> </a:t>
            </a:r>
            <a:r>
              <a:rPr sz="2000" dirty="0" err="1"/>
              <a:t>identifica</a:t>
            </a:r>
            <a:r>
              <a:rPr sz="2000" dirty="0"/>
              <a:t> a </a:t>
            </a:r>
            <a:r>
              <a:rPr sz="2000" dirty="0" err="1"/>
              <a:t>família</a:t>
            </a:r>
            <a:r>
              <a:rPr sz="2000" dirty="0"/>
              <a:t> e </a:t>
            </a:r>
            <a:r>
              <a:rPr sz="2000" dirty="0" err="1"/>
              <a:t>os</a:t>
            </a:r>
            <a:r>
              <a:rPr sz="2000" dirty="0"/>
              <a:t> </a:t>
            </a:r>
            <a:r>
              <a:rPr sz="2000" dirty="0" err="1"/>
              <a:t>parceiros</a:t>
            </a:r>
            <a:r>
              <a:rPr sz="2000" dirty="0"/>
              <a:t> de </a:t>
            </a:r>
            <a:r>
              <a:rPr sz="2000" dirty="0" err="1"/>
              <a:t>cuidados</a:t>
            </a:r>
            <a:r>
              <a:rPr sz="2000" dirty="0"/>
              <a:t> para </a:t>
            </a:r>
            <a:r>
              <a:rPr sz="2000" dirty="0" err="1"/>
              <a:t>participar</a:t>
            </a:r>
            <a:r>
              <a:rPr sz="2000" dirty="0"/>
              <a:t>, </a:t>
            </a:r>
            <a:r>
              <a:rPr sz="2000" dirty="0" err="1"/>
              <a:t>juntamente</a:t>
            </a:r>
            <a:r>
              <a:rPr sz="2000" dirty="0"/>
              <a:t> com a equipe de </a:t>
            </a:r>
            <a:r>
              <a:rPr sz="2000" dirty="0" err="1"/>
              <a:t>diálogo</a:t>
            </a:r>
            <a:r>
              <a:rPr sz="2000" dirty="0"/>
              <a:t> </a:t>
            </a:r>
            <a:r>
              <a:rPr sz="2000" dirty="0" err="1"/>
              <a:t>aberto</a:t>
            </a:r>
            <a:r>
              <a:rPr sz="2000" dirty="0"/>
              <a:t>, de </a:t>
            </a:r>
            <a:r>
              <a:rPr sz="2000" dirty="0" err="1"/>
              <a:t>reuniões</a:t>
            </a:r>
            <a:r>
              <a:rPr sz="2000" dirty="0"/>
              <a:t> </a:t>
            </a:r>
            <a:r>
              <a:rPr sz="2000" dirty="0" err="1"/>
              <a:t>diárias</a:t>
            </a:r>
            <a:r>
              <a:rPr sz="2000" dirty="0"/>
              <a:t> </a:t>
            </a:r>
            <a:r>
              <a:rPr sz="2000" dirty="0" err="1"/>
              <a:t>abertas</a:t>
            </a:r>
            <a:r>
              <a:rPr sz="2000" dirty="0"/>
              <a:t>, </a:t>
            </a:r>
            <a:r>
              <a:rPr sz="2000" dirty="0" err="1"/>
              <a:t>não</a:t>
            </a:r>
            <a:r>
              <a:rPr sz="2000" dirty="0"/>
              <a:t> </a:t>
            </a:r>
            <a:r>
              <a:rPr sz="2000" dirty="0" err="1"/>
              <a:t>secretas</a:t>
            </a:r>
            <a:r>
              <a:rPr sz="2000" dirty="0"/>
              <a:t> e </a:t>
            </a:r>
            <a:r>
              <a:rPr sz="2000" dirty="0" err="1"/>
              <a:t>não</a:t>
            </a:r>
            <a:r>
              <a:rPr sz="2000" dirty="0"/>
              <a:t> </a:t>
            </a:r>
            <a:r>
              <a:rPr sz="2000" dirty="0" err="1"/>
              <a:t>hierárquicas</a:t>
            </a:r>
            <a:r>
              <a:rPr sz="2000" dirty="0"/>
              <a:t>. </a:t>
            </a:r>
          </a:p>
          <a:p>
            <a:pPr algn="just">
              <a:spcBef>
                <a:spcPts val="600"/>
              </a:spcBef>
              <a:spcAft>
                <a:spcPts val="0"/>
              </a:spcAft>
            </a:pPr>
            <a:r>
              <a:rPr sz="2000" dirty="0"/>
              <a:t>Todos </a:t>
            </a:r>
            <a:r>
              <a:rPr sz="2000" dirty="0" err="1"/>
              <a:t>expressam</a:t>
            </a:r>
            <a:r>
              <a:rPr sz="2000" dirty="0"/>
              <a:t> e </a:t>
            </a:r>
            <a:r>
              <a:rPr sz="2000" dirty="0" err="1"/>
              <a:t>refletem</a:t>
            </a:r>
            <a:r>
              <a:rPr sz="2000" dirty="0"/>
              <a:t> </a:t>
            </a:r>
            <a:r>
              <a:rPr sz="2000" dirty="0" err="1"/>
              <a:t>abertamente</a:t>
            </a:r>
            <a:r>
              <a:rPr sz="2000" dirty="0"/>
              <a:t> sobre seus pensamentos e sentimentos – </a:t>
            </a:r>
            <a:r>
              <a:rPr sz="2000" dirty="0" err="1"/>
              <a:t>particularmente</a:t>
            </a:r>
            <a:r>
              <a:rPr sz="2000" dirty="0"/>
              <a:t> a </a:t>
            </a:r>
            <a:r>
              <a:rPr sz="2000" dirty="0" err="1"/>
              <a:t>voz</a:t>
            </a:r>
            <a:r>
              <a:rPr sz="2000" dirty="0"/>
              <a:t> da pessoa que </a:t>
            </a:r>
            <a:r>
              <a:rPr sz="2000" dirty="0" err="1"/>
              <a:t>procura</a:t>
            </a:r>
            <a:r>
              <a:rPr sz="2000" dirty="0"/>
              <a:t> </a:t>
            </a:r>
            <a:r>
              <a:rPr sz="2000" dirty="0" err="1"/>
              <a:t>apoio</a:t>
            </a:r>
            <a:r>
              <a:rPr sz="2000" dirty="0"/>
              <a:t>. </a:t>
            </a:r>
            <a:endParaRPr lang="en-CH" sz="2000" dirty="0"/>
          </a:p>
        </p:txBody>
      </p:sp>
      <p:sp>
        <p:nvSpPr>
          <p:cNvPr id="2" name="Title 1">
            <a:extLst>
              <a:ext uri="{FF2B5EF4-FFF2-40B4-BE49-F238E27FC236}">
                <a16:creationId xmlns:a16="http://schemas.microsoft.com/office/drawing/2014/main" id="{8E4AB929-0710-4C83-B232-8B54043CFE71}"/>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16</a:t>
            </a:r>
            <a:endParaRPr lang="en-CH" dirty="0"/>
          </a:p>
        </p:txBody>
      </p:sp>
    </p:spTree>
    <p:extLst>
      <p:ext uri="{BB962C8B-B14F-4D97-AF65-F5344CB8AC3E}">
        <p14:creationId xmlns:p14="http://schemas.microsoft.com/office/powerpoint/2010/main" val="33825518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7AE1E-7B1B-4C3B-B6C2-91702A8002CD}"/>
              </a:ext>
            </a:extLst>
          </p:cNvPr>
          <p:cNvSpPr>
            <a:spLocks noGrp="1"/>
          </p:cNvSpPr>
          <p:nvPr>
            <p:ph sz="quarter" idx="14"/>
          </p:nvPr>
        </p:nvSpPr>
        <p:spPr>
          <a:xfrm>
            <a:off x="507195" y="1182570"/>
            <a:ext cx="11174412" cy="4500000"/>
          </a:xfrm>
        </p:spPr>
        <p:txBody>
          <a:bodyPr>
            <a:normAutofit fontScale="92500"/>
          </a:bodyPr>
          <a:lstStyle/>
          <a:p>
            <a:pPr marL="0" indent="0" algn="just">
              <a:lnSpc>
                <a:spcPct val="110000"/>
              </a:lnSpc>
              <a:spcBef>
                <a:spcPts val="600"/>
              </a:spcBef>
              <a:spcAft>
                <a:spcPts val="0"/>
              </a:spcAft>
              <a:buNone/>
              <a:defRPr b="1"/>
            </a:pPr>
            <a:r>
              <a:rPr dirty="0" err="1"/>
              <a:t>Diálogo</a:t>
            </a:r>
            <a:r>
              <a:rPr dirty="0"/>
              <a:t> Aberto (</a:t>
            </a:r>
            <a:r>
              <a:rPr dirty="0" err="1"/>
              <a:t>continuação</a:t>
            </a:r>
            <a:r>
              <a:rPr dirty="0"/>
              <a:t>)</a:t>
            </a:r>
          </a:p>
          <a:p>
            <a:pPr algn="just">
              <a:lnSpc>
                <a:spcPct val="110000"/>
              </a:lnSpc>
              <a:spcBef>
                <a:spcPts val="600"/>
              </a:spcBef>
              <a:spcAft>
                <a:spcPts val="0"/>
              </a:spcAft>
            </a:pPr>
            <a:r>
              <a:rPr dirty="0"/>
              <a:t>A </a:t>
            </a:r>
            <a:r>
              <a:rPr dirty="0" err="1"/>
              <a:t>linguagem</a:t>
            </a:r>
            <a:r>
              <a:rPr dirty="0"/>
              <a:t> é uma </a:t>
            </a:r>
            <a:r>
              <a:rPr dirty="0" err="1"/>
              <a:t>parte</a:t>
            </a:r>
            <a:r>
              <a:rPr dirty="0"/>
              <a:t> importante da </a:t>
            </a:r>
            <a:r>
              <a:rPr dirty="0" err="1"/>
              <a:t>criação</a:t>
            </a:r>
            <a:r>
              <a:rPr dirty="0"/>
              <a:t> de um </a:t>
            </a:r>
            <a:r>
              <a:rPr dirty="0" err="1"/>
              <a:t>diálogo</a:t>
            </a:r>
            <a:r>
              <a:rPr dirty="0"/>
              <a:t> </a:t>
            </a:r>
            <a:r>
              <a:rPr dirty="0" err="1"/>
              <a:t>aberto</a:t>
            </a:r>
            <a:r>
              <a:rPr dirty="0"/>
              <a:t>.</a:t>
            </a:r>
          </a:p>
          <a:p>
            <a:pPr algn="just">
              <a:lnSpc>
                <a:spcPct val="110000"/>
              </a:lnSpc>
              <a:spcBef>
                <a:spcPts val="600"/>
              </a:spcBef>
              <a:spcAft>
                <a:spcPts val="0"/>
              </a:spcAft>
            </a:pPr>
            <a:r>
              <a:rPr dirty="0"/>
              <a:t>Os </a:t>
            </a:r>
            <a:r>
              <a:rPr dirty="0" err="1"/>
              <a:t>membros</a:t>
            </a:r>
            <a:r>
              <a:rPr dirty="0"/>
              <a:t> da equipe </a:t>
            </a:r>
            <a:r>
              <a:rPr dirty="0" err="1"/>
              <a:t>não</a:t>
            </a:r>
            <a:r>
              <a:rPr dirty="0"/>
              <a:t> </a:t>
            </a:r>
            <a:r>
              <a:rPr dirty="0" err="1"/>
              <a:t>entrevistam</a:t>
            </a:r>
            <a:r>
              <a:rPr dirty="0"/>
              <a:t> </a:t>
            </a:r>
            <a:r>
              <a:rPr dirty="0" err="1"/>
              <a:t>os</a:t>
            </a:r>
            <a:r>
              <a:rPr dirty="0"/>
              <a:t> participantes </a:t>
            </a:r>
            <a:r>
              <a:rPr dirty="0" err="1"/>
              <a:t>nem</a:t>
            </a:r>
            <a:r>
              <a:rPr dirty="0"/>
              <a:t> </a:t>
            </a:r>
            <a:r>
              <a:rPr dirty="0" err="1"/>
              <a:t>usam</a:t>
            </a:r>
            <a:r>
              <a:rPr dirty="0"/>
              <a:t> </a:t>
            </a:r>
            <a:r>
              <a:rPr dirty="0" err="1"/>
              <a:t>linguagem</a:t>
            </a:r>
            <a:r>
              <a:rPr dirty="0"/>
              <a:t> </a:t>
            </a:r>
            <a:r>
              <a:rPr dirty="0" err="1"/>
              <a:t>médica</a:t>
            </a:r>
            <a:r>
              <a:rPr dirty="0"/>
              <a:t>. </a:t>
            </a:r>
          </a:p>
          <a:p>
            <a:pPr algn="just">
              <a:lnSpc>
                <a:spcPct val="110000"/>
              </a:lnSpc>
              <a:spcBef>
                <a:spcPts val="600"/>
              </a:spcBef>
              <a:spcAft>
                <a:spcPts val="0"/>
              </a:spcAft>
            </a:pPr>
            <a:r>
              <a:rPr dirty="0"/>
              <a:t>Eles </a:t>
            </a:r>
            <a:r>
              <a:rPr dirty="0" err="1"/>
              <a:t>não</a:t>
            </a:r>
            <a:r>
              <a:rPr dirty="0"/>
              <a:t> </a:t>
            </a:r>
            <a:r>
              <a:rPr dirty="0" err="1"/>
              <a:t>procuram</a:t>
            </a:r>
            <a:r>
              <a:rPr dirty="0"/>
              <a:t> </a:t>
            </a:r>
            <a:r>
              <a:rPr dirty="0" err="1"/>
              <a:t>encontrar</a:t>
            </a:r>
            <a:r>
              <a:rPr dirty="0"/>
              <a:t> </a:t>
            </a:r>
            <a:r>
              <a:rPr dirty="0" err="1"/>
              <a:t>soluções</a:t>
            </a:r>
            <a:r>
              <a:rPr dirty="0"/>
              <a:t> ou </a:t>
            </a:r>
            <a:r>
              <a:rPr dirty="0" err="1"/>
              <a:t>tomar</a:t>
            </a:r>
            <a:r>
              <a:rPr dirty="0"/>
              <a:t> </a:t>
            </a:r>
            <a:r>
              <a:rPr dirty="0" err="1"/>
              <a:t>decisões</a:t>
            </a:r>
            <a:r>
              <a:rPr dirty="0"/>
              <a:t> sobre o </a:t>
            </a:r>
            <a:r>
              <a:rPr dirty="0" err="1"/>
              <a:t>tratamento</a:t>
            </a:r>
            <a:r>
              <a:rPr dirty="0"/>
              <a:t> em </a:t>
            </a:r>
            <a:r>
              <a:rPr dirty="0" err="1"/>
              <a:t>nome</a:t>
            </a:r>
            <a:r>
              <a:rPr dirty="0"/>
              <a:t> da pessoa em </a:t>
            </a:r>
            <a:r>
              <a:rPr dirty="0" err="1"/>
              <a:t>questão</a:t>
            </a:r>
            <a:r>
              <a:rPr dirty="0"/>
              <a:t>. </a:t>
            </a:r>
          </a:p>
          <a:p>
            <a:pPr algn="just">
              <a:lnSpc>
                <a:spcPct val="110000"/>
              </a:lnSpc>
              <a:spcBef>
                <a:spcPts val="600"/>
              </a:spcBef>
              <a:spcAft>
                <a:spcPts val="0"/>
              </a:spcAft>
            </a:pPr>
            <a:r>
              <a:rPr dirty="0"/>
              <a:t>Os </a:t>
            </a:r>
            <a:r>
              <a:rPr dirty="0" err="1"/>
              <a:t>membros</a:t>
            </a:r>
            <a:r>
              <a:rPr dirty="0"/>
              <a:t> da equipe </a:t>
            </a:r>
            <a:r>
              <a:rPr dirty="0" err="1"/>
              <a:t>acompanham</a:t>
            </a:r>
            <a:r>
              <a:rPr dirty="0"/>
              <a:t> </a:t>
            </a:r>
            <a:r>
              <a:rPr dirty="0" err="1"/>
              <a:t>os</a:t>
            </a:r>
            <a:r>
              <a:rPr dirty="0"/>
              <a:t> </a:t>
            </a:r>
            <a:r>
              <a:rPr dirty="0" err="1"/>
              <a:t>temas</a:t>
            </a:r>
            <a:r>
              <a:rPr dirty="0"/>
              <a:t> e </a:t>
            </a:r>
            <a:r>
              <a:rPr dirty="0" err="1"/>
              <a:t>questões</a:t>
            </a:r>
            <a:r>
              <a:rPr dirty="0"/>
              <a:t> </a:t>
            </a:r>
            <a:r>
              <a:rPr dirty="0" err="1"/>
              <a:t>levantados</a:t>
            </a:r>
            <a:r>
              <a:rPr dirty="0"/>
              <a:t> pela pessoa e sua </a:t>
            </a:r>
            <a:r>
              <a:rPr dirty="0" err="1"/>
              <a:t>família</a:t>
            </a:r>
            <a:r>
              <a:rPr dirty="0"/>
              <a:t>. </a:t>
            </a:r>
          </a:p>
          <a:p>
            <a:pPr algn="just">
              <a:lnSpc>
                <a:spcPct val="110000"/>
              </a:lnSpc>
              <a:spcBef>
                <a:spcPts val="600"/>
              </a:spcBef>
              <a:spcAft>
                <a:spcPts val="0"/>
              </a:spcAft>
            </a:pPr>
            <a:r>
              <a:rPr dirty="0"/>
              <a:t>O </a:t>
            </a:r>
            <a:r>
              <a:rPr dirty="0" err="1"/>
              <a:t>Diálogo</a:t>
            </a:r>
            <a:r>
              <a:rPr dirty="0"/>
              <a:t> Aberto </a:t>
            </a:r>
            <a:r>
              <a:rPr dirty="0" err="1"/>
              <a:t>explora</a:t>
            </a:r>
            <a:r>
              <a:rPr dirty="0"/>
              <a:t> como </a:t>
            </a:r>
            <a:r>
              <a:rPr dirty="0" err="1"/>
              <a:t>eles</a:t>
            </a:r>
            <a:r>
              <a:rPr dirty="0"/>
              <a:t> </a:t>
            </a:r>
            <a:r>
              <a:rPr dirty="0" err="1"/>
              <a:t>entendem</a:t>
            </a:r>
            <a:r>
              <a:rPr dirty="0"/>
              <a:t> a </a:t>
            </a:r>
            <a:r>
              <a:rPr dirty="0" err="1"/>
              <a:t>situação</a:t>
            </a:r>
            <a:r>
              <a:rPr dirty="0"/>
              <a:t> e como, em seu </a:t>
            </a:r>
            <a:r>
              <a:rPr dirty="0" err="1"/>
              <a:t>próprio</a:t>
            </a:r>
            <a:r>
              <a:rPr dirty="0"/>
              <a:t> </a:t>
            </a:r>
            <a:r>
              <a:rPr dirty="0" err="1"/>
              <a:t>idioma</a:t>
            </a:r>
            <a:r>
              <a:rPr dirty="0"/>
              <a:t>, a pessoa e sua rede de </a:t>
            </a:r>
            <a:r>
              <a:rPr dirty="0" err="1"/>
              <a:t>apoio</a:t>
            </a:r>
            <a:r>
              <a:rPr dirty="0"/>
              <a:t> </a:t>
            </a:r>
            <a:r>
              <a:rPr dirty="0" err="1"/>
              <a:t>nomearam</a:t>
            </a:r>
            <a:r>
              <a:rPr dirty="0"/>
              <a:t> e </a:t>
            </a:r>
            <a:r>
              <a:rPr dirty="0" err="1"/>
              <a:t>descreveram</a:t>
            </a:r>
            <a:r>
              <a:rPr dirty="0"/>
              <a:t> o </a:t>
            </a:r>
            <a:r>
              <a:rPr dirty="0" err="1"/>
              <a:t>sofrimento</a:t>
            </a:r>
            <a:r>
              <a:rPr dirty="0"/>
              <a:t> da pessoa. </a:t>
            </a:r>
          </a:p>
          <a:p>
            <a:pPr algn="just">
              <a:lnSpc>
                <a:spcPct val="110000"/>
              </a:lnSpc>
              <a:spcBef>
                <a:spcPts val="600"/>
              </a:spcBef>
              <a:spcAft>
                <a:spcPts val="0"/>
              </a:spcAft>
            </a:pPr>
            <a:r>
              <a:rPr dirty="0"/>
              <a:t>Ao </a:t>
            </a:r>
            <a:r>
              <a:rPr dirty="0" err="1"/>
              <a:t>falar</a:t>
            </a:r>
            <a:r>
              <a:rPr dirty="0"/>
              <a:t> </a:t>
            </a:r>
            <a:r>
              <a:rPr dirty="0" err="1"/>
              <a:t>abertamente</a:t>
            </a:r>
            <a:r>
              <a:rPr dirty="0"/>
              <a:t> em </a:t>
            </a:r>
            <a:r>
              <a:rPr dirty="0" err="1"/>
              <a:t>todos</a:t>
            </a:r>
            <a:r>
              <a:rPr dirty="0"/>
              <a:t> </a:t>
            </a:r>
            <a:r>
              <a:rPr dirty="0" err="1"/>
              <a:t>os</a:t>
            </a:r>
            <a:r>
              <a:rPr dirty="0"/>
              <a:t> </a:t>
            </a:r>
            <a:r>
              <a:rPr dirty="0" err="1"/>
              <a:t>momentos</a:t>
            </a:r>
            <a:r>
              <a:rPr dirty="0"/>
              <a:t>, </a:t>
            </a:r>
            <a:r>
              <a:rPr dirty="0" err="1"/>
              <a:t>todos</a:t>
            </a:r>
            <a:r>
              <a:rPr dirty="0"/>
              <a:t> </a:t>
            </a:r>
            <a:r>
              <a:rPr dirty="0" err="1"/>
              <a:t>entendem</a:t>
            </a:r>
            <a:r>
              <a:rPr dirty="0"/>
              <a:t> o que está </a:t>
            </a:r>
            <a:r>
              <a:rPr dirty="0" err="1"/>
              <a:t>acontecendo</a:t>
            </a:r>
            <a:r>
              <a:rPr dirty="0"/>
              <a:t> e o que está </a:t>
            </a:r>
            <a:r>
              <a:rPr dirty="0" err="1"/>
              <a:t>sendo</a:t>
            </a:r>
            <a:r>
              <a:rPr dirty="0"/>
              <a:t> </a:t>
            </a:r>
            <a:r>
              <a:rPr dirty="0" err="1"/>
              <a:t>falado</a:t>
            </a:r>
            <a:r>
              <a:rPr dirty="0"/>
              <a:t>. </a:t>
            </a:r>
          </a:p>
          <a:p>
            <a:pPr algn="just">
              <a:lnSpc>
                <a:spcPct val="110000"/>
              </a:lnSpc>
              <a:spcBef>
                <a:spcPts val="600"/>
              </a:spcBef>
              <a:spcAft>
                <a:spcPts val="0"/>
              </a:spcAft>
            </a:pPr>
            <a:r>
              <a:rPr dirty="0"/>
              <a:t>Uma </a:t>
            </a:r>
            <a:r>
              <a:rPr dirty="0" err="1"/>
              <a:t>linguagem</a:t>
            </a:r>
            <a:r>
              <a:rPr dirty="0"/>
              <a:t> e </a:t>
            </a:r>
            <a:r>
              <a:rPr dirty="0" err="1"/>
              <a:t>compreensão</a:t>
            </a:r>
            <a:r>
              <a:rPr dirty="0"/>
              <a:t> </a:t>
            </a:r>
            <a:r>
              <a:rPr dirty="0" err="1"/>
              <a:t>compartilhadas</a:t>
            </a:r>
            <a:r>
              <a:rPr dirty="0"/>
              <a:t> são </a:t>
            </a:r>
            <a:r>
              <a:rPr dirty="0" err="1"/>
              <a:t>criadas</a:t>
            </a:r>
            <a:endParaRPr lang="en-CH" dirty="0"/>
          </a:p>
        </p:txBody>
      </p:sp>
      <p:sp>
        <p:nvSpPr>
          <p:cNvPr id="2" name="Title 1">
            <a:extLst>
              <a:ext uri="{FF2B5EF4-FFF2-40B4-BE49-F238E27FC236}">
                <a16:creationId xmlns:a16="http://schemas.microsoft.com/office/drawing/2014/main" id="{9355DB19-8AA5-4C96-8DFD-BE95B93CDF43}"/>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17</a:t>
            </a:r>
            <a:endParaRPr lang="en-CH" dirty="0"/>
          </a:p>
        </p:txBody>
      </p:sp>
    </p:spTree>
    <p:extLst>
      <p:ext uri="{BB962C8B-B14F-4D97-AF65-F5344CB8AC3E}">
        <p14:creationId xmlns:p14="http://schemas.microsoft.com/office/powerpoint/2010/main" val="40170891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4A40A-E46E-439B-B89C-1B218F81A042}"/>
              </a:ext>
            </a:extLst>
          </p:cNvPr>
          <p:cNvSpPr>
            <a:spLocks noGrp="1"/>
          </p:cNvSpPr>
          <p:nvPr>
            <p:ph sz="quarter" idx="14"/>
          </p:nvPr>
        </p:nvSpPr>
        <p:spPr>
          <a:xfrm>
            <a:off x="507195" y="1182572"/>
            <a:ext cx="11174412" cy="4500000"/>
          </a:xfrm>
        </p:spPr>
        <p:txBody>
          <a:bodyPr>
            <a:noAutofit/>
          </a:bodyPr>
          <a:lstStyle/>
          <a:p>
            <a:pPr marL="0" indent="0" algn="just">
              <a:spcBef>
                <a:spcPts val="600"/>
              </a:spcBef>
              <a:spcAft>
                <a:spcPts val="0"/>
              </a:spcAft>
              <a:buNone/>
              <a:defRPr b="1"/>
            </a:pPr>
            <a:r>
              <a:rPr sz="2000" dirty="0" err="1"/>
              <a:t>Diálogo</a:t>
            </a:r>
            <a:r>
              <a:rPr sz="2000" dirty="0"/>
              <a:t> Aberto (</a:t>
            </a:r>
            <a:r>
              <a:rPr sz="2000" dirty="0" err="1"/>
              <a:t>continuação</a:t>
            </a:r>
            <a:r>
              <a:rPr sz="2000" dirty="0"/>
              <a:t>)</a:t>
            </a:r>
          </a:p>
          <a:p>
            <a:pPr algn="just">
              <a:spcBef>
                <a:spcPts val="600"/>
              </a:spcBef>
              <a:spcAft>
                <a:spcPts val="0"/>
              </a:spcAft>
            </a:pPr>
            <a:r>
              <a:rPr sz="2000" dirty="0" err="1"/>
              <a:t>Estudo</a:t>
            </a:r>
            <a:r>
              <a:rPr sz="2000" dirty="0"/>
              <a:t> sobre </a:t>
            </a:r>
            <a:r>
              <a:rPr sz="2000" dirty="0" err="1"/>
              <a:t>psicose</a:t>
            </a:r>
            <a:r>
              <a:rPr sz="2000" dirty="0"/>
              <a:t> de </a:t>
            </a:r>
            <a:r>
              <a:rPr sz="2000" dirty="0" err="1"/>
              <a:t>primeiro</a:t>
            </a:r>
            <a:r>
              <a:rPr sz="2000" dirty="0"/>
              <a:t> </a:t>
            </a:r>
            <a:r>
              <a:rPr sz="2000" dirty="0" err="1"/>
              <a:t>episódio</a:t>
            </a:r>
            <a:r>
              <a:rPr sz="2000" dirty="0"/>
              <a:t> </a:t>
            </a:r>
            <a:r>
              <a:rPr sz="2000" dirty="0" err="1"/>
              <a:t>mostrou</a:t>
            </a:r>
            <a:r>
              <a:rPr sz="2000" dirty="0"/>
              <a:t> que </a:t>
            </a:r>
            <a:r>
              <a:rPr sz="2000" dirty="0" err="1"/>
              <a:t>após</a:t>
            </a:r>
            <a:r>
              <a:rPr sz="2000" dirty="0"/>
              <a:t> 5 </a:t>
            </a:r>
            <a:r>
              <a:rPr sz="2000" dirty="0" err="1"/>
              <a:t>anos</a:t>
            </a:r>
            <a:r>
              <a:rPr sz="2000" dirty="0"/>
              <a:t>. </a:t>
            </a:r>
          </a:p>
          <a:p>
            <a:pPr marL="714375" indent="-350838" algn="just">
              <a:spcBef>
                <a:spcPts val="600"/>
              </a:spcBef>
              <a:spcAft>
                <a:spcPts val="0"/>
              </a:spcAft>
            </a:pPr>
            <a:r>
              <a:rPr sz="2000" dirty="0"/>
              <a:t>82% das pessoas </a:t>
            </a:r>
            <a:r>
              <a:rPr sz="2000" dirty="0" err="1"/>
              <a:t>não</a:t>
            </a:r>
            <a:r>
              <a:rPr sz="2000" dirty="0"/>
              <a:t> </a:t>
            </a:r>
            <a:r>
              <a:rPr sz="2000" dirty="0" err="1"/>
              <a:t>apresentaram</a:t>
            </a:r>
            <a:r>
              <a:rPr sz="2000" dirty="0"/>
              <a:t> </a:t>
            </a:r>
            <a:r>
              <a:rPr sz="2000" dirty="0" err="1"/>
              <a:t>sintomas</a:t>
            </a:r>
            <a:r>
              <a:rPr sz="2000" dirty="0"/>
              <a:t> </a:t>
            </a:r>
            <a:r>
              <a:rPr sz="2000" dirty="0" err="1"/>
              <a:t>psicóticos</a:t>
            </a:r>
            <a:r>
              <a:rPr sz="2000" dirty="0"/>
              <a:t> </a:t>
            </a:r>
            <a:r>
              <a:rPr sz="2000" dirty="0" err="1"/>
              <a:t>remanescentes</a:t>
            </a:r>
            <a:r>
              <a:rPr sz="2000" dirty="0"/>
              <a:t>. </a:t>
            </a:r>
          </a:p>
          <a:p>
            <a:pPr marL="714375" indent="-350838" algn="just">
              <a:spcBef>
                <a:spcPts val="600"/>
              </a:spcBef>
              <a:spcAft>
                <a:spcPts val="0"/>
              </a:spcAft>
            </a:pPr>
            <a:r>
              <a:rPr sz="2000" dirty="0"/>
              <a:t>86% </a:t>
            </a:r>
            <a:r>
              <a:rPr sz="2000" dirty="0" err="1"/>
              <a:t>retornaram</a:t>
            </a:r>
            <a:r>
              <a:rPr sz="2000" dirty="0"/>
              <a:t> </a:t>
            </a:r>
            <a:r>
              <a:rPr sz="2000" dirty="0" err="1"/>
              <a:t>aos</a:t>
            </a:r>
            <a:r>
              <a:rPr sz="2000" dirty="0"/>
              <a:t> estudos ou a um </a:t>
            </a:r>
            <a:r>
              <a:rPr sz="2000" dirty="0" err="1"/>
              <a:t>emprego</a:t>
            </a:r>
            <a:r>
              <a:rPr sz="2000" dirty="0"/>
              <a:t> em tempo integral. </a:t>
            </a:r>
          </a:p>
          <a:p>
            <a:pPr marL="714375" indent="-350838" algn="just">
              <a:spcBef>
                <a:spcPts val="600"/>
              </a:spcBef>
              <a:spcAft>
                <a:spcPts val="0"/>
              </a:spcAft>
            </a:pPr>
            <a:r>
              <a:rPr sz="2000" dirty="0" err="1"/>
              <a:t>apenas</a:t>
            </a:r>
            <a:r>
              <a:rPr sz="2000" dirty="0"/>
              <a:t> 14% </a:t>
            </a:r>
            <a:r>
              <a:rPr sz="2000" dirty="0" err="1"/>
              <a:t>estavam</a:t>
            </a:r>
            <a:r>
              <a:rPr sz="2000" dirty="0"/>
              <a:t> no </a:t>
            </a:r>
            <a:r>
              <a:rPr sz="2000" dirty="0" err="1"/>
              <a:t>subsídio</a:t>
            </a:r>
            <a:r>
              <a:rPr sz="2000" dirty="0"/>
              <a:t> de </a:t>
            </a:r>
            <a:r>
              <a:rPr sz="2000" dirty="0" err="1"/>
              <a:t>invalidez</a:t>
            </a:r>
            <a:r>
              <a:rPr sz="2000" dirty="0"/>
              <a:t>. </a:t>
            </a:r>
          </a:p>
          <a:p>
            <a:pPr marL="714375" indent="-350838" algn="just">
              <a:spcBef>
                <a:spcPts val="600"/>
              </a:spcBef>
              <a:spcAft>
                <a:spcPts val="0"/>
              </a:spcAft>
            </a:pPr>
            <a:r>
              <a:rPr sz="2000" dirty="0" err="1"/>
              <a:t>Apenas</a:t>
            </a:r>
            <a:r>
              <a:rPr sz="2000" dirty="0"/>
              <a:t> 29% </a:t>
            </a:r>
            <a:r>
              <a:rPr sz="2000" dirty="0" err="1"/>
              <a:t>usaram</a:t>
            </a:r>
            <a:r>
              <a:rPr sz="2000" dirty="0"/>
              <a:t> </a:t>
            </a:r>
            <a:r>
              <a:rPr sz="2000" dirty="0" err="1"/>
              <a:t>medicação</a:t>
            </a:r>
            <a:r>
              <a:rPr sz="2000" dirty="0"/>
              <a:t> </a:t>
            </a:r>
            <a:r>
              <a:rPr sz="2000" dirty="0" err="1"/>
              <a:t>neuroléptica</a:t>
            </a:r>
            <a:r>
              <a:rPr sz="2000" dirty="0"/>
              <a:t> em </a:t>
            </a:r>
            <a:r>
              <a:rPr sz="2000" dirty="0" err="1"/>
              <a:t>alguma</a:t>
            </a:r>
            <a:r>
              <a:rPr sz="2000" dirty="0"/>
              <a:t> </a:t>
            </a:r>
            <a:r>
              <a:rPr sz="2000" dirty="0" err="1"/>
              <a:t>fase</a:t>
            </a:r>
            <a:r>
              <a:rPr sz="2000" dirty="0"/>
              <a:t> do </a:t>
            </a:r>
            <a:r>
              <a:rPr sz="2000" dirty="0" err="1"/>
              <a:t>tratamento</a:t>
            </a:r>
            <a:r>
              <a:rPr sz="2000" dirty="0"/>
              <a:t>. </a:t>
            </a:r>
          </a:p>
          <a:p>
            <a:pPr algn="just">
              <a:spcBef>
                <a:spcPts val="600"/>
              </a:spcBef>
              <a:spcAft>
                <a:spcPts val="0"/>
              </a:spcAft>
            </a:pPr>
            <a:r>
              <a:rPr sz="2000" dirty="0"/>
              <a:t>Em </a:t>
            </a:r>
            <a:r>
              <a:rPr sz="2000" dirty="0" err="1"/>
              <a:t>comparação</a:t>
            </a:r>
            <a:r>
              <a:rPr sz="2000" dirty="0"/>
              <a:t>, um </a:t>
            </a:r>
            <a:r>
              <a:rPr sz="2000" dirty="0" err="1"/>
              <a:t>estudo</a:t>
            </a:r>
            <a:r>
              <a:rPr sz="2000" dirty="0"/>
              <a:t> de </a:t>
            </a:r>
            <a:r>
              <a:rPr sz="2000" dirty="0" err="1"/>
              <a:t>acompanhamento</a:t>
            </a:r>
            <a:r>
              <a:rPr sz="2000" dirty="0"/>
              <a:t> de 5 </a:t>
            </a:r>
            <a:r>
              <a:rPr sz="2000" dirty="0" err="1"/>
              <a:t>anos</a:t>
            </a:r>
            <a:r>
              <a:rPr sz="2000" dirty="0"/>
              <a:t> em pessoas que </a:t>
            </a:r>
            <a:r>
              <a:rPr sz="2000" dirty="0" err="1"/>
              <a:t>experimentaram</a:t>
            </a:r>
            <a:r>
              <a:rPr sz="2000" dirty="0"/>
              <a:t> um </a:t>
            </a:r>
            <a:r>
              <a:rPr sz="2000" dirty="0" err="1"/>
              <a:t>primeiro</a:t>
            </a:r>
            <a:r>
              <a:rPr sz="2000" dirty="0"/>
              <a:t> </a:t>
            </a:r>
            <a:r>
              <a:rPr sz="2000" dirty="0" err="1"/>
              <a:t>episódio</a:t>
            </a:r>
            <a:r>
              <a:rPr sz="2000" dirty="0"/>
              <a:t> </a:t>
            </a:r>
            <a:r>
              <a:rPr sz="2000" dirty="0" err="1"/>
              <a:t>psicótico</a:t>
            </a:r>
            <a:r>
              <a:rPr sz="2000" dirty="0"/>
              <a:t> </a:t>
            </a:r>
            <a:r>
              <a:rPr sz="2000" dirty="0" err="1"/>
              <a:t>tratado</a:t>
            </a:r>
            <a:r>
              <a:rPr sz="2000" dirty="0"/>
              <a:t> em </a:t>
            </a:r>
            <a:r>
              <a:rPr sz="2000" dirty="0" err="1"/>
              <a:t>Estocolmo</a:t>
            </a:r>
            <a:r>
              <a:rPr sz="2000" dirty="0"/>
              <a:t> (1991 a 1992) </a:t>
            </a:r>
            <a:r>
              <a:rPr sz="2000" dirty="0" err="1"/>
              <a:t>relatou</a:t>
            </a:r>
            <a:r>
              <a:rPr sz="2000" dirty="0"/>
              <a:t> que </a:t>
            </a:r>
            <a:r>
              <a:rPr sz="2000" dirty="0" err="1"/>
              <a:t>durante</a:t>
            </a:r>
            <a:r>
              <a:rPr sz="2000" dirty="0"/>
              <a:t> o </a:t>
            </a:r>
            <a:r>
              <a:rPr sz="2000" dirty="0" err="1"/>
              <a:t>período</a:t>
            </a:r>
            <a:r>
              <a:rPr sz="2000" dirty="0"/>
              <a:t> de 5 </a:t>
            </a:r>
            <a:r>
              <a:rPr sz="2000" dirty="0" err="1"/>
              <a:t>anos</a:t>
            </a:r>
            <a:r>
              <a:rPr sz="2000" dirty="0"/>
              <a:t>: </a:t>
            </a:r>
          </a:p>
          <a:p>
            <a:pPr marL="714375" indent="-350838" algn="just">
              <a:spcBef>
                <a:spcPts val="600"/>
              </a:spcBef>
              <a:spcAft>
                <a:spcPts val="0"/>
              </a:spcAft>
            </a:pPr>
            <a:r>
              <a:rPr sz="2000" dirty="0"/>
              <a:t>o tempo </a:t>
            </a:r>
            <a:r>
              <a:rPr sz="2000" dirty="0" err="1"/>
              <a:t>médio</a:t>
            </a:r>
            <a:r>
              <a:rPr sz="2000" dirty="0"/>
              <a:t> de </a:t>
            </a:r>
            <a:r>
              <a:rPr sz="2000" dirty="0" err="1"/>
              <a:t>hospitalização</a:t>
            </a:r>
            <a:r>
              <a:rPr sz="2000" dirty="0"/>
              <a:t> foi de 110 dias. </a:t>
            </a:r>
          </a:p>
          <a:p>
            <a:pPr marL="714375" indent="-350838" algn="just">
              <a:spcBef>
                <a:spcPts val="600"/>
              </a:spcBef>
              <a:spcAft>
                <a:spcPts val="0"/>
              </a:spcAft>
            </a:pPr>
            <a:r>
              <a:rPr sz="2000" dirty="0" err="1"/>
              <a:t>medicação</a:t>
            </a:r>
            <a:r>
              <a:rPr sz="2000" dirty="0"/>
              <a:t> </a:t>
            </a:r>
            <a:r>
              <a:rPr sz="2000" dirty="0" err="1"/>
              <a:t>neuroléptica</a:t>
            </a:r>
            <a:r>
              <a:rPr sz="2000" dirty="0"/>
              <a:t> foi </a:t>
            </a:r>
            <a:r>
              <a:rPr sz="2000" dirty="0" err="1"/>
              <a:t>usada</a:t>
            </a:r>
            <a:r>
              <a:rPr sz="2000" dirty="0"/>
              <a:t> em 93% dos </a:t>
            </a:r>
            <a:r>
              <a:rPr sz="2000" dirty="0" err="1"/>
              <a:t>casos</a:t>
            </a:r>
            <a:r>
              <a:rPr sz="2000" dirty="0"/>
              <a:t>. </a:t>
            </a:r>
          </a:p>
          <a:p>
            <a:pPr marL="714375" indent="-350838" algn="just">
              <a:spcBef>
                <a:spcPts val="600"/>
              </a:spcBef>
              <a:spcAft>
                <a:spcPts val="0"/>
              </a:spcAft>
            </a:pPr>
            <a:r>
              <a:rPr sz="2000" dirty="0"/>
              <a:t>62% dos pacientes </a:t>
            </a:r>
            <a:r>
              <a:rPr sz="2000" dirty="0" err="1"/>
              <a:t>estavam</a:t>
            </a:r>
            <a:r>
              <a:rPr sz="2000" dirty="0"/>
              <a:t> </a:t>
            </a:r>
            <a:r>
              <a:rPr sz="2000" dirty="0" err="1"/>
              <a:t>vivendo</a:t>
            </a:r>
            <a:r>
              <a:rPr sz="2000" dirty="0"/>
              <a:t> com um </a:t>
            </a:r>
            <a:r>
              <a:rPr sz="2000" dirty="0" err="1"/>
              <a:t>subsídio</a:t>
            </a:r>
            <a:r>
              <a:rPr sz="2000" dirty="0"/>
              <a:t> de </a:t>
            </a:r>
            <a:r>
              <a:rPr sz="2000" dirty="0" err="1"/>
              <a:t>invalidez</a:t>
            </a:r>
            <a:r>
              <a:rPr sz="2000" dirty="0"/>
              <a:t> </a:t>
            </a:r>
            <a:r>
              <a:rPr sz="2000" dirty="0" err="1"/>
              <a:t>após</a:t>
            </a:r>
            <a:r>
              <a:rPr sz="2000" dirty="0"/>
              <a:t> 5 </a:t>
            </a:r>
            <a:r>
              <a:rPr sz="2000" dirty="0" err="1"/>
              <a:t>anos</a:t>
            </a:r>
            <a:r>
              <a:rPr sz="2000" dirty="0"/>
              <a:t>.</a:t>
            </a:r>
            <a:endParaRPr lang="en-US" sz="2000" dirty="0"/>
          </a:p>
        </p:txBody>
      </p:sp>
      <p:sp>
        <p:nvSpPr>
          <p:cNvPr id="2" name="Title 1">
            <a:extLst>
              <a:ext uri="{FF2B5EF4-FFF2-40B4-BE49-F238E27FC236}">
                <a16:creationId xmlns:a16="http://schemas.microsoft.com/office/drawing/2014/main" id="{42C7AEFA-63B1-4FC0-AF55-EFB2D33F84E4}"/>
              </a:ext>
            </a:extLst>
          </p:cNvPr>
          <p:cNvSpPr>
            <a:spLocks noGrp="1"/>
          </p:cNvSpPr>
          <p:nvPr>
            <p:ph type="title"/>
          </p:nvPr>
        </p:nvSpPr>
        <p:spPr>
          <a:xfrm>
            <a:off x="422141" y="506412"/>
            <a:ext cx="11259465" cy="432000"/>
          </a:xfrm>
        </p:spPr>
        <p:txBody>
          <a:bodyPr/>
          <a:lstStyle/>
          <a:p>
            <a:pPr algn="ctr"/>
            <a:r>
              <a:rPr dirty="0" err="1"/>
              <a:t>Apresentação</a:t>
            </a:r>
            <a:r>
              <a:rPr dirty="0"/>
              <a:t>: Diferentes </a:t>
            </a:r>
            <a:r>
              <a:rPr dirty="0" err="1"/>
              <a:t>formas</a:t>
            </a:r>
            <a:r>
              <a:rPr dirty="0"/>
              <a:t> de </a:t>
            </a:r>
            <a:r>
              <a:rPr dirty="0" err="1"/>
              <a:t>apoio</a:t>
            </a:r>
            <a:r>
              <a:rPr dirty="0"/>
              <a:t> – 18</a:t>
            </a:r>
            <a:endParaRPr lang="en-CH" dirty="0"/>
          </a:p>
        </p:txBody>
      </p:sp>
    </p:spTree>
    <p:extLst>
      <p:ext uri="{BB962C8B-B14F-4D97-AF65-F5344CB8AC3E}">
        <p14:creationId xmlns:p14="http://schemas.microsoft.com/office/powerpoint/2010/main" val="38896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5868</TotalTime>
  <Words>52148</Words>
  <Application>Microsoft Office PowerPoint</Application>
  <PresentationFormat>Widescreen</PresentationFormat>
  <Paragraphs>2855</Paragraphs>
  <Slides>194</Slides>
  <Notes>193</Notes>
  <HiddenSlides>0</HiddenSlides>
  <MMClips>0</MMClips>
  <ScaleCrop>false</ScaleCrop>
  <HeadingPairs>
    <vt:vector size="8" baseType="variant">
      <vt:variant>
        <vt:lpstr>Fontes usadas</vt:lpstr>
      </vt:variant>
      <vt:variant>
        <vt:i4>10</vt:i4>
      </vt:variant>
      <vt:variant>
        <vt:lpstr>Tema</vt:lpstr>
      </vt:variant>
      <vt:variant>
        <vt:i4>1</vt:i4>
      </vt:variant>
      <vt:variant>
        <vt:lpstr>Servidores OLE inseridos</vt:lpstr>
      </vt:variant>
      <vt:variant>
        <vt:i4>2</vt:i4>
      </vt:variant>
      <vt:variant>
        <vt:lpstr>Títulos de slides</vt:lpstr>
      </vt:variant>
      <vt:variant>
        <vt:i4>194</vt:i4>
      </vt:variant>
    </vt:vector>
  </HeadingPairs>
  <TitlesOfParts>
    <vt:vector size="207" baseType="lpstr">
      <vt:lpstr>DengXian</vt:lpstr>
      <vt:lpstr>SimSun</vt:lpstr>
      <vt:lpstr>Arial</vt:lpstr>
      <vt:lpstr>Calibri</vt:lpstr>
      <vt:lpstr>Calibri Light</vt:lpstr>
      <vt:lpstr>Century Gothic</vt:lpstr>
      <vt:lpstr>Courier New</vt:lpstr>
      <vt:lpstr>Symbol</vt:lpstr>
      <vt:lpstr>Times New Roman</vt:lpstr>
      <vt:lpstr>Wingdings</vt:lpstr>
      <vt:lpstr>LPB</vt:lpstr>
      <vt:lpstr>think-cell Slide</vt:lpstr>
      <vt:lpstr>Document</vt:lpstr>
      <vt:lpstr>Apresentação do PowerPoint</vt:lpstr>
      <vt:lpstr>Apresentação do PowerPoint</vt:lpstr>
      <vt:lpstr>QualityRights da OMS: Metas e objetivos</vt:lpstr>
      <vt:lpstr>Algumas palavras sobre terminologia neste treinamento – 1 </vt:lpstr>
      <vt:lpstr>Algumas palavras sobre terminologia neste treinamento – 2 </vt:lpstr>
      <vt:lpstr>O que pretendemos alcançar durante este módulo</vt:lpstr>
      <vt:lpstr>Temas abordados neste módulo:</vt:lpstr>
      <vt:lpstr>Tema 1: Contestando a negação da capacidade legal em saúde mental </vt:lpstr>
      <vt:lpstr>Apresentação : Breve introdução ao módulo</vt:lpstr>
      <vt:lpstr>Exercício 1.1: Confissões de um paciente não aderente - 1</vt:lpstr>
      <vt:lpstr>Exercício 1.1: Confissões de um paciente não aderente - 2</vt:lpstr>
      <vt:lpstr>Apresentação: Entendendo o direito à capacidade legal – 1</vt:lpstr>
      <vt:lpstr>Apresentação: Entendendo o direito à capacidade legal – 2</vt:lpstr>
      <vt:lpstr>Apresentação: Entendendo o direito à capacidade legal – 3</vt:lpstr>
      <vt:lpstr>Apresentação: Entendendo o direito à capacidade legal – 4 </vt:lpstr>
      <vt:lpstr>Apresentação: Entendendo o direito à capacidade legal – 5 </vt:lpstr>
      <vt:lpstr>Apresentação: Desafiando equívocos e estereótipos negativos em saúde mental – 1  </vt:lpstr>
      <vt:lpstr>Apresentação: Desafiando equívocos e estereótipos negativos em saúde mental – 2 </vt:lpstr>
      <vt:lpstr>Apresentação: Desafiando equívocos e estereótipos negativos em saúde mental – 3 </vt:lpstr>
      <vt:lpstr>Apresentação: Desafiando equívocos e estereótipos negativos em saúde mental – 4 </vt:lpstr>
      <vt:lpstr>Apresentação: Desafiando equívocos e estereótipos negativos em saúde mental – 5 </vt:lpstr>
      <vt:lpstr>Apresentação: Desafiando equívocos e estereótipos negativos em saúde mental – 6</vt:lpstr>
      <vt:lpstr>Apresentação: Desafiando equívocos e estereótipos negativos em saúde mental – 7 </vt:lpstr>
      <vt:lpstr>Apresentação: Desafiando equívocos e estereótipos negativos em saúde mental – 8 </vt:lpstr>
      <vt:lpstr>Apresentação: Desafiando equívocos e estereótipos negativos em saúde mental – 9 </vt:lpstr>
      <vt:lpstr>Apresentação: Desafiando equívocos e estereótipos negativos em saúde mental – 10</vt:lpstr>
      <vt:lpstr>Apresentação: Desafiando equívocos e estereótipos negativos em saúde mental – 11 </vt:lpstr>
      <vt:lpstr>Apresentação: Desafiando equívocos e estereótipos negativos em saúde mental – 12</vt:lpstr>
      <vt:lpstr>Apresentação: Desafiando equívocos e estereótipos negativos em saúde mental – 13 </vt:lpstr>
      <vt:lpstr>Apresentação: Desafiando equívocos e estereótipos negativos em saúde mental – 14</vt:lpstr>
      <vt:lpstr>Apresentação: Desafiando equívocos e estereótipos negativos em saúde mental – 15 </vt:lpstr>
      <vt:lpstr>Apresentação: Desafiando equívocos e estereótipos negativos em saúde mental – 16</vt:lpstr>
      <vt:lpstr>Apresentação: Desafiando equívocos e estereótipos negativos em saúde mental – 17</vt:lpstr>
      <vt:lpstr>Apresentação: Desafiando equívocos e estereótipos negativos em saúde mental – 18</vt:lpstr>
      <vt:lpstr>Apresentação: Desafiando equívocos e estereótipos negativos em saúde mental – 19</vt:lpstr>
      <vt:lpstr>Apresentação: Desafiando equívocos e estereótipos negativos em saúde mental – 20</vt:lpstr>
      <vt:lpstr>Tomada de decisão formal e informal - 1</vt:lpstr>
      <vt:lpstr>Apresentação: Desafiando equívocos e estereótipos negativos em saúde mental – 22</vt:lpstr>
      <vt:lpstr>Exercício 1.2: Exemplos de negação do direito à capacidade legal – 1 </vt:lpstr>
      <vt:lpstr>Exercício 1.2: Exemplos de negação do direito à capacidade legal – 2</vt:lpstr>
      <vt:lpstr>Apresentação: Situações em que o direito à capacidade legal é negado – 1 </vt:lpstr>
      <vt:lpstr>Apresentação: Configurações onde o direito à capacidade legal é negado – 1 </vt:lpstr>
      <vt:lpstr>Apresentação: Configurações onde o direito à capacidade legal é negado – 1 </vt:lpstr>
      <vt:lpstr>Apresentação: Configurações onde o direito à capacidade legal é negado – 4</vt:lpstr>
      <vt:lpstr>Exercício 1.3: Exemplos cotidianos de tomada de decisão – 1 </vt:lpstr>
      <vt:lpstr>Exercício 1.3: Exemplos cotidianos de tomada de decisão – 2</vt:lpstr>
      <vt:lpstr>Apresentação: As consequências da negação do direito à capacidade legal – 1</vt:lpstr>
      <vt:lpstr>Apresentação: As consequências da negação do direito à capacidade legal – 2</vt:lpstr>
      <vt:lpstr>Apresentação: As consequências da negação do direito à capacidade legal – 3</vt:lpstr>
      <vt:lpstr>Exercício 1.4: A tomada de decisão como forma de empoderamento – 1 </vt:lpstr>
      <vt:lpstr>Exercício 1.4: A tomada de decisão como forma de empoderamento – 2</vt:lpstr>
      <vt:lpstr>Apresentação: Os benefícios de tomar decisões –  resumo</vt:lpstr>
      <vt:lpstr>Exercício de reflexão </vt:lpstr>
      <vt:lpstr>Tema 2: Tomada de decisão substituta versus apoiada </vt:lpstr>
      <vt:lpstr>Exercício 2.1: Apoio significativo</vt:lpstr>
      <vt:lpstr>Exercício 2.1: Apoio significativo (continuação)</vt:lpstr>
      <vt:lpstr>Exercício 2.1: Apoio significativo (continuação)</vt:lpstr>
      <vt:lpstr>Apresentação: Por que a tomada de decisão substituta não é um bom modelo – 1 </vt:lpstr>
      <vt:lpstr>Apresentação: Por que a tomada de decisão substituta não é um bom modelo – 2 </vt:lpstr>
      <vt:lpstr>Apresentação: Por que a tomada de decisão substituta não é um bom modelo – 3</vt:lpstr>
      <vt:lpstr>Apresentação: Por que a tomada de decisão substituta não é um bom modelo – 4</vt:lpstr>
      <vt:lpstr>Apresentação: Por que a tomada de decisão substituta não é um bom modelo – 5</vt:lpstr>
      <vt:lpstr>Apresentação: Por que a tomada de decisão substituta não é um bom modelo – 5</vt:lpstr>
      <vt:lpstr>Apresentação: Por que a tomada de decisão substituta não é um bom modelo – 7</vt:lpstr>
      <vt:lpstr>Apresentação: Tomada de decisão apoiada, uma nova abordagem para a tomada de decisão – 1 </vt:lpstr>
      <vt:lpstr>Apresentação: Tomada de decisão apoiada, uma nova abordagem para a tomada de decisão – 2</vt:lpstr>
      <vt:lpstr>Apresentação: Tomada de decisão apoiada, uma nova abordagem para a tomada de decisão – 3</vt:lpstr>
      <vt:lpstr>Apresentação: Tomada de decisão apoiada, uma nova abordagem para a tomada de decisão – 4</vt:lpstr>
      <vt:lpstr>Apresentação: Tomada de decisão apoiada, uma nova abordagem para a tomada de decisão – 5</vt:lpstr>
      <vt:lpstr>Apresentação: Tomada de decisão apoiada, uma nova abordagem para a tomada de decisão – 6</vt:lpstr>
      <vt:lpstr>Apresentação: Tomada de decisão apoiada, uma nova abordagem para a tomada de decisão – 7</vt:lpstr>
      <vt:lpstr>Apresentação: Tomada de decisão apoiada, uma nova abordagem para a tomada de decisão – 8</vt:lpstr>
      <vt:lpstr>Apresentação: Tomada de decisão apoiada, uma nova abordagem para a tomada de decisão – 9</vt:lpstr>
      <vt:lpstr>Apresentação: Tomada de decisão apoiada, uma nova abordagem para a tomada de decisão – 10</vt:lpstr>
      <vt:lpstr>Apresentação: Tomada de decisão apoiada, uma nova abordagem para a tomada de decisão – 11</vt:lpstr>
      <vt:lpstr>Apresentação: Tomada de decisão apoiada, uma nova abordagem para a tomada de decisão – 12</vt:lpstr>
      <vt:lpstr>Apresentação: Tomada de decisão apoiada, uma nova abordagem para a tomada de decisão – 13</vt:lpstr>
      <vt:lpstr>Apresentação: Tomada de decisão apoiada, uma nova abordagem para a tomada de decisão – 14</vt:lpstr>
      <vt:lpstr>Apresentação: Passar da tomada de decisão substituta para a tomada de decisão apoiada </vt:lpstr>
      <vt:lpstr>Exercício 2.2: Compreender o apoio na tomada de decisão – 1</vt:lpstr>
      <vt:lpstr>Apresentação do PowerPoint</vt:lpstr>
      <vt:lpstr>Apresentação: Diferentes formas de apoio – 1 </vt:lpstr>
      <vt:lpstr>Apresentação: Diferentes formas de apoio – 2</vt:lpstr>
      <vt:lpstr>Apresentação: Diferentes formas de apoio – 3</vt:lpstr>
      <vt:lpstr>Apresentação: Diferentes formas de apoio – 4</vt:lpstr>
      <vt:lpstr>Apresentação: Diferentes formas de apoio – 5</vt:lpstr>
      <vt:lpstr>Apresentação: Diferentes formas de apoio – 6</vt:lpstr>
      <vt:lpstr>Apresentação: Diferentes formas de apoio – 7</vt:lpstr>
      <vt:lpstr>Apresentação: Diferentes formas de apoio – 8</vt:lpstr>
      <vt:lpstr>Apresentação: Diferentes formas de apoio – 9</vt:lpstr>
      <vt:lpstr>Apresentação: Diferentes formas de apoio – 10</vt:lpstr>
      <vt:lpstr>Apresentação: Diferentes formas de apoio – 11</vt:lpstr>
      <vt:lpstr>Apresentação: Diferentes formas de apoio – 12</vt:lpstr>
      <vt:lpstr>Apresentação: Diferentes formas de apoio – 13</vt:lpstr>
      <vt:lpstr>Apresentação: Diferentes formas de apoio – 14</vt:lpstr>
      <vt:lpstr>Apresentação: Diferentes formas de apoio – 15</vt:lpstr>
      <vt:lpstr>Apresentação: Diferentes formas de apoio – 16</vt:lpstr>
      <vt:lpstr>Apresentação: Diferentes formas de apoio – 17</vt:lpstr>
      <vt:lpstr>Apresentação: Diferentes formas de apoio – 18</vt:lpstr>
      <vt:lpstr>Apresentação: Diferentes formas de apoio – 19</vt:lpstr>
      <vt:lpstr>Apresentação: Diferentes formas de apoio – 20</vt:lpstr>
      <vt:lpstr>Apresentação: Diferentes formas de apoio – 21</vt:lpstr>
      <vt:lpstr>Apresentação: Diferentes formas de apoio – 22</vt:lpstr>
      <vt:lpstr>Apresentação: Diferentes formas de apoio – 23</vt:lpstr>
      <vt:lpstr>Apresentação: Diferentes formas de apoio – 24</vt:lpstr>
      <vt:lpstr>Apresentação: Diferentes formas de apoio – 25</vt:lpstr>
      <vt:lpstr>Apresentação: Diferentes formas de apoio – 26</vt:lpstr>
      <vt:lpstr>Apresentação: Diferentes formas de apoio – 27</vt:lpstr>
      <vt:lpstr>Apresentação: Diferentes formas de apoio – 28</vt:lpstr>
      <vt:lpstr>Exercício 2.3: Cenário – Entendendo o suporte na tomada de decisão apoiada – 1 </vt:lpstr>
      <vt:lpstr>Exercício 2.3: Cenário – Compreendendo o apoio na tomada de decisão apoiada – 2</vt:lpstr>
      <vt:lpstr>Exercício 2.3: Cenário – Compreendendo o apoio na tomada de decisão apoiada – 3</vt:lpstr>
      <vt:lpstr>Tema 3: Tomada de decisão apoiada na prática </vt:lpstr>
      <vt:lpstr>Exercício 3.1: Cenários – Decidindo sobre apoiadores e opções de apoio – 1 </vt:lpstr>
      <vt:lpstr>Exercício 3.1: Cenários – Decidindo sobre apoiadores e opções de apoio – 2</vt:lpstr>
      <vt:lpstr>Exercício 3.1: Cenários – Decidindo sobre apoiadores e opções de apoio – 3</vt:lpstr>
      <vt:lpstr>Exercício 3.1: Cenários – Decidindo sobre apoiadores e opções de apoio – 4</vt:lpstr>
      <vt:lpstr>Exercício 3.1: Cenários – Decidindo sobre apoiadores e opções de apoio – 5</vt:lpstr>
      <vt:lpstr>Exercício 3.1: Cenários – Decidindo sobre apoiadores e opções de apoio – 6</vt:lpstr>
      <vt:lpstr>Exercício 3.1: Cenários – Decidindo sobre apoiadores e opções de apoio – 7</vt:lpstr>
      <vt:lpstr>Exercício 3.2: Cenários Situações desafiadoras – 1 </vt:lpstr>
      <vt:lpstr>Exercício 3.2: Cenários Situações desafiadoras – 2</vt:lpstr>
      <vt:lpstr>Exercício 3.2: Cenários Situações  desafiadoras – 3</vt:lpstr>
      <vt:lpstr>Exercício 3.2: Cenários Situações  desafiadoras – 4</vt:lpstr>
      <vt:lpstr>Apresentação: Falhas do sistema na tomada de decisão apoiada – 1 </vt:lpstr>
      <vt:lpstr>Apresentação: Falhas do sistema na tomada de decisão apoiada – 2 </vt:lpstr>
      <vt:lpstr>Tema 4: Nomear uma pessoa para comunicar a melhor interpretação da vontade e das preferências </vt:lpstr>
      <vt:lpstr>Apresentação: O papel das pessoas nomeadas – 1 </vt:lpstr>
      <vt:lpstr>Apresentação: O papel das pessoas nomeadas – 2 </vt:lpstr>
      <vt:lpstr>Apresentação: O papel das pessoas nomeadas – 3 </vt:lpstr>
      <vt:lpstr>Apresentação: O papel das pessoas nomeadas – 4 </vt:lpstr>
      <vt:lpstr>Apresentação: O papel das pessoas nomeadas – 5 </vt:lpstr>
      <vt:lpstr>Apresentação: O papel das pessoas nomeadas – 6 </vt:lpstr>
      <vt:lpstr>Tema 5: Passos positivos para adotar uma abordagem de tomada de decisão apoiada </vt:lpstr>
      <vt:lpstr>Apresentação: Princípios-chave da tomada de decisão apoiada</vt:lpstr>
      <vt:lpstr>Exercício 5.1: Ação pessoal para promover a tomada de decisão apoiada   </vt:lpstr>
      <vt:lpstr>Apresentação: Dicas para apoiadores </vt:lpstr>
      <vt:lpstr>Exercício 5.2: Ação de promoção da capacidade legal e tomada de decisão apoiada no nível dos serviços de saúde mental e serviços sociais  – 1</vt:lpstr>
      <vt:lpstr>Exercício 5.2: Ação para promover a capacidade legal e apoiar a tomada de decisões no nível dos serviços de saúde mental e sociais – 2 </vt:lpstr>
      <vt:lpstr>Tema 6: O que é o planejamento antecipado?  </vt:lpstr>
      <vt:lpstr>Apresentação: O que é o planejamento antecipado? – 2 </vt:lpstr>
      <vt:lpstr>Apresentação: O que é o planejamento antecipado? – 2 </vt:lpstr>
      <vt:lpstr>Apresentação: O que é o planejamento antecipado? – 3</vt:lpstr>
      <vt:lpstr>Apresentação: O que é o planejamento antecipado? – 4</vt:lpstr>
      <vt:lpstr>Apresentação: O que é planejamento antecipado? – 5</vt:lpstr>
      <vt:lpstr>Apresentação: O que é planejamento antecipado? – 6</vt:lpstr>
      <vt:lpstr>Apresentação: O que é o planejamento antecipado? – 7</vt:lpstr>
      <vt:lpstr>Apresentação: O que é o planejamento antecipado? – 8</vt:lpstr>
      <vt:lpstr>Apresentação: O que é o planejamento antecipado? – 9</vt:lpstr>
      <vt:lpstr>Apresentação: O que é o planejamento antecipado? – 10</vt:lpstr>
      <vt:lpstr>Apresentação: O que é  o planejamento antecipado? – 11</vt:lpstr>
      <vt:lpstr>Apresentação: O que é o planejamento antecipado? – 12</vt:lpstr>
      <vt:lpstr>Apresentação: O que é o planejamento antecipado? – 13</vt:lpstr>
      <vt:lpstr>Apresentação: O que é o planejamento antecipado? – 14</vt:lpstr>
      <vt:lpstr>Apresentação: O que é o planejamento antecipado? – 15</vt:lpstr>
      <vt:lpstr>Apresentação: O que é o planejamento antecipado? – 16</vt:lpstr>
      <vt:lpstr>Apresentação: O que é planejamento antecipado? – 17</vt:lpstr>
      <vt:lpstr>Apresentação: O que é o planejamento antecipado? – 18</vt:lpstr>
      <vt:lpstr>Apresentação: O que é o planejamento antecipado? – 19</vt:lpstr>
      <vt:lpstr>Apresentação: O que é o planejamento antecipado? – 20</vt:lpstr>
      <vt:lpstr>Apresentação: O que é o planejamento antecipado? – 21</vt:lpstr>
      <vt:lpstr>Apresentação: O que é o planejamento antecipado? – 22</vt:lpstr>
      <vt:lpstr>Apresentação: O que é o planejamento antecipado? – 23</vt:lpstr>
      <vt:lpstr>Apresentação: O que é o planejamento antecipado? – 24</vt:lpstr>
      <vt:lpstr>Apresentação: O que é o planejamento antecipado? – 25</vt:lpstr>
      <vt:lpstr>Apresentação: O que é o planejamento antecipado? – 26</vt:lpstr>
      <vt:lpstr>Apresentação: O que é o planejamento antecipado? – 27</vt:lpstr>
      <vt:lpstr>Apresentação: O que é o planejamento antecipado? – 28</vt:lpstr>
      <vt:lpstr>Apresentação: O que é o planejamento antecipado? – 29</vt:lpstr>
      <vt:lpstr>Exercício 6.1: Planejando com antecedência </vt:lpstr>
      <vt:lpstr>Tema 7: Elaboração de documentos antecipados de planejamento antecipado </vt:lpstr>
      <vt:lpstr>Apresentação: Etapas para fazer um planejamento antecipado – 1 </vt:lpstr>
      <vt:lpstr>Apresentação: Etapas para fazer um planejamento antecipado – 2 </vt:lpstr>
      <vt:lpstr>Apresentação: Etapas para fazer um planejamento antecipado – 3</vt:lpstr>
      <vt:lpstr>Apresentação: Etapas para fazer um planejamento antecipado – 4</vt:lpstr>
      <vt:lpstr>Apresentação: Etapas para fazer um planejamento antecipado – 5</vt:lpstr>
      <vt:lpstr>Apresentação: Etapas para fazer um planejamento antecipado – 6</vt:lpstr>
      <vt:lpstr>Apresentação: Etapas para fazer um planejamento antecipado – 7</vt:lpstr>
      <vt:lpstr>Apresentação: Etapas para fazer um planejamento antecipado – 8</vt:lpstr>
      <vt:lpstr>Apresentação: Etapas para fazer um planejamento antecipado – 9</vt:lpstr>
      <vt:lpstr>Exercício 7.1: O que as outras pessoas devem saber…</vt:lpstr>
      <vt:lpstr>Apresentação: Dicas ao fazer um planejamento antecipado</vt:lpstr>
      <vt:lpstr>Exercício 7.2: Discussão: Exemplos da vida real de declarações antecipadas – 1 </vt:lpstr>
      <vt:lpstr>Exercício 7.2: Discussão: Exemplos da vida real de declarações antecipadas – 2 </vt:lpstr>
      <vt:lpstr>Exercício 7.2: Discussão: Exemplos reais de declarações antecipadas – 3 </vt:lpstr>
      <vt:lpstr>Exercício 7.3: Apoiar as pessoas na elaboração de documentos antecipados de planejamento </vt:lpstr>
      <vt:lpstr>Exercício de reflexão: Concluindo o treinamento  </vt:lpstr>
      <vt:lpstr>Agradecimentos (1)</vt:lpstr>
      <vt:lpstr>Agradecimentos (2)</vt:lpstr>
      <vt:lpstr>Agradecimentos (3)</vt:lpstr>
      <vt:lpstr>Agradecimentos (4)</vt:lpstr>
      <vt:lpstr>Agradecimentos (5) </vt:lpstr>
      <vt:lpstr>Agradecimentos (6)</vt:lpstr>
      <vt:lpstr>Agradecimentos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Márcia Maria Palhares</cp:lastModifiedBy>
  <cp:revision>655</cp:revision>
  <cp:lastPrinted>2019-10-27T15:45:58Z</cp:lastPrinted>
  <dcterms:created xsi:type="dcterms:W3CDTF">2019-02-12T16:02:48Z</dcterms:created>
  <dcterms:modified xsi:type="dcterms:W3CDTF">2025-08-31T02:07:59Z</dcterms:modified>
</cp:coreProperties>
</file>